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3"/>
  </p:notesMasterIdLst>
  <p:sldIdLst>
    <p:sldId id="256" r:id="rId2"/>
    <p:sldId id="257" r:id="rId3"/>
    <p:sldId id="287" r:id="rId4"/>
    <p:sldId id="258" r:id="rId5"/>
    <p:sldId id="294" r:id="rId6"/>
    <p:sldId id="264" r:id="rId7"/>
    <p:sldId id="271" r:id="rId8"/>
    <p:sldId id="269" r:id="rId9"/>
    <p:sldId id="293" r:id="rId10"/>
    <p:sldId id="265" r:id="rId11"/>
    <p:sldId id="295" r:id="rId12"/>
    <p:sldId id="296" r:id="rId13"/>
    <p:sldId id="292" r:id="rId14"/>
    <p:sldId id="266" r:id="rId15"/>
    <p:sldId id="283" r:id="rId16"/>
    <p:sldId id="284" r:id="rId17"/>
    <p:sldId id="291" r:id="rId18"/>
    <p:sldId id="268" r:id="rId19"/>
    <p:sldId id="273" r:id="rId20"/>
    <p:sldId id="290" r:id="rId21"/>
    <p:sldId id="261" r:id="rId22"/>
    <p:sldId id="262" r:id="rId23"/>
    <p:sldId id="263" r:id="rId24"/>
    <p:sldId id="274" r:id="rId25"/>
    <p:sldId id="275" r:id="rId26"/>
    <p:sldId id="289" r:id="rId27"/>
    <p:sldId id="267" r:id="rId28"/>
    <p:sldId id="278" r:id="rId29"/>
    <p:sldId id="279" r:id="rId30"/>
    <p:sldId id="270" r:id="rId31"/>
    <p:sldId id="282" r:id="rId32"/>
    <p:sldId id="280" r:id="rId33"/>
    <p:sldId id="285" r:id="rId34"/>
    <p:sldId id="260" r:id="rId35"/>
    <p:sldId id="281" r:id="rId36"/>
    <p:sldId id="286" r:id="rId37"/>
    <p:sldId id="288" r:id="rId38"/>
    <p:sldId id="259" r:id="rId39"/>
    <p:sldId id="277" r:id="rId40"/>
    <p:sldId id="297" r:id="rId41"/>
    <p:sldId id="298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324" autoAdjust="0"/>
    <p:restoredTop sz="94660"/>
  </p:normalViewPr>
  <p:slideViewPr>
    <p:cSldViewPr>
      <p:cViewPr varScale="1">
        <p:scale>
          <a:sx n="85" d="100"/>
          <a:sy n="85" d="100"/>
        </p:scale>
        <p:origin x="-73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7CD391-F811-4B05-AA39-107E52C79442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5D85A4-57C5-42BD-90C9-998A207C94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5D85A4-57C5-42BD-90C9-998A207C94D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5D85A4-57C5-42BD-90C9-998A207C94D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5D85A4-57C5-42BD-90C9-998A207C94D6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5D85A4-57C5-42BD-90C9-998A207C94D6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5D85A4-57C5-42BD-90C9-998A207C94D6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5D85A4-57C5-42BD-90C9-998A207C94D6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A9C06-6FC4-411D-9567-FEB98F3A47EE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A9C06-6FC4-411D-9567-FEB98F3A47EE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5D85A4-57C5-42BD-90C9-998A207C94D6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5D85A4-57C5-42BD-90C9-998A207C94D6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5D85A4-57C5-42BD-90C9-998A207C94D6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5D85A4-57C5-42BD-90C9-998A207C94D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5D85A4-57C5-42BD-90C9-998A207C94D6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5D85A4-57C5-42BD-90C9-998A207C94D6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5D85A4-57C5-42BD-90C9-998A207C94D6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5D85A4-57C5-42BD-90C9-998A207C94D6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5D85A4-57C5-42BD-90C9-998A207C94D6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5D85A4-57C5-42BD-90C9-998A207C94D6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5D85A4-57C5-42BD-90C9-998A207C94D6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5D85A4-57C5-42BD-90C9-998A207C94D6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5D85A4-57C5-42BD-90C9-998A207C94D6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5D85A4-57C5-42BD-90C9-998A207C94D6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5D85A4-57C5-42BD-90C9-998A207C94D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5D85A4-57C5-42BD-90C9-998A207C94D6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5D85A4-57C5-42BD-90C9-998A207C94D6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5D85A4-57C5-42BD-90C9-998A207C94D6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5D85A4-57C5-42BD-90C9-998A207C94D6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5D85A4-57C5-42BD-90C9-998A207C94D6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5D85A4-57C5-42BD-90C9-998A207C94D6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5D85A4-57C5-42BD-90C9-998A207C94D6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5D85A4-57C5-42BD-90C9-998A207C94D6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5D85A4-57C5-42BD-90C9-998A207C94D6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5D85A4-57C5-42BD-90C9-998A207C94D6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5D85A4-57C5-42BD-90C9-998A207C94D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A9C06-6FC4-411D-9567-FEB98F3A47EE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5D85A4-57C5-42BD-90C9-998A207C94D6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5D85A4-57C5-42BD-90C9-998A207C94D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5D85A4-57C5-42BD-90C9-998A207C94D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5D85A4-57C5-42BD-90C9-998A207C94D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5D85A4-57C5-42BD-90C9-998A207C94D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5D85A4-57C5-42BD-90C9-998A207C94D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C89FD-CAC5-4389-AEB7-F358E96812D8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D9265B-DC60-48FC-97F2-7DCDFA4559A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C89FD-CAC5-4389-AEB7-F358E96812D8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9265B-DC60-48FC-97F2-7DCDFA455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C89FD-CAC5-4389-AEB7-F358E96812D8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9265B-DC60-48FC-97F2-7DCDFA455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F1C89FD-CAC5-4389-AEB7-F358E96812D8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D9265B-DC60-48FC-97F2-7DCDFA4559A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C89FD-CAC5-4389-AEB7-F358E96812D8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9265B-DC60-48FC-97F2-7DCDFA4559A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C89FD-CAC5-4389-AEB7-F358E96812D8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9265B-DC60-48FC-97F2-7DCDFA4559A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9265B-DC60-48FC-97F2-7DCDFA4559A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C89FD-CAC5-4389-AEB7-F358E96812D8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C89FD-CAC5-4389-AEB7-F358E96812D8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9265B-DC60-48FC-97F2-7DCDFA4559A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C89FD-CAC5-4389-AEB7-F358E96812D8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9265B-DC60-48FC-97F2-7DCDFA455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F1C89FD-CAC5-4389-AEB7-F358E96812D8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D9265B-DC60-48FC-97F2-7DCDFA4559A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C89FD-CAC5-4389-AEB7-F358E96812D8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D9265B-DC60-48FC-97F2-7DCDFA4559A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F1C89FD-CAC5-4389-AEB7-F358E96812D8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D9265B-DC60-48FC-97F2-7DCDFA4559A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scholar.google.com/intl/en/scholar/about.html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scholar.google.com/intl/en/scholar/inclusion.html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omedexperts.com/Start/StartPage.aspx" TargetMode="Externa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4143380"/>
            <a:ext cx="8305800" cy="1143000"/>
          </a:xfrm>
        </p:spPr>
        <p:txBody>
          <a:bodyPr/>
          <a:lstStyle/>
          <a:p>
            <a:r>
              <a:rPr lang="uk-UA" dirty="0" smtClean="0"/>
              <a:t>Андрєєва Тетяна Іллівна</a:t>
            </a:r>
          </a:p>
          <a:p>
            <a:r>
              <a:rPr lang="uk-UA" dirty="0" smtClean="0"/>
              <a:t>Школа Охорони Здоров'я </a:t>
            </a:r>
            <a:r>
              <a:rPr lang="uk-UA" dirty="0" err="1" smtClean="0"/>
              <a:t>НаУКМА</a:t>
            </a:r>
            <a:endParaRPr lang="uk-UA" dirty="0" smtClean="0"/>
          </a:p>
          <a:p>
            <a:r>
              <a:rPr lang="en-US" dirty="0" smtClean="0"/>
              <a:t>Mailto: tatianandreeva@yandex.ru </a:t>
            </a: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Як українські дослідники можуть зробити інформацію про свої дослідження відомою світу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EKMAIR</a:t>
            </a:r>
            <a:endParaRPr lang="en-US" dirty="0" smtClean="0"/>
          </a:p>
          <a:p>
            <a:r>
              <a:rPr lang="en-US" dirty="0" err="1" smtClean="0"/>
              <a:t>DOAR</a:t>
            </a:r>
            <a:endParaRPr lang="en-US" dirty="0" smtClean="0"/>
          </a:p>
          <a:p>
            <a:r>
              <a:rPr lang="en-US" dirty="0" smtClean="0"/>
              <a:t>ROAR</a:t>
            </a:r>
            <a:endParaRPr lang="uk-UA" dirty="0" smtClean="0"/>
          </a:p>
          <a:p>
            <a:endParaRPr lang="uk-UA" dirty="0" smtClean="0"/>
          </a:p>
          <a:p>
            <a:r>
              <a:rPr lang="uk-UA" dirty="0" smtClean="0"/>
              <a:t>Найкращий спосіб знайти повний текст статті з журналу, до якого немає відкритого доступу, але важливо, щоб спочатку статтю можна було знайти у відомих базах журнальних статей, що підвищує до неї довіру</a:t>
            </a:r>
            <a:endParaRPr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Архіви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/>
          <a:lstStyle/>
          <a:p>
            <a:r>
              <a:rPr smtClean="0"/>
              <a:t>PubMed Central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00108"/>
            <a:ext cx="12192000" cy="1257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0" cy="1257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071670" y="2000240"/>
            <a:ext cx="6615130" cy="4095760"/>
          </a:xfrm>
        </p:spPr>
        <p:txBody>
          <a:bodyPr/>
          <a:lstStyle/>
          <a:p>
            <a:r>
              <a:rPr lang="uk-UA" dirty="0" smtClean="0"/>
              <a:t>Журнали</a:t>
            </a:r>
          </a:p>
          <a:p>
            <a:r>
              <a:rPr lang="uk-UA" dirty="0" smtClean="0"/>
              <a:t>Архіви</a:t>
            </a:r>
          </a:p>
          <a:p>
            <a:r>
              <a:rPr lang="uk-UA" dirty="0" smtClean="0">
                <a:solidFill>
                  <a:srgbClr val="FFFF00"/>
                </a:solidFill>
              </a:rPr>
              <a:t>Пошукові системи</a:t>
            </a:r>
          </a:p>
          <a:p>
            <a:r>
              <a:rPr lang="uk-UA" dirty="0" smtClean="0"/>
              <a:t>Списки опублікованих робіт</a:t>
            </a:r>
          </a:p>
          <a:p>
            <a:r>
              <a:rPr lang="uk-UA" dirty="0" smtClean="0"/>
              <a:t>Індекси</a:t>
            </a:r>
          </a:p>
          <a:p>
            <a:r>
              <a:rPr lang="uk-UA" dirty="0" smtClean="0"/>
              <a:t>Мережі дослідників</a:t>
            </a:r>
          </a:p>
          <a:p>
            <a:endParaRPr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Перспектива автора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Google Scholar</a:t>
            </a:r>
          </a:p>
          <a:p>
            <a:pPr lvl="1"/>
            <a:r>
              <a:rPr lang="uk-UA" dirty="0" smtClean="0"/>
              <a:t>спеціальні технічні вимоги щодо академічної та дослідницької інформації</a:t>
            </a:r>
          </a:p>
          <a:p>
            <a:pPr lvl="2"/>
            <a:r>
              <a:rPr lang="uk-UA" dirty="0" smtClean="0"/>
              <a:t>обсяг</a:t>
            </a:r>
          </a:p>
          <a:p>
            <a:pPr lvl="2"/>
            <a:r>
              <a:rPr lang="uk-UA" dirty="0" smtClean="0"/>
              <a:t>структура</a:t>
            </a:r>
          </a:p>
          <a:p>
            <a:pPr lvl="3"/>
            <a:r>
              <a:rPr lang="uk-UA" dirty="0" smtClean="0"/>
              <a:t>загальний перелік томів, номерів, статей у номері</a:t>
            </a:r>
          </a:p>
          <a:p>
            <a:pPr lvl="3"/>
            <a:r>
              <a:rPr lang="uk-UA" dirty="0" smtClean="0"/>
              <a:t>тип сторінок з резюме</a:t>
            </a:r>
          </a:p>
          <a:p>
            <a:pPr lvl="3"/>
            <a:r>
              <a:rPr lang="uk-UA" dirty="0" smtClean="0"/>
              <a:t>метадані</a:t>
            </a:r>
          </a:p>
          <a:p>
            <a:pPr lvl="1"/>
            <a:r>
              <a:rPr lang="uk-UA" dirty="0" smtClean="0"/>
              <a:t>можна поінформувати пошукову систему про розміщені в Інтернеті наукові матеріали</a:t>
            </a:r>
          </a:p>
          <a:p>
            <a:pPr lvl="1"/>
            <a:r>
              <a:rPr lang="uk-UA" dirty="0" smtClean="0"/>
              <a:t>зміст з розширенням </a:t>
            </a:r>
            <a:r>
              <a:rPr lang="en-US" dirty="0" err="1" smtClean="0"/>
              <a:t>edu</a:t>
            </a:r>
            <a:r>
              <a:rPr lang="en-US" dirty="0" smtClean="0"/>
              <a:t> </a:t>
            </a:r>
            <a:r>
              <a:rPr lang="uk-UA" dirty="0" smtClean="0"/>
              <a:t>підлягає регулярному пошуку</a:t>
            </a:r>
          </a:p>
          <a:p>
            <a:pPr lvl="1"/>
            <a:r>
              <a:rPr lang="uk-UA" dirty="0" smtClean="0"/>
              <a:t>можливість розміщення списків робіт науковців</a:t>
            </a:r>
            <a:endParaRPr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Пошукові</a:t>
            </a:r>
            <a:r>
              <a:rPr lang="ru-RU" dirty="0" smtClean="0"/>
              <a:t> </a:t>
            </a:r>
            <a:r>
              <a:rPr lang="ru-RU" dirty="0" err="1" smtClean="0"/>
              <a:t>системи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hlinkClick r:id="rId3"/>
              </a:rPr>
              <a:t>http://scholar.google.com/intl/en/scholar/about.html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143000"/>
            <a:ext cx="9753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hlinkClick r:id="rId3"/>
              </a:rPr>
              <a:t>http://scholar.google.com/intl/en/scholar/inclusion.html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143000"/>
            <a:ext cx="9753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071670" y="2000240"/>
            <a:ext cx="6615130" cy="4095760"/>
          </a:xfrm>
        </p:spPr>
        <p:txBody>
          <a:bodyPr/>
          <a:lstStyle/>
          <a:p>
            <a:r>
              <a:rPr lang="uk-UA" dirty="0" smtClean="0"/>
              <a:t>Журнали</a:t>
            </a:r>
          </a:p>
          <a:p>
            <a:r>
              <a:rPr lang="uk-UA" dirty="0" smtClean="0"/>
              <a:t>Архіви</a:t>
            </a:r>
          </a:p>
          <a:p>
            <a:r>
              <a:rPr lang="uk-UA" dirty="0" smtClean="0"/>
              <a:t>Пошукові системи</a:t>
            </a:r>
          </a:p>
          <a:p>
            <a:r>
              <a:rPr lang="uk-UA" dirty="0" smtClean="0">
                <a:solidFill>
                  <a:srgbClr val="FFFF00"/>
                </a:solidFill>
              </a:rPr>
              <a:t>Списки опублікованих робіт</a:t>
            </a:r>
          </a:p>
          <a:p>
            <a:r>
              <a:rPr lang="uk-UA" dirty="0" smtClean="0"/>
              <a:t>Індекси</a:t>
            </a:r>
          </a:p>
          <a:p>
            <a:r>
              <a:rPr lang="uk-UA" dirty="0" smtClean="0"/>
              <a:t>Мережі дослідників</a:t>
            </a:r>
          </a:p>
          <a:p>
            <a:endParaRPr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Перспектива автора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500166" y="1857364"/>
            <a:ext cx="7186634" cy="4238636"/>
          </a:xfrm>
        </p:spPr>
        <p:txBody>
          <a:bodyPr/>
          <a:lstStyle/>
          <a:p>
            <a:r>
              <a:rPr lang="en-US" dirty="0" smtClean="0"/>
              <a:t>Google Scholar </a:t>
            </a:r>
            <a:r>
              <a:rPr lang="uk-UA" dirty="0" smtClean="0"/>
              <a:t>переглядає сторінки університетів і знаходить списки публікацій співробітників</a:t>
            </a:r>
          </a:p>
          <a:p>
            <a:r>
              <a:rPr lang="uk-UA" dirty="0" smtClean="0"/>
              <a:t>автоматичне індексування, якщо списки розміщені у позначеному просторі</a:t>
            </a:r>
          </a:p>
          <a:p>
            <a:r>
              <a:rPr lang="uk-UA" dirty="0" smtClean="0"/>
              <a:t>зробити нормою розміщення викладачами актуальних списків робіт на сайті університету</a:t>
            </a:r>
            <a:endParaRPr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Списки </a:t>
            </a:r>
            <a:r>
              <a:rPr lang="ru-RU" dirty="0" err="1" smtClean="0"/>
              <a:t>опублікованих</a:t>
            </a:r>
            <a:r>
              <a:rPr lang="ru-RU" dirty="0" smtClean="0"/>
              <a:t> </a:t>
            </a:r>
            <a:r>
              <a:rPr lang="ru-RU" dirty="0" err="1" smtClean="0"/>
              <a:t>робіт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584"/>
          </a:xfrm>
        </p:spPr>
        <p:txBody>
          <a:bodyPr/>
          <a:lstStyle/>
          <a:p>
            <a:r>
              <a:rPr lang="uk-UA" dirty="0" smtClean="0"/>
              <a:t>Приклад списку публікацій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43000"/>
            <a:ext cx="9753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285984" y="2643182"/>
            <a:ext cx="6400816" cy="3452818"/>
          </a:xfrm>
        </p:spPr>
        <p:txBody>
          <a:bodyPr/>
          <a:lstStyle/>
          <a:p>
            <a:r>
              <a:rPr lang="uk-UA" dirty="0" smtClean="0"/>
              <a:t>перспектива користувача</a:t>
            </a:r>
          </a:p>
          <a:p>
            <a:r>
              <a:rPr lang="uk-UA" dirty="0" smtClean="0"/>
              <a:t>перспектива автора</a:t>
            </a:r>
          </a:p>
          <a:p>
            <a:r>
              <a:rPr lang="uk-UA" dirty="0" smtClean="0"/>
              <a:t>перспектива редактора / видавця</a:t>
            </a:r>
            <a:endParaRPr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Відкритий доступ – три перспективи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071670" y="2000240"/>
            <a:ext cx="6615130" cy="4095760"/>
          </a:xfrm>
        </p:spPr>
        <p:txBody>
          <a:bodyPr/>
          <a:lstStyle/>
          <a:p>
            <a:r>
              <a:rPr lang="uk-UA" dirty="0" smtClean="0"/>
              <a:t>Журнали</a:t>
            </a:r>
          </a:p>
          <a:p>
            <a:r>
              <a:rPr lang="uk-UA" dirty="0" smtClean="0"/>
              <a:t>Архіви</a:t>
            </a:r>
          </a:p>
          <a:p>
            <a:r>
              <a:rPr lang="uk-UA" dirty="0" smtClean="0"/>
              <a:t>Пошукові системи</a:t>
            </a:r>
          </a:p>
          <a:p>
            <a:r>
              <a:rPr lang="uk-UA" dirty="0" smtClean="0"/>
              <a:t>Списки опублікованих робіт</a:t>
            </a:r>
          </a:p>
          <a:p>
            <a:r>
              <a:rPr lang="uk-UA" dirty="0" smtClean="0">
                <a:solidFill>
                  <a:srgbClr val="FFFF00"/>
                </a:solidFill>
              </a:rPr>
              <a:t>Індекси</a:t>
            </a:r>
          </a:p>
          <a:p>
            <a:r>
              <a:rPr lang="uk-UA" dirty="0" smtClean="0"/>
              <a:t>Мережі дослідників</a:t>
            </a:r>
          </a:p>
          <a:p>
            <a:endParaRPr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Перспектива автора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85918" y="2000240"/>
            <a:ext cx="6900882" cy="4095760"/>
          </a:xfrm>
        </p:spPr>
        <p:txBody>
          <a:bodyPr/>
          <a:lstStyle/>
          <a:p>
            <a:r>
              <a:rPr lang="en-US" dirty="0" smtClean="0"/>
              <a:t>Google Scholar Citation</a:t>
            </a:r>
          </a:p>
          <a:p>
            <a:r>
              <a:rPr lang="en-US" dirty="0" smtClean="0"/>
              <a:t>eLIBRARY.ru  Science Index</a:t>
            </a:r>
          </a:p>
          <a:p>
            <a:r>
              <a:rPr lang="en-US" dirty="0" smtClean="0"/>
              <a:t>Index Copernicus</a:t>
            </a:r>
            <a:endParaRPr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Індекси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>
            <a:normAutofit/>
          </a:bodyPr>
          <a:lstStyle/>
          <a:p>
            <a:r>
              <a:rPr smtClean="0"/>
              <a:t>http://scholar.google.com/citations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85784" y="1143000"/>
            <a:ext cx="9753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85784" y="1143000"/>
            <a:ext cx="9753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584"/>
          </a:xfrm>
        </p:spPr>
        <p:txBody>
          <a:bodyPr>
            <a:normAutofit/>
          </a:bodyPr>
          <a:lstStyle/>
          <a:p>
            <a:r>
              <a:rPr smtClean="0"/>
              <a:t>eLIBRARY.ru  Science Index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85784" y="1143000"/>
            <a:ext cx="9753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584"/>
          </a:xfrm>
        </p:spPr>
        <p:txBody>
          <a:bodyPr>
            <a:normAutofit/>
          </a:bodyPr>
          <a:lstStyle/>
          <a:p>
            <a:r>
              <a:rPr smtClean="0"/>
              <a:t>Index Copernicus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43000"/>
            <a:ext cx="9753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071670" y="2000240"/>
            <a:ext cx="6615130" cy="4095760"/>
          </a:xfrm>
        </p:spPr>
        <p:txBody>
          <a:bodyPr/>
          <a:lstStyle/>
          <a:p>
            <a:r>
              <a:rPr lang="uk-UA" dirty="0" smtClean="0"/>
              <a:t>Журнали</a:t>
            </a:r>
          </a:p>
          <a:p>
            <a:r>
              <a:rPr lang="uk-UA" dirty="0" smtClean="0"/>
              <a:t>Архіви</a:t>
            </a:r>
          </a:p>
          <a:p>
            <a:r>
              <a:rPr lang="uk-UA" dirty="0" smtClean="0"/>
              <a:t>Пошукові системи</a:t>
            </a:r>
          </a:p>
          <a:p>
            <a:r>
              <a:rPr lang="uk-UA" dirty="0" smtClean="0"/>
              <a:t>Списки опублікованих робіт</a:t>
            </a:r>
          </a:p>
          <a:p>
            <a:r>
              <a:rPr lang="uk-UA" dirty="0" smtClean="0"/>
              <a:t>Індекси</a:t>
            </a:r>
          </a:p>
          <a:p>
            <a:r>
              <a:rPr lang="uk-UA" dirty="0" smtClean="0">
                <a:solidFill>
                  <a:srgbClr val="FFFF00"/>
                </a:solidFill>
              </a:rPr>
              <a:t>Мережі дослідників</a:t>
            </a:r>
          </a:p>
          <a:p>
            <a:endParaRPr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Перспектива автора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428860" y="2357430"/>
            <a:ext cx="6257940" cy="3738570"/>
          </a:xfrm>
        </p:spPr>
        <p:txBody>
          <a:bodyPr/>
          <a:lstStyle/>
          <a:p>
            <a:r>
              <a:rPr lang="en-US" dirty="0" smtClean="0"/>
              <a:t>I am scientist</a:t>
            </a:r>
          </a:p>
          <a:p>
            <a:r>
              <a:rPr lang="en-US" dirty="0" err="1" smtClean="0"/>
              <a:t>ResearcherID</a:t>
            </a:r>
            <a:endParaRPr lang="en-US" dirty="0" smtClean="0"/>
          </a:p>
          <a:p>
            <a:r>
              <a:rPr lang="en-US" dirty="0" err="1" smtClean="0"/>
              <a:t>ResearchGate</a:t>
            </a:r>
            <a:endParaRPr lang="en-US" dirty="0" smtClean="0"/>
          </a:p>
          <a:p>
            <a:r>
              <a:rPr lang="en-US" dirty="0" err="1" smtClean="0"/>
              <a:t>Academia.Edu</a:t>
            </a:r>
            <a:endParaRPr lang="en-US" dirty="0" smtClean="0"/>
          </a:p>
          <a:p>
            <a:r>
              <a:rPr lang="en-US" dirty="0" err="1" smtClean="0"/>
              <a:t>BioMedExpert</a:t>
            </a:r>
            <a:endParaRPr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Мережі дослідників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>
            <a:normAutofit/>
          </a:bodyPr>
          <a:lstStyle/>
          <a:p>
            <a:r>
              <a:rPr smtClean="0"/>
              <a:t>I am scientist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43000"/>
            <a:ext cx="9753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>
            <a:normAutofit/>
          </a:bodyPr>
          <a:lstStyle/>
          <a:p>
            <a:r>
              <a:rPr smtClean="0"/>
              <a:t>ResearcherID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43000"/>
            <a:ext cx="9753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285984" y="2643182"/>
            <a:ext cx="6400816" cy="3452818"/>
          </a:xfrm>
        </p:spPr>
        <p:txBody>
          <a:bodyPr/>
          <a:lstStyle/>
          <a:p>
            <a:r>
              <a:rPr lang="uk-UA" dirty="0" smtClean="0"/>
              <a:t>перспектива користувача</a:t>
            </a:r>
          </a:p>
          <a:p>
            <a:r>
              <a:rPr lang="uk-UA" dirty="0" smtClean="0">
                <a:solidFill>
                  <a:srgbClr val="FFFF00"/>
                </a:solidFill>
              </a:rPr>
              <a:t>перспектива автора</a:t>
            </a:r>
          </a:p>
          <a:p>
            <a:r>
              <a:rPr lang="uk-UA" dirty="0" smtClean="0"/>
              <a:t>перспектива редактора / видавця</a:t>
            </a:r>
            <a:endParaRPr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Відкритий доступ – три перспективи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/>
          <a:lstStyle/>
          <a:p>
            <a:r>
              <a:rPr smtClean="0"/>
              <a:t>ResearchGate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85784" y="1143000"/>
            <a:ext cx="9753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000232" y="1928802"/>
            <a:ext cx="6686568" cy="4167198"/>
          </a:xfrm>
        </p:spPr>
        <p:txBody>
          <a:bodyPr/>
          <a:lstStyle/>
          <a:p>
            <a:r>
              <a:rPr lang="uk-UA" dirty="0" smtClean="0"/>
              <a:t>можливість спілкування з різними дослідниками, вирішення складних питань</a:t>
            </a:r>
          </a:p>
          <a:p>
            <a:r>
              <a:rPr lang="uk-UA" dirty="0" smtClean="0"/>
              <a:t>пошук статей з різних безкоштовних баз</a:t>
            </a:r>
          </a:p>
          <a:p>
            <a:r>
              <a:rPr lang="uk-UA" dirty="0" smtClean="0"/>
              <a:t>можна додавати свої статті</a:t>
            </a:r>
          </a:p>
          <a:p>
            <a:r>
              <a:rPr lang="uk-UA" dirty="0" smtClean="0"/>
              <a:t>АЛЕ</a:t>
            </a:r>
          </a:p>
          <a:p>
            <a:r>
              <a:rPr lang="uk-UA" dirty="0" smtClean="0"/>
              <a:t>додані статті не потрапляють в базу для пошуку</a:t>
            </a:r>
            <a:endParaRPr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ResearchGate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автоматично пропонує додаткові публікації з баз і архівів</a:t>
            </a:r>
          </a:p>
          <a:p>
            <a:r>
              <a:rPr lang="uk-UA" dirty="0" smtClean="0"/>
              <a:t>є інструмент роботи з журналами, але він не зовсім працює</a:t>
            </a:r>
          </a:p>
          <a:p>
            <a:r>
              <a:rPr lang="uk-UA" dirty="0" smtClean="0"/>
              <a:t>надсилає звіти про ключові слова, країни та сайти </a:t>
            </a:r>
            <a:r>
              <a:rPr lang="en-US" dirty="0" err="1" smtClean="0"/>
              <a:t>google</a:t>
            </a:r>
            <a:r>
              <a:rPr lang="uk-UA" dirty="0" smtClean="0"/>
              <a:t>, через які хтось шукав і знайшов ваші роботи на сайті </a:t>
            </a:r>
            <a:r>
              <a:rPr lang="en-US" dirty="0" smtClean="0"/>
              <a:t>academia.edu</a:t>
            </a:r>
          </a:p>
          <a:p>
            <a:r>
              <a:rPr lang="uk-UA" dirty="0" smtClean="0"/>
              <a:t>є інструмент позначення тегів, через які, імовірно, пошук працює краще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smtClean="0"/>
              <a:t>Academia.Edu</a:t>
            </a:r>
            <a:br>
              <a:rPr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2022"/>
          </a:xfrm>
        </p:spPr>
        <p:txBody>
          <a:bodyPr/>
          <a:lstStyle/>
          <a:p>
            <a:r>
              <a:rPr smtClean="0"/>
              <a:t>Academia.Edu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4" y="1500174"/>
            <a:ext cx="9144023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/>
          <a:lstStyle/>
          <a:p>
            <a:r>
              <a:rPr smtClean="0"/>
              <a:t>academia.edu </a:t>
            </a:r>
            <a:r>
              <a:rPr lang="uk-UA" dirty="0" smtClean="0"/>
              <a:t>- хтось шукав Вас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57222" y="1143000"/>
            <a:ext cx="9753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лише публікації з </a:t>
            </a:r>
            <a:r>
              <a:rPr lang="uk-UA" dirty="0" err="1" smtClean="0"/>
              <a:t>PubMed</a:t>
            </a:r>
            <a:endParaRPr lang="uk-UA" dirty="0" smtClean="0"/>
          </a:p>
          <a:p>
            <a:r>
              <a:rPr lang="uk-UA" dirty="0" smtClean="0"/>
              <a:t>неможливо щось додавати в ручному режимі</a:t>
            </a:r>
          </a:p>
          <a:p>
            <a:r>
              <a:rPr lang="uk-UA" dirty="0" smtClean="0"/>
              <a:t> цікаві можливості графічного представлення </a:t>
            </a:r>
            <a:r>
              <a:rPr lang="uk-UA" dirty="0" err="1" smtClean="0"/>
              <a:t>звязків</a:t>
            </a:r>
            <a:r>
              <a:rPr lang="uk-UA" dirty="0" smtClean="0"/>
              <a:t> між дослідниками</a:t>
            </a:r>
            <a:endParaRPr lang="uk-UA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mtClean="0"/>
              <a:t>BioMedExpert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>
            <a:normAutofit/>
          </a:bodyPr>
          <a:lstStyle/>
          <a:p>
            <a:r>
              <a:rPr sz="2800" smtClean="0">
                <a:hlinkClick r:id="rId3"/>
              </a:rPr>
              <a:t>http://www.biomedexperts.com/Start/StartPage.aspx</a:t>
            </a:r>
            <a:endParaRPr lang="en-US" sz="28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14346" y="1143000"/>
            <a:ext cx="9753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285984" y="2643182"/>
            <a:ext cx="6400816" cy="3452818"/>
          </a:xfrm>
        </p:spPr>
        <p:txBody>
          <a:bodyPr/>
          <a:lstStyle/>
          <a:p>
            <a:r>
              <a:rPr lang="uk-UA" dirty="0" smtClean="0"/>
              <a:t>перспектива користувача</a:t>
            </a:r>
          </a:p>
          <a:p>
            <a:r>
              <a:rPr lang="uk-UA" dirty="0" smtClean="0"/>
              <a:t>перспектива автора</a:t>
            </a:r>
          </a:p>
          <a:p>
            <a:r>
              <a:rPr lang="uk-UA" dirty="0" smtClean="0">
                <a:solidFill>
                  <a:srgbClr val="FFFF00"/>
                </a:solidFill>
              </a:rPr>
              <a:t>перспектива редактора / видавця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Відкритий доступ – три перспективи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Перспектива редактора та видавця</a:t>
            </a:r>
            <a:endParaRPr lang="en-US" dirty="0"/>
          </a:p>
        </p:txBody>
      </p:sp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457200" y="2500306"/>
            <a:ext cx="4059936" cy="3595694"/>
          </a:xfrm>
        </p:spPr>
        <p:txBody>
          <a:bodyPr>
            <a:normAutofit/>
          </a:bodyPr>
          <a:lstStyle/>
          <a:p>
            <a:r>
              <a:rPr lang="uk-UA" dirty="0" smtClean="0"/>
              <a:t>Риторичні питання</a:t>
            </a:r>
          </a:p>
          <a:p>
            <a:pPr lvl="1"/>
            <a:r>
              <a:rPr lang="uk-UA" dirty="0" smtClean="0"/>
              <a:t>на що орієнтуватися?</a:t>
            </a:r>
          </a:p>
          <a:p>
            <a:pPr lvl="2"/>
            <a:r>
              <a:rPr lang="uk-UA" dirty="0" smtClean="0"/>
              <a:t>міжнародні норми?</a:t>
            </a:r>
          </a:p>
          <a:p>
            <a:pPr lvl="2"/>
            <a:r>
              <a:rPr lang="uk-UA" dirty="0" smtClean="0"/>
              <a:t>вимоги ВАК?</a:t>
            </a:r>
          </a:p>
          <a:p>
            <a:pPr lvl="1"/>
            <a:r>
              <a:rPr lang="uk-UA" dirty="0" smtClean="0"/>
              <a:t>якого типу журнал?</a:t>
            </a:r>
          </a:p>
          <a:p>
            <a:pPr lvl="2"/>
            <a:r>
              <a:rPr lang="uk-UA" dirty="0" smtClean="0"/>
              <a:t>відкритого доступу?</a:t>
            </a:r>
          </a:p>
          <a:p>
            <a:pPr lvl="2"/>
            <a:r>
              <a:rPr lang="uk-UA" dirty="0" smtClean="0"/>
              <a:t>передплатний?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500306"/>
            <a:ext cx="4059936" cy="3595694"/>
          </a:xfrm>
        </p:spPr>
        <p:txBody>
          <a:bodyPr>
            <a:normAutofit/>
          </a:bodyPr>
          <a:lstStyle/>
          <a:p>
            <a:r>
              <a:rPr lang="uk-UA" dirty="0" smtClean="0"/>
              <a:t>Реальні питання</a:t>
            </a:r>
          </a:p>
          <a:p>
            <a:pPr lvl="1"/>
            <a:r>
              <a:rPr lang="uk-UA" dirty="0" smtClean="0"/>
              <a:t>де реєструвати журнал?</a:t>
            </a:r>
          </a:p>
          <a:p>
            <a:pPr lvl="1"/>
            <a:r>
              <a:rPr lang="uk-UA" dirty="0" smtClean="0"/>
              <a:t>як працювати з</a:t>
            </a:r>
          </a:p>
          <a:p>
            <a:pPr lvl="2"/>
            <a:r>
              <a:rPr lang="uk-UA" dirty="0" smtClean="0"/>
              <a:t>авторами</a:t>
            </a:r>
          </a:p>
          <a:p>
            <a:pPr lvl="2"/>
            <a:r>
              <a:rPr lang="uk-UA" dirty="0" smtClean="0"/>
              <a:t>редакційною колегією</a:t>
            </a:r>
          </a:p>
          <a:p>
            <a:pPr lvl="2"/>
            <a:r>
              <a:rPr lang="uk-UA" dirty="0" smtClean="0"/>
              <a:t>рецензентами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/>
          <a:lstStyle/>
          <a:p>
            <a:r>
              <a:rPr lang="uk-UA" dirty="0" smtClean="0"/>
              <a:t>Приклад </a:t>
            </a:r>
            <a:r>
              <a:rPr smtClean="0"/>
              <a:t>Indexed in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43000"/>
            <a:ext cx="9753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071670" y="2000240"/>
            <a:ext cx="6615130" cy="4095760"/>
          </a:xfrm>
        </p:spPr>
        <p:txBody>
          <a:bodyPr/>
          <a:lstStyle/>
          <a:p>
            <a:r>
              <a:rPr lang="uk-UA" dirty="0" smtClean="0"/>
              <a:t>Журнали</a:t>
            </a:r>
          </a:p>
          <a:p>
            <a:r>
              <a:rPr lang="uk-UA" dirty="0" smtClean="0"/>
              <a:t>Архіви</a:t>
            </a:r>
          </a:p>
          <a:p>
            <a:r>
              <a:rPr lang="uk-UA" dirty="0" smtClean="0"/>
              <a:t>Пошукові системи</a:t>
            </a:r>
          </a:p>
          <a:p>
            <a:r>
              <a:rPr lang="uk-UA" dirty="0" smtClean="0"/>
              <a:t>Списки опублікованих робіт</a:t>
            </a:r>
          </a:p>
          <a:p>
            <a:r>
              <a:rPr lang="uk-UA" dirty="0" smtClean="0"/>
              <a:t>Індекси</a:t>
            </a:r>
          </a:p>
          <a:p>
            <a:r>
              <a:rPr lang="uk-UA" dirty="0" smtClean="0"/>
              <a:t>Мережі дослідників</a:t>
            </a:r>
          </a:p>
          <a:p>
            <a:endParaRPr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Перспектива автора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SCOPUS</a:t>
            </a:r>
          </a:p>
          <a:p>
            <a:pPr lvl="1"/>
            <a:r>
              <a:rPr lang="en-US" dirty="0" smtClean="0"/>
              <a:t>9 papers at least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Medline/</a:t>
            </a:r>
            <a:r>
              <a:rPr lang="en-US" dirty="0" err="1" smtClean="0"/>
              <a:t>PubMed</a:t>
            </a:r>
            <a:endParaRPr lang="en-US" dirty="0" smtClean="0"/>
          </a:p>
          <a:p>
            <a:pPr lvl="1"/>
            <a:r>
              <a:rPr lang="en-US" dirty="0" smtClean="0"/>
              <a:t>20 papers at least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Thomson Reuters Science Citation Index</a:t>
            </a:r>
          </a:p>
          <a:p>
            <a:pPr lvl="1"/>
            <a:r>
              <a:rPr lang="en-US" dirty="0" smtClean="0"/>
              <a:t>3 consecutive issues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General requirements</a:t>
            </a:r>
          </a:p>
          <a:p>
            <a:pPr lvl="1"/>
            <a:r>
              <a:rPr lang="en-US" dirty="0" smtClean="0"/>
              <a:t>original content</a:t>
            </a:r>
          </a:p>
          <a:p>
            <a:pPr lvl="1"/>
            <a:r>
              <a:rPr lang="en-US" dirty="0" smtClean="0"/>
              <a:t>peer-review quality control</a:t>
            </a:r>
          </a:p>
          <a:p>
            <a:pPr lvl="1"/>
            <a:r>
              <a:rPr lang="en-US" dirty="0" smtClean="0"/>
              <a:t>international geography of authors and the Editorial Board</a:t>
            </a:r>
          </a:p>
          <a:p>
            <a:pPr lvl="1"/>
            <a:r>
              <a:rPr lang="en-US" dirty="0" smtClean="0"/>
              <a:t>bibliography in Latin alphabet </a:t>
            </a:r>
          </a:p>
          <a:p>
            <a:pPr lvl="1"/>
            <a:r>
              <a:rPr lang="en-US" dirty="0" smtClean="0"/>
              <a:t>publication ethics</a:t>
            </a:r>
            <a:endParaRPr lang="en-US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steps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Андрєєва Тетяна Іллівна</a:t>
            </a:r>
          </a:p>
          <a:p>
            <a:r>
              <a:rPr lang="uk-UA" dirty="0" smtClean="0"/>
              <a:t>Школа Охорони Здоров'я </a:t>
            </a:r>
            <a:r>
              <a:rPr lang="uk-UA" dirty="0" err="1" smtClean="0"/>
              <a:t>НаУКМА</a:t>
            </a:r>
            <a:endParaRPr lang="uk-UA" dirty="0" smtClean="0"/>
          </a:p>
          <a:p>
            <a:r>
              <a:rPr lang="en-US" dirty="0" smtClean="0"/>
              <a:t>Mailto: tatianandreeva@yandex.ru </a:t>
            </a:r>
          </a:p>
          <a:p>
            <a:endParaRPr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Дякую за увагу!</a:t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071670" y="2000240"/>
            <a:ext cx="6615130" cy="4095760"/>
          </a:xfrm>
        </p:spPr>
        <p:txBody>
          <a:bodyPr/>
          <a:lstStyle/>
          <a:p>
            <a:r>
              <a:rPr lang="uk-UA" dirty="0" smtClean="0">
                <a:solidFill>
                  <a:srgbClr val="FFFF00"/>
                </a:solidFill>
              </a:rPr>
              <a:t>Журнали</a:t>
            </a:r>
          </a:p>
          <a:p>
            <a:r>
              <a:rPr lang="uk-UA" dirty="0" smtClean="0"/>
              <a:t>Архіви</a:t>
            </a:r>
          </a:p>
          <a:p>
            <a:r>
              <a:rPr lang="uk-UA" dirty="0" smtClean="0"/>
              <a:t>Пошукові системи</a:t>
            </a:r>
          </a:p>
          <a:p>
            <a:r>
              <a:rPr lang="uk-UA" dirty="0" smtClean="0"/>
              <a:t>Списки опублікованих робіт</a:t>
            </a:r>
          </a:p>
          <a:p>
            <a:r>
              <a:rPr lang="uk-UA" dirty="0" smtClean="0"/>
              <a:t>Індекси</a:t>
            </a:r>
          </a:p>
          <a:p>
            <a:r>
              <a:rPr lang="uk-UA" dirty="0" smtClean="0"/>
              <a:t>Мережі дослідників</a:t>
            </a:r>
          </a:p>
          <a:p>
            <a:endParaRPr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Перспектива автора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488" y="2071678"/>
            <a:ext cx="5829312" cy="4024322"/>
          </a:xfrm>
        </p:spPr>
        <p:txBody>
          <a:bodyPr/>
          <a:lstStyle/>
          <a:p>
            <a:r>
              <a:rPr lang="uk-UA" dirty="0" err="1" smtClean="0"/>
              <a:t>ВАКівські</a:t>
            </a:r>
            <a:r>
              <a:rPr lang="uk-UA" dirty="0" smtClean="0"/>
              <a:t>?</a:t>
            </a:r>
          </a:p>
          <a:p>
            <a:r>
              <a:rPr lang="uk-UA" dirty="0" smtClean="0"/>
              <a:t>Міжнародні?</a:t>
            </a:r>
            <a:endParaRPr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Журнали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714348" y="1643050"/>
            <a:ext cx="7972452" cy="4452950"/>
          </a:xfrm>
        </p:spPr>
        <p:txBody>
          <a:bodyPr>
            <a:normAutofit fontScale="92500" lnSpcReduction="20000"/>
          </a:bodyPr>
          <a:lstStyle/>
          <a:p>
            <a:r>
              <a:rPr lang="uk-UA" dirty="0" smtClean="0"/>
              <a:t>обмеження</a:t>
            </a:r>
          </a:p>
          <a:p>
            <a:pPr lvl="1"/>
            <a:r>
              <a:rPr lang="uk-UA" dirty="0" smtClean="0"/>
              <a:t>більшість журналів не індексується</a:t>
            </a:r>
          </a:p>
          <a:p>
            <a:pPr lvl="1"/>
            <a:r>
              <a:rPr lang="uk-UA" dirty="0" smtClean="0"/>
              <a:t>більшість журналів ніколи не буде мати </a:t>
            </a:r>
            <a:r>
              <a:rPr lang="uk-UA" dirty="0" err="1" smtClean="0"/>
              <a:t>імпакт-фактор</a:t>
            </a:r>
            <a:endParaRPr lang="uk-UA" dirty="0" smtClean="0"/>
          </a:p>
          <a:p>
            <a:pPr lvl="1"/>
            <a:r>
              <a:rPr lang="uk-UA" dirty="0" smtClean="0"/>
              <a:t>стаття може знаходитися </a:t>
            </a:r>
            <a:r>
              <a:rPr lang="en-US" dirty="0" smtClean="0"/>
              <a:t>Google </a:t>
            </a:r>
            <a:r>
              <a:rPr lang="uk-UA" dirty="0" smtClean="0"/>
              <a:t> або </a:t>
            </a:r>
            <a:r>
              <a:rPr lang="en-US" dirty="0" smtClean="0"/>
              <a:t>Google Scholar</a:t>
            </a:r>
            <a:r>
              <a:rPr lang="ru-RU" dirty="0" smtClean="0"/>
              <a:t>, </a:t>
            </a:r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en-US" dirty="0" err="1" smtClean="0"/>
              <a:t>pdf</a:t>
            </a:r>
            <a:r>
              <a:rPr lang="en-US" dirty="0" smtClean="0"/>
              <a:t> </a:t>
            </a:r>
            <a:r>
              <a:rPr lang="uk-UA" dirty="0" smtClean="0"/>
              <a:t>файли менше 5мБ</a:t>
            </a:r>
          </a:p>
          <a:p>
            <a:pPr lvl="1"/>
            <a:r>
              <a:rPr lang="uk-UA" dirty="0" smtClean="0"/>
              <a:t>більшість </a:t>
            </a:r>
            <a:r>
              <a:rPr lang="uk-UA" dirty="0" err="1" smtClean="0"/>
              <a:t>ваківських</a:t>
            </a:r>
            <a:r>
              <a:rPr lang="uk-UA" dirty="0" smtClean="0"/>
              <a:t> журналів не виконують вимоги розміщення публікацій на </a:t>
            </a:r>
            <a:r>
              <a:rPr lang="en-US" dirty="0" smtClean="0"/>
              <a:t>nbuv.gov.ua</a:t>
            </a:r>
            <a:endParaRPr lang="uk-UA" dirty="0" smtClean="0"/>
          </a:p>
          <a:p>
            <a:r>
              <a:rPr lang="uk-UA" dirty="0" smtClean="0"/>
              <a:t>шляхи подолання</a:t>
            </a:r>
          </a:p>
          <a:p>
            <a:pPr lvl="1"/>
            <a:r>
              <a:rPr lang="uk-UA" dirty="0" smtClean="0"/>
              <a:t>дослідники можуть архівувати свої статті з </a:t>
            </a:r>
            <a:r>
              <a:rPr lang="uk-UA" dirty="0" err="1" smtClean="0"/>
              <a:t>ваківських</a:t>
            </a:r>
            <a:r>
              <a:rPr lang="uk-UA" dirty="0" smtClean="0"/>
              <a:t> журналів у </a:t>
            </a:r>
            <a:r>
              <a:rPr lang="uk-UA" dirty="0" err="1" smtClean="0"/>
              <a:t>репозитаріях</a:t>
            </a:r>
            <a:endParaRPr lang="uk-UA" dirty="0" smtClean="0"/>
          </a:p>
          <a:p>
            <a:r>
              <a:rPr lang="uk-UA" dirty="0" smtClean="0"/>
              <a:t>підсумок</a:t>
            </a:r>
          </a:p>
          <a:p>
            <a:pPr lvl="1"/>
            <a:r>
              <a:rPr lang="uk-UA" dirty="0" smtClean="0"/>
              <a:t>імовірність цитування публікації у </a:t>
            </a:r>
            <a:r>
              <a:rPr lang="uk-UA" dirty="0" err="1" smtClean="0"/>
              <a:t>ваківських</a:t>
            </a:r>
            <a:r>
              <a:rPr lang="uk-UA" dirty="0" smtClean="0"/>
              <a:t> журналах є вкрай низькою</a:t>
            </a:r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Українські </a:t>
            </a:r>
            <a:r>
              <a:rPr lang="uk-UA" dirty="0" err="1" smtClean="0"/>
              <a:t>ваківські</a:t>
            </a:r>
            <a:r>
              <a:rPr lang="uk-UA" dirty="0" smtClean="0"/>
              <a:t> журнали з точки зору </a:t>
            </a:r>
            <a:r>
              <a:rPr lang="uk-UA" dirty="0" err="1" smtClean="0"/>
              <a:t>знаходжуваності</a:t>
            </a:r>
            <a:r>
              <a:rPr lang="uk-UA" dirty="0" smtClean="0"/>
              <a:t> їх в Інтернеті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785818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Приклад вимог до журналів, індексованих у </a:t>
            </a:r>
            <a:r>
              <a:rPr smtClean="0"/>
              <a:t>SCOPUS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85784" y="1143000"/>
            <a:ext cx="9753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071670" y="2000240"/>
            <a:ext cx="6615130" cy="4095760"/>
          </a:xfrm>
        </p:spPr>
        <p:txBody>
          <a:bodyPr/>
          <a:lstStyle/>
          <a:p>
            <a:r>
              <a:rPr lang="uk-UA" dirty="0" smtClean="0"/>
              <a:t>Журнали</a:t>
            </a:r>
          </a:p>
          <a:p>
            <a:r>
              <a:rPr lang="uk-UA" dirty="0" smtClean="0">
                <a:solidFill>
                  <a:srgbClr val="FFFF00"/>
                </a:solidFill>
              </a:rPr>
              <a:t>Архіви</a:t>
            </a:r>
          </a:p>
          <a:p>
            <a:r>
              <a:rPr lang="uk-UA" dirty="0" smtClean="0"/>
              <a:t>Пошукові системи</a:t>
            </a:r>
          </a:p>
          <a:p>
            <a:r>
              <a:rPr lang="uk-UA" dirty="0" smtClean="0"/>
              <a:t>Списки опублікованих робіт</a:t>
            </a:r>
          </a:p>
          <a:p>
            <a:r>
              <a:rPr lang="uk-UA" dirty="0" smtClean="0"/>
              <a:t>Індекси</a:t>
            </a:r>
          </a:p>
          <a:p>
            <a:r>
              <a:rPr lang="uk-UA" dirty="0" smtClean="0"/>
              <a:t>Мережі дослідників</a:t>
            </a:r>
          </a:p>
          <a:p>
            <a:endParaRPr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Перспектива автора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12226</TotalTime>
  <Words>636</Words>
  <Application>Microsoft Office PowerPoint</Application>
  <PresentationFormat>Экран (4:3)</PresentationFormat>
  <Paragraphs>213</Paragraphs>
  <Slides>41</Slides>
  <Notes>41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Бумажная</vt:lpstr>
      <vt:lpstr>Як українські дослідники можуть зробити інформацію про свої дослідження відомою світу</vt:lpstr>
      <vt:lpstr>Відкритий доступ – три перспективи</vt:lpstr>
      <vt:lpstr>Відкритий доступ – три перспективи</vt:lpstr>
      <vt:lpstr>Перспектива автора</vt:lpstr>
      <vt:lpstr>Перспектива автора</vt:lpstr>
      <vt:lpstr>Журнали</vt:lpstr>
      <vt:lpstr>Українські ваківські журнали з точки зору знаходжуваності їх в Інтернеті</vt:lpstr>
      <vt:lpstr>Приклад вимог до журналів, індексованих у SCOPUS</vt:lpstr>
      <vt:lpstr>Перспектива автора</vt:lpstr>
      <vt:lpstr>Архіви</vt:lpstr>
      <vt:lpstr>PubMed Central</vt:lpstr>
      <vt:lpstr>Слайд 12</vt:lpstr>
      <vt:lpstr>Перспектива автора</vt:lpstr>
      <vt:lpstr>Пошукові системи</vt:lpstr>
      <vt:lpstr>http://scholar.google.com/intl/en/scholar/about.html</vt:lpstr>
      <vt:lpstr>http://scholar.google.com/intl/en/scholar/inclusion.html</vt:lpstr>
      <vt:lpstr>Перспектива автора</vt:lpstr>
      <vt:lpstr>Списки опублікованих робіт</vt:lpstr>
      <vt:lpstr>Приклад списку публікацій</vt:lpstr>
      <vt:lpstr>Перспектива автора</vt:lpstr>
      <vt:lpstr>Індекси</vt:lpstr>
      <vt:lpstr>http://scholar.google.com/citations</vt:lpstr>
      <vt:lpstr>Слайд 23</vt:lpstr>
      <vt:lpstr>eLIBRARY.ru  Science Index</vt:lpstr>
      <vt:lpstr>Index Copernicus</vt:lpstr>
      <vt:lpstr>Перспектива автора</vt:lpstr>
      <vt:lpstr>Мережі дослідників</vt:lpstr>
      <vt:lpstr>I am scientist</vt:lpstr>
      <vt:lpstr>ResearcherID</vt:lpstr>
      <vt:lpstr>ResearchGate</vt:lpstr>
      <vt:lpstr>ResearchGate</vt:lpstr>
      <vt:lpstr>Academia.Edu </vt:lpstr>
      <vt:lpstr>Academia.Edu</vt:lpstr>
      <vt:lpstr>academia.edu - хтось шукав Вас </vt:lpstr>
      <vt:lpstr>BioMedExpert</vt:lpstr>
      <vt:lpstr>http://www.biomedexperts.com/Start/StartPage.aspx</vt:lpstr>
      <vt:lpstr>Відкритий доступ – три перспективи</vt:lpstr>
      <vt:lpstr>Перспектива редактора та видавця</vt:lpstr>
      <vt:lpstr>Приклад Indexed in</vt:lpstr>
      <vt:lpstr>Further steps</vt:lpstr>
      <vt:lpstr>Дякую за увагу!  </vt:lpstr>
    </vt:vector>
  </TitlesOfParts>
  <Company>Acer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Як українські дослідники можуть зробити інформацію про свої дослідження відомою світу</dc:title>
  <dc:creator>Tatiana Andreeva</dc:creator>
  <cp:lastModifiedBy>Tatiana Andreeva</cp:lastModifiedBy>
  <cp:revision>21</cp:revision>
  <dcterms:created xsi:type="dcterms:W3CDTF">2012-01-18T08:18:39Z</dcterms:created>
  <dcterms:modified xsi:type="dcterms:W3CDTF">2012-01-31T05:09:40Z</dcterms:modified>
</cp:coreProperties>
</file>