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458" r:id="rId2"/>
    <p:sldId id="557" r:id="rId3"/>
    <p:sldId id="520" r:id="rId4"/>
    <p:sldId id="564" r:id="rId5"/>
    <p:sldId id="523" r:id="rId6"/>
    <p:sldId id="524" r:id="rId7"/>
    <p:sldId id="539" r:id="rId8"/>
    <p:sldId id="565" r:id="rId9"/>
    <p:sldId id="543" r:id="rId10"/>
    <p:sldId id="555" r:id="rId11"/>
    <p:sldId id="567" r:id="rId12"/>
    <p:sldId id="566" r:id="rId13"/>
    <p:sldId id="534" r:id="rId14"/>
    <p:sldId id="532" r:id="rId15"/>
    <p:sldId id="531" r:id="rId16"/>
    <p:sldId id="556" r:id="rId17"/>
    <p:sldId id="537" r:id="rId18"/>
    <p:sldId id="561" r:id="rId19"/>
    <p:sldId id="568" r:id="rId20"/>
    <p:sldId id="569" r:id="rId21"/>
    <p:sldId id="544" r:id="rId22"/>
    <p:sldId id="546" r:id="rId23"/>
    <p:sldId id="545" r:id="rId24"/>
    <p:sldId id="551" r:id="rId25"/>
    <p:sldId id="552" r:id="rId26"/>
    <p:sldId id="553" r:id="rId27"/>
    <p:sldId id="554" r:id="rId28"/>
    <p:sldId id="549" r:id="rId29"/>
    <p:sldId id="550" r:id="rId30"/>
    <p:sldId id="563" r:id="rId31"/>
    <p:sldId id="570" r:id="rId32"/>
    <p:sldId id="571" r:id="rId33"/>
  </p:sldIdLst>
  <p:sldSz cx="9144000" cy="6858000" type="screen4x3"/>
  <p:notesSz cx="7077075" cy="93694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99"/>
    <a:srgbClr val="0066CC"/>
    <a:srgbClr val="006699"/>
    <a:srgbClr val="003366"/>
    <a:srgbClr val="000066"/>
    <a:srgbClr val="000099"/>
    <a:srgbClr val="003399"/>
    <a:srgbClr val="0052F6"/>
    <a:srgbClr val="095B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019" autoAdjust="0"/>
    <p:restoredTop sz="94679" autoAdjust="0"/>
  </p:normalViewPr>
  <p:slideViewPr>
    <p:cSldViewPr>
      <p:cViewPr>
        <p:scale>
          <a:sx n="80" d="100"/>
          <a:sy n="80" d="100"/>
        </p:scale>
        <p:origin x="-86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579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_Microsoft_Excel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9177274715660542"/>
          <c:y val="8.0351894635925E-2"/>
          <c:w val="0.71011501166520852"/>
          <c:h val="0.8195899539503669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Аркуш1!$B$2</c:f>
              <c:strCache>
                <c:ptCount val="1"/>
                <c:pt idx="0">
                  <c:v>Фундаментальні</c:v>
                </c:pt>
              </c:strCache>
            </c:strRef>
          </c:tx>
          <c:invertIfNegative val="0"/>
          <c:cat>
            <c:numRef>
              <c:f>Аркуш1!$A$3:$A$8</c:f>
              <c:numCache>
                <c:formatCode>General</c:formatCode>
                <c:ptCount val="6"/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numCache>
            </c:numRef>
          </c:cat>
          <c:val>
            <c:numRef>
              <c:f>Аркуш1!$B$3:$B$8</c:f>
              <c:numCache>
                <c:formatCode>General</c:formatCode>
                <c:ptCount val="6"/>
                <c:pt idx="1">
                  <c:v>2</c:v>
                </c:pt>
                <c:pt idx="2">
                  <c:v>4</c:v>
                </c:pt>
                <c:pt idx="3">
                  <c:v>4</c:v>
                </c:pt>
                <c:pt idx="4">
                  <c:v>4</c:v>
                </c:pt>
                <c:pt idx="5">
                  <c:v>3</c:v>
                </c:pt>
              </c:numCache>
            </c:numRef>
          </c:val>
        </c:ser>
        <c:ser>
          <c:idx val="1"/>
          <c:order val="1"/>
          <c:tx>
            <c:strRef>
              <c:f>Аркуш1!$C$2</c:f>
              <c:strCache>
                <c:ptCount val="1"/>
                <c:pt idx="0">
                  <c:v>Прикладні</c:v>
                </c:pt>
              </c:strCache>
            </c:strRef>
          </c:tx>
          <c:invertIfNegative val="0"/>
          <c:cat>
            <c:numRef>
              <c:f>Аркуш1!$A$3:$A$8</c:f>
              <c:numCache>
                <c:formatCode>General</c:formatCode>
                <c:ptCount val="6"/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numCache>
            </c:numRef>
          </c:cat>
          <c:val>
            <c:numRef>
              <c:f>Аркуш1!$C$3:$C$8</c:f>
              <c:numCache>
                <c:formatCode>General</c:formatCode>
                <c:ptCount val="6"/>
                <c:pt idx="1">
                  <c:v>6</c:v>
                </c:pt>
                <c:pt idx="2">
                  <c:v>6</c:v>
                </c:pt>
                <c:pt idx="3">
                  <c:v>5</c:v>
                </c:pt>
                <c:pt idx="4">
                  <c:v>3</c:v>
                </c:pt>
                <c:pt idx="5">
                  <c:v>4</c:v>
                </c:pt>
              </c:numCache>
            </c:numRef>
          </c:val>
        </c:ser>
        <c:ser>
          <c:idx val="2"/>
          <c:order val="2"/>
          <c:tx>
            <c:strRef>
              <c:f>Аркуш1!$D$2</c:f>
              <c:strCache>
                <c:ptCount val="1"/>
                <c:pt idx="0">
                  <c:v>Госпдоговірні</c:v>
                </c:pt>
              </c:strCache>
            </c:strRef>
          </c:tx>
          <c:invertIfNegative val="0"/>
          <c:cat>
            <c:numRef>
              <c:f>Аркуш1!$A$3:$A$8</c:f>
              <c:numCache>
                <c:formatCode>General</c:formatCode>
                <c:ptCount val="6"/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numCache>
            </c:numRef>
          </c:cat>
          <c:val>
            <c:numRef>
              <c:f>Аркуш1!$D$3:$D$8</c:f>
              <c:numCache>
                <c:formatCode>General</c:formatCode>
                <c:ptCount val="6"/>
                <c:pt idx="1">
                  <c:v>2</c:v>
                </c:pt>
                <c:pt idx="2">
                  <c:v>3</c:v>
                </c:pt>
                <c:pt idx="3">
                  <c:v>3</c:v>
                </c:pt>
                <c:pt idx="4">
                  <c:v>1</c:v>
                </c:pt>
                <c:pt idx="5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776832"/>
        <c:axId val="21331968"/>
      </c:barChart>
      <c:catAx>
        <c:axId val="207768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1331968"/>
        <c:crosses val="autoZero"/>
        <c:auto val="1"/>
        <c:lblAlgn val="ctr"/>
        <c:lblOffset val="100"/>
        <c:noMultiLvlLbl val="0"/>
      </c:catAx>
      <c:valAx>
        <c:axId val="213319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77683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670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73" tIns="46986" rIns="93973" bIns="46986" numCol="1" anchor="t" anchorCtr="0" compatLnSpc="1">
            <a:prstTxWarp prst="textNoShape">
              <a:avLst/>
            </a:prstTxWarp>
          </a:bodyPr>
          <a:lstStyle>
            <a:lvl1pPr defTabSz="93980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0025" y="0"/>
            <a:ext cx="30670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73" tIns="46986" rIns="93973" bIns="46986" numCol="1" anchor="t" anchorCtr="0" compatLnSpc="1">
            <a:prstTxWarp prst="textNoShape">
              <a:avLst/>
            </a:prstTxWarp>
          </a:bodyPr>
          <a:lstStyle>
            <a:lvl1pPr algn="r" defTabSz="93980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75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01113"/>
            <a:ext cx="3067050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73" tIns="46986" rIns="93973" bIns="46986" numCol="1" anchor="b" anchorCtr="0" compatLnSpc="1">
            <a:prstTxWarp prst="textNoShape">
              <a:avLst/>
            </a:prstTxWarp>
          </a:bodyPr>
          <a:lstStyle>
            <a:lvl1pPr defTabSz="93980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0025" y="8901113"/>
            <a:ext cx="3067050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73" tIns="46986" rIns="93973" bIns="46986" numCol="1" anchor="b" anchorCtr="0" compatLnSpc="1">
            <a:prstTxWarp prst="textNoShape">
              <a:avLst/>
            </a:prstTxWarp>
          </a:bodyPr>
          <a:lstStyle>
            <a:lvl1pPr algn="r" defTabSz="93980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EC6E7078-6C8D-466A-9C81-449E6A840790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5540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670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73" tIns="46986" rIns="93973" bIns="46986" numCol="1" anchor="t" anchorCtr="0" compatLnSpc="1">
            <a:prstTxWarp prst="textNoShape">
              <a:avLst/>
            </a:prstTxWarp>
          </a:bodyPr>
          <a:lstStyle>
            <a:lvl1pPr defTabSz="93980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08438" y="0"/>
            <a:ext cx="30670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73" tIns="46986" rIns="93973" bIns="46986" numCol="1" anchor="t" anchorCtr="0" compatLnSpc="1">
            <a:prstTxWarp prst="textNoShape">
              <a:avLst/>
            </a:prstTxWarp>
          </a:bodyPr>
          <a:lstStyle>
            <a:lvl1pPr algn="r" defTabSz="93980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6975" y="703263"/>
            <a:ext cx="4684713" cy="35131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8025" y="4449763"/>
            <a:ext cx="5661025" cy="421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73" tIns="46986" rIns="93973" bIns="469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99525"/>
            <a:ext cx="30670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73" tIns="46986" rIns="93973" bIns="46986" numCol="1" anchor="b" anchorCtr="0" compatLnSpc="1">
            <a:prstTxWarp prst="textNoShape">
              <a:avLst/>
            </a:prstTxWarp>
          </a:bodyPr>
          <a:lstStyle>
            <a:lvl1pPr defTabSz="93980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08438" y="8899525"/>
            <a:ext cx="30670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73" tIns="46986" rIns="93973" bIns="46986" numCol="1" anchor="b" anchorCtr="0" compatLnSpc="1">
            <a:prstTxWarp prst="textNoShape">
              <a:avLst/>
            </a:prstTxWarp>
          </a:bodyPr>
          <a:lstStyle>
            <a:lvl1pPr algn="r" defTabSz="93980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D1822986-9815-4B70-BB9B-0403CF8AE0F1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1408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D5A450-AE96-4D62-BA3A-08A756516652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6F24A-93FA-485D-8F65-49462D1F6127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6548F3-98D1-4DD2-8A38-FAEBCFC56719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250825" y="260350"/>
            <a:ext cx="8589963" cy="57943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37EA2C-240F-4176-BD2A-B201844A5DE7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09290"/>
            <a:ext cx="4114800" cy="5047060"/>
          </a:xfrm>
        </p:spPr>
        <p:txBody>
          <a:bodyPr/>
          <a:lstStyle/>
          <a:p>
            <a:pPr lvl="0"/>
            <a:r>
              <a:rPr lang="en-US" dirty="0" err="1" smtClean="0"/>
              <a:t>Образец</a:t>
            </a:r>
            <a:r>
              <a:rPr lang="en-US" dirty="0" smtClean="0"/>
              <a:t> </a:t>
            </a:r>
            <a:r>
              <a:rPr lang="en-US" dirty="0" err="1" smtClean="0"/>
              <a:t>текста</a:t>
            </a:r>
            <a:endParaRPr lang="en-US" dirty="0" smtClean="0"/>
          </a:p>
          <a:p>
            <a:pPr lvl="1"/>
            <a:r>
              <a:rPr lang="en-US" dirty="0" err="1" smtClean="0"/>
              <a:t>Второй</a:t>
            </a:r>
            <a:r>
              <a:rPr lang="en-US" dirty="0" smtClean="0"/>
              <a:t> </a:t>
            </a:r>
            <a:r>
              <a:rPr lang="en-US" dirty="0" err="1" smtClean="0"/>
              <a:t>уровень</a:t>
            </a:r>
            <a:endParaRPr lang="en-US" dirty="0" smtClean="0"/>
          </a:p>
          <a:p>
            <a:pPr lvl="2"/>
            <a:r>
              <a:rPr lang="en-US" dirty="0" err="1" smtClean="0"/>
              <a:t>Третий</a:t>
            </a:r>
            <a:r>
              <a:rPr lang="en-US" dirty="0" smtClean="0"/>
              <a:t> </a:t>
            </a:r>
            <a:r>
              <a:rPr lang="en-US" dirty="0" err="1" smtClean="0"/>
              <a:t>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C1267-7E43-4130-8074-7898AE8BCF64}" type="datetimeFigureOut">
              <a:rPr lang="ru-RU"/>
              <a:pPr>
                <a:defRPr/>
              </a:pPr>
              <a:t>03.03.2016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977B6-62EE-4AE7-9A08-2A62277A0C94}" type="slidenum">
              <a:rPr lang="ru-RU" altLang="en-US"/>
              <a:pPr>
                <a:defRPr/>
              </a:pPr>
              <a:t>‹№›</a:t>
            </a:fld>
            <a:endParaRPr lang="ru-RU" altLang="en-US"/>
          </a:p>
        </p:txBody>
      </p:sp>
      <p:grpSp>
        <p:nvGrpSpPr>
          <p:cNvPr id="7" name="Группа 6"/>
          <p:cNvGrpSpPr/>
          <p:nvPr userDrawn="1"/>
        </p:nvGrpSpPr>
        <p:grpSpPr>
          <a:xfrm flipV="1">
            <a:off x="4524559" y="641403"/>
            <a:ext cx="4619440" cy="136803"/>
            <a:chOff x="4368584" y="6668876"/>
            <a:chExt cx="6320054" cy="176574"/>
          </a:xfrm>
        </p:grpSpPr>
        <p:cxnSp>
          <p:nvCxnSpPr>
            <p:cNvPr id="8" name="Прямая соединительная линия 7"/>
            <p:cNvCxnSpPr/>
            <p:nvPr userDrawn="1"/>
          </p:nvCxnSpPr>
          <p:spPr>
            <a:xfrm flipH="1" flipV="1">
              <a:off x="4531186" y="6757163"/>
              <a:ext cx="6157452" cy="1"/>
            </a:xfrm>
            <a:prstGeom prst="line">
              <a:avLst/>
            </a:prstGeom>
            <a:ln>
              <a:solidFill>
                <a:srgbClr val="3F53A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Овал 8"/>
            <p:cNvSpPr/>
            <p:nvPr userDrawn="1"/>
          </p:nvSpPr>
          <p:spPr>
            <a:xfrm rot="10800000">
              <a:off x="4368584" y="6668876"/>
              <a:ext cx="176574" cy="176574"/>
            </a:xfrm>
            <a:prstGeom prst="ellipse">
              <a:avLst/>
            </a:prstGeom>
            <a:solidFill>
              <a:srgbClr val="3F53A0"/>
            </a:solidFill>
            <a:ln>
              <a:solidFill>
                <a:srgbClr val="3F53A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0" name="Изображение 9" descr="im2-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957" y="164216"/>
            <a:ext cx="1389569" cy="937734"/>
          </a:xfrm>
          <a:prstGeom prst="rect">
            <a:avLst/>
          </a:prstGeom>
        </p:spPr>
      </p:pic>
      <p:sp>
        <p:nvSpPr>
          <p:cNvPr id="11" name="Рисунок 2"/>
          <p:cNvSpPr>
            <a:spLocks noGrp="1"/>
          </p:cNvSpPr>
          <p:nvPr>
            <p:ph type="pic" idx="13"/>
          </p:nvPr>
        </p:nvSpPr>
        <p:spPr>
          <a:xfrm>
            <a:off x="4926412" y="1101950"/>
            <a:ext cx="4217587" cy="5756050"/>
          </a:xfrm>
        </p:spPr>
        <p:txBody>
          <a:bodyPr rtlCol="0">
            <a:normAutofit/>
          </a:bodyPr>
          <a:lstStyle>
            <a:lvl1pPr marL="0" indent="0">
              <a:buNone/>
              <a:defRPr sz="3500"/>
            </a:lvl1pPr>
            <a:lvl2pPr marL="511954" indent="0">
              <a:buNone/>
              <a:defRPr sz="3200"/>
            </a:lvl2pPr>
            <a:lvl3pPr marL="1023908" indent="0">
              <a:buNone/>
              <a:defRPr sz="2800"/>
            </a:lvl3pPr>
            <a:lvl4pPr marL="1535862" indent="0">
              <a:buNone/>
              <a:defRPr sz="2300"/>
            </a:lvl4pPr>
            <a:lvl5pPr marL="2047815" indent="0">
              <a:buNone/>
              <a:defRPr sz="2300"/>
            </a:lvl5pPr>
            <a:lvl6pPr marL="2559769" indent="0">
              <a:buNone/>
              <a:defRPr sz="2300"/>
            </a:lvl6pPr>
            <a:lvl7pPr marL="3071724" indent="0">
              <a:buNone/>
              <a:defRPr sz="2300"/>
            </a:lvl7pPr>
            <a:lvl8pPr marL="3583678" indent="0">
              <a:buNone/>
              <a:defRPr sz="2300"/>
            </a:lvl8pPr>
            <a:lvl9pPr marL="4095630" indent="0">
              <a:buNone/>
              <a:defRPr sz="2300"/>
            </a:lvl9pPr>
          </a:lstStyle>
          <a:p>
            <a:pPr lvl="0"/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879460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575E98-93CA-4B60-A2A8-2A72F83CFF0D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D34BEF-52B9-455D-8413-58684D1EC954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EDD6CB-50E7-4B02-9EDB-63BA0E445834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334A43-807B-49B1-85C3-8744421442DA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EA9398-C9A9-433F-819B-A690121E0A4A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A544EE-C715-425F-BA37-BC7010DBFEC5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B0178F-6D67-4076-947F-E4967E8546E3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uk-U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6885BF-198B-4EF8-9762-3C7A24395D2E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Vizerunok"/>
          <p:cNvPicPr>
            <a:picLocks noChangeAspect="1" noChangeArrowheads="1"/>
          </p:cNvPicPr>
          <p:nvPr userDrawn="1"/>
        </p:nvPicPr>
        <p:blipFill>
          <a:blip r:embed="rId15">
            <a:lum bright="16000"/>
          </a:blip>
          <a:srcRect/>
          <a:stretch>
            <a:fillRect/>
          </a:stretch>
        </p:blipFill>
        <p:spPr bwMode="auto">
          <a:xfrm>
            <a:off x="7572375" y="3786188"/>
            <a:ext cx="1547813" cy="307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71550" y="260350"/>
            <a:ext cx="7786688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125538"/>
            <a:ext cx="8589963" cy="492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50825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27313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724525" y="6265863"/>
            <a:ext cx="10795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40E6C5E5-3DFA-4D0E-9465-B94F61ED345F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  <p:sp>
        <p:nvSpPr>
          <p:cNvPr id="1032" name="Rectangle 55"/>
          <p:cNvSpPr>
            <a:spLocks noChangeArrowheads="1"/>
          </p:cNvSpPr>
          <p:nvPr userDrawn="1"/>
        </p:nvSpPr>
        <p:spPr bwMode="auto">
          <a:xfrm>
            <a:off x="0" y="0"/>
            <a:ext cx="9144000" cy="260350"/>
          </a:xfrm>
          <a:prstGeom prst="rect">
            <a:avLst/>
          </a:prstGeom>
          <a:solidFill>
            <a:srgbClr val="003980"/>
          </a:solidFill>
          <a:ln w="9525">
            <a:solidFill>
              <a:srgbClr val="00398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uk-UA">
              <a:latin typeface="Arial" pitchFamily="34" charset="0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Tahoma" pitchFamily="34" charset="0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Tahom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Tahom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Tahom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Tahoma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ahom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Tahom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Tahom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Tahoma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tmp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tmp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brary.ukma.edu.ua/index.php?id=605" TargetMode="Externa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emf"/><Relationship Id="rId4" Type="http://schemas.openxmlformats.org/officeDocument/2006/relationships/oleObject" Target="../embeddings/______Microsoft_Excel_97-20031.xls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chart" Target="../charts/chart1.xml"/><Relationship Id="rId5" Type="http://schemas.openxmlformats.org/officeDocument/2006/relationships/image" Target="../media/image9.emf"/><Relationship Id="rId4" Type="http://schemas.openxmlformats.org/officeDocument/2006/relationships/oleObject" Target="../embeddings/______Microsoft_Excel_97-20032.xls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3"/>
          <p:cNvSpPr>
            <a:spLocks noGrp="1"/>
          </p:cNvSpPr>
          <p:nvPr>
            <p:ph type="ctrTitle"/>
          </p:nvPr>
        </p:nvSpPr>
        <p:spPr>
          <a:xfrm>
            <a:off x="611188" y="2420888"/>
            <a:ext cx="7849244" cy="1800274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</a:pPr>
            <a:r>
              <a:rPr lang="uk-UA" sz="2800" dirty="0" smtClean="0"/>
              <a:t/>
            </a:r>
            <a:br>
              <a:rPr lang="uk-UA" sz="2800" dirty="0" smtClean="0"/>
            </a:br>
            <a:r>
              <a:rPr lang="uk-UA" sz="2800" dirty="0" smtClean="0">
                <a:solidFill>
                  <a:srgbClr val="0A1684"/>
                </a:solidFill>
                <a:latin typeface="Bookman Old Style" pitchFamily="18" charset="0"/>
              </a:rPr>
              <a:t>НАУКОВІ ЗДОБУТКИ</a:t>
            </a:r>
            <a:r>
              <a:rPr lang="ru-RU" sz="2400" dirty="0" smtClean="0">
                <a:solidFill>
                  <a:srgbClr val="071061"/>
                </a:solidFill>
                <a:latin typeface="Bookman Old Style" pitchFamily="18" charset="0"/>
              </a:rPr>
              <a:t/>
            </a:r>
            <a:br>
              <a:rPr lang="ru-RU" sz="2400" dirty="0" smtClean="0">
                <a:solidFill>
                  <a:srgbClr val="071061"/>
                </a:solidFill>
                <a:latin typeface="Bookman Old Style" pitchFamily="18" charset="0"/>
              </a:rPr>
            </a:br>
            <a:r>
              <a:rPr lang="ru-RU" sz="2400" dirty="0" err="1" smtClean="0">
                <a:solidFill>
                  <a:srgbClr val="0A1684"/>
                </a:solidFill>
                <a:latin typeface="Bookman Old Style" pitchFamily="18" charset="0"/>
              </a:rPr>
              <a:t>Національного</a:t>
            </a:r>
            <a:r>
              <a:rPr lang="ru-RU" sz="2400" dirty="0" smtClean="0">
                <a:solidFill>
                  <a:srgbClr val="0A1684"/>
                </a:solidFill>
                <a:latin typeface="Bookman Old Style" pitchFamily="18" charset="0"/>
              </a:rPr>
              <a:t> </a:t>
            </a:r>
            <a:r>
              <a:rPr lang="ru-RU" sz="2400" dirty="0" err="1" smtClean="0">
                <a:solidFill>
                  <a:srgbClr val="0A1684"/>
                </a:solidFill>
                <a:latin typeface="Bookman Old Style" pitchFamily="18" charset="0"/>
              </a:rPr>
              <a:t>університету</a:t>
            </a:r>
            <a:r>
              <a:rPr lang="ru-RU" sz="2400" dirty="0" smtClean="0">
                <a:solidFill>
                  <a:srgbClr val="0A1684"/>
                </a:solidFill>
                <a:latin typeface="Bookman Old Style" pitchFamily="18" charset="0"/>
              </a:rPr>
              <a:t> </a:t>
            </a:r>
            <a:br>
              <a:rPr lang="ru-RU" sz="2400" dirty="0" smtClean="0">
                <a:solidFill>
                  <a:srgbClr val="0A1684"/>
                </a:solidFill>
                <a:latin typeface="Bookman Old Style" pitchFamily="18" charset="0"/>
              </a:rPr>
            </a:br>
            <a:r>
              <a:rPr lang="ru-RU" sz="2400" dirty="0" smtClean="0">
                <a:solidFill>
                  <a:srgbClr val="0A1684"/>
                </a:solidFill>
                <a:latin typeface="Bookman Old Style" pitchFamily="18" charset="0"/>
              </a:rPr>
              <a:t>«</a:t>
            </a:r>
            <a:r>
              <a:rPr lang="ru-RU" sz="2400" dirty="0" err="1" smtClean="0">
                <a:solidFill>
                  <a:srgbClr val="0A1684"/>
                </a:solidFill>
                <a:latin typeface="Bookman Old Style" pitchFamily="18" charset="0"/>
              </a:rPr>
              <a:t>Києво-Могилянська</a:t>
            </a:r>
            <a:r>
              <a:rPr lang="ru-RU" sz="2400" dirty="0" smtClean="0">
                <a:solidFill>
                  <a:srgbClr val="0A1684"/>
                </a:solidFill>
                <a:latin typeface="Bookman Old Style" pitchFamily="18" charset="0"/>
              </a:rPr>
              <a:t> </a:t>
            </a:r>
            <a:r>
              <a:rPr lang="ru-RU" sz="2400" dirty="0" err="1" smtClean="0">
                <a:solidFill>
                  <a:srgbClr val="0A1684"/>
                </a:solidFill>
                <a:latin typeface="Bookman Old Style" pitchFamily="18" charset="0"/>
              </a:rPr>
              <a:t>академія</a:t>
            </a:r>
            <a:r>
              <a:rPr lang="ru-RU" sz="2400" dirty="0" smtClean="0">
                <a:solidFill>
                  <a:srgbClr val="0A1684"/>
                </a:solidFill>
                <a:latin typeface="Bookman Old Style" pitchFamily="18" charset="0"/>
              </a:rPr>
              <a:t>» </a:t>
            </a:r>
            <a:br>
              <a:rPr lang="ru-RU" sz="2400" dirty="0" smtClean="0">
                <a:solidFill>
                  <a:srgbClr val="0A1684"/>
                </a:solidFill>
                <a:latin typeface="Bookman Old Style" pitchFamily="18" charset="0"/>
              </a:rPr>
            </a:br>
            <a:r>
              <a:rPr lang="ru-RU" sz="2400" dirty="0" smtClean="0">
                <a:solidFill>
                  <a:srgbClr val="0A1684"/>
                </a:solidFill>
                <a:latin typeface="Bookman Old Style" pitchFamily="18" charset="0"/>
              </a:rPr>
              <a:t>у 201</a:t>
            </a:r>
            <a:r>
              <a:rPr lang="en-US" sz="2400" dirty="0">
                <a:solidFill>
                  <a:srgbClr val="0A1684"/>
                </a:solidFill>
                <a:latin typeface="Bookman Old Style" pitchFamily="18" charset="0"/>
              </a:rPr>
              <a:t>5</a:t>
            </a:r>
            <a:r>
              <a:rPr lang="ru-RU" sz="2400" dirty="0" smtClean="0">
                <a:solidFill>
                  <a:srgbClr val="0A1684"/>
                </a:solidFill>
                <a:latin typeface="Bookman Old Style" pitchFamily="18" charset="0"/>
              </a:rPr>
              <a:t> </a:t>
            </a:r>
            <a:r>
              <a:rPr lang="ru-RU" sz="2400" dirty="0" err="1" smtClean="0">
                <a:solidFill>
                  <a:srgbClr val="0A1684"/>
                </a:solidFill>
                <a:latin typeface="Bookman Old Style" pitchFamily="18" charset="0"/>
              </a:rPr>
              <a:t>році</a:t>
            </a:r>
            <a:r>
              <a:rPr lang="en-GB" sz="2400" dirty="0" smtClean="0">
                <a:solidFill>
                  <a:srgbClr val="0A1684"/>
                </a:solidFill>
                <a:latin typeface="Bookman Old Style" pitchFamily="18" charset="0"/>
              </a:rPr>
              <a:t> </a:t>
            </a:r>
            <a:r>
              <a:rPr lang="uk-UA" sz="3200" dirty="0" smtClean="0"/>
              <a:t/>
            </a:r>
            <a:br>
              <a:rPr lang="uk-UA" sz="3200" dirty="0" smtClean="0"/>
            </a:br>
            <a:r>
              <a:rPr lang="en-US" sz="2400" b="0" dirty="0" smtClean="0"/>
              <a:t/>
            </a:r>
            <a:br>
              <a:rPr lang="en-US" sz="2400" b="0" dirty="0" smtClean="0"/>
            </a:br>
            <a:endParaRPr lang="uk-UA" dirty="0" smtClean="0"/>
          </a:p>
        </p:txBody>
      </p:sp>
      <p:pic>
        <p:nvPicPr>
          <p:cNvPr id="3076" name="Рисунок 7" descr="GerbKM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1" y="500042"/>
            <a:ext cx="1357322" cy="1103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/>
          <a:srcRect l="27422" t="14844" r="39531" b="81860"/>
          <a:stretch>
            <a:fillRect/>
          </a:stretch>
        </p:blipFill>
        <p:spPr bwMode="auto">
          <a:xfrm>
            <a:off x="4286248" y="1428736"/>
            <a:ext cx="3357586" cy="214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2071670" y="772523"/>
            <a:ext cx="42862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600" b="1" dirty="0" smtClean="0">
                <a:solidFill>
                  <a:srgbClr val="0A1684"/>
                </a:solidFill>
                <a:latin typeface="Bookman Old Style" pitchFamily="18" charset="0"/>
              </a:rPr>
              <a:t>НАЦІОНАЛЬНИЙ УНІВЕРСИТЕТ</a:t>
            </a:r>
            <a:br>
              <a:rPr lang="uk-UA" sz="1600" b="1" dirty="0" smtClean="0">
                <a:solidFill>
                  <a:srgbClr val="0A1684"/>
                </a:solidFill>
                <a:latin typeface="Bookman Old Style" pitchFamily="18" charset="0"/>
              </a:rPr>
            </a:br>
            <a:r>
              <a:rPr lang="uk-UA" sz="1600" b="1" dirty="0" smtClean="0">
                <a:solidFill>
                  <a:srgbClr val="0A1684"/>
                </a:solidFill>
                <a:latin typeface="Bookman Old Style" pitchFamily="18" charset="0"/>
              </a:rPr>
              <a:t>“КИЄВО-МОГИЛЯНСЬКА АКАДЕМІЯ”</a:t>
            </a:r>
            <a:endParaRPr lang="uk-UA" sz="1600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912" y="1673660"/>
            <a:ext cx="7814671" cy="4872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кутник 1"/>
          <p:cNvSpPr/>
          <p:nvPr/>
        </p:nvSpPr>
        <p:spPr>
          <a:xfrm>
            <a:off x="1331640" y="1772816"/>
            <a:ext cx="6591823" cy="35394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РЕЗУЛЬТАТИ</a:t>
            </a:r>
            <a:r>
              <a:rPr lang="uk-UA" altLang="ru-RU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altLang="ru-RU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altLang="ru-RU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наукової  діяльності </a:t>
            </a:r>
            <a:br>
              <a:rPr lang="uk-UA" altLang="ru-RU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b="1" dirty="0" err="1">
                <a:solidFill>
                  <a:schemeClr val="bg1"/>
                </a:solidFill>
              </a:rPr>
              <a:t>Національного</a:t>
            </a:r>
            <a:r>
              <a:rPr lang="ru-RU" sz="3200" b="1" dirty="0">
                <a:solidFill>
                  <a:schemeClr val="bg1"/>
                </a:solidFill>
              </a:rPr>
              <a:t> </a:t>
            </a:r>
            <a:r>
              <a:rPr lang="ru-RU" sz="3200" b="1" dirty="0" err="1">
                <a:solidFill>
                  <a:schemeClr val="bg1"/>
                </a:solidFill>
              </a:rPr>
              <a:t>університету</a:t>
            </a:r>
            <a:r>
              <a:rPr lang="ru-RU" sz="3200" b="1" dirty="0">
                <a:solidFill>
                  <a:schemeClr val="bg1"/>
                </a:solidFill>
              </a:rPr>
              <a:t> </a:t>
            </a:r>
            <a:br>
              <a:rPr lang="ru-RU" sz="3200" b="1" dirty="0">
                <a:solidFill>
                  <a:schemeClr val="bg1"/>
                </a:solidFill>
              </a:rPr>
            </a:br>
            <a:r>
              <a:rPr lang="ru-RU" sz="3200" b="1" dirty="0">
                <a:solidFill>
                  <a:schemeClr val="bg1"/>
                </a:solidFill>
              </a:rPr>
              <a:t>«</a:t>
            </a:r>
            <a:r>
              <a:rPr lang="ru-RU" sz="3200" b="1" dirty="0" err="1">
                <a:solidFill>
                  <a:schemeClr val="bg1"/>
                </a:solidFill>
              </a:rPr>
              <a:t>Києво-Могилянська</a:t>
            </a:r>
            <a:r>
              <a:rPr lang="ru-RU" sz="3200" b="1" dirty="0">
                <a:solidFill>
                  <a:schemeClr val="bg1"/>
                </a:solidFill>
              </a:rPr>
              <a:t> </a:t>
            </a:r>
            <a:r>
              <a:rPr lang="ru-RU" sz="3200" b="1" dirty="0" err="1">
                <a:solidFill>
                  <a:schemeClr val="bg1"/>
                </a:solidFill>
              </a:rPr>
              <a:t>академія</a:t>
            </a:r>
            <a:r>
              <a:rPr lang="ru-RU" sz="3200" b="1" dirty="0">
                <a:solidFill>
                  <a:schemeClr val="bg1"/>
                </a:solidFill>
              </a:rPr>
              <a:t>» </a:t>
            </a:r>
            <a:br>
              <a:rPr lang="ru-RU" sz="3200" b="1" dirty="0">
                <a:solidFill>
                  <a:schemeClr val="bg1"/>
                </a:solidFill>
              </a:rPr>
            </a:br>
            <a:r>
              <a:rPr lang="ru-RU" sz="3200" b="1" dirty="0">
                <a:solidFill>
                  <a:schemeClr val="bg1"/>
                </a:solidFill>
              </a:rPr>
              <a:t>у 2015 </a:t>
            </a:r>
            <a:r>
              <a:rPr lang="ru-RU" sz="3200" b="1" dirty="0" err="1">
                <a:solidFill>
                  <a:schemeClr val="bg1"/>
                </a:solidFill>
              </a:rPr>
              <a:t>році</a:t>
            </a:r>
            <a:r>
              <a:rPr lang="ru-RU" sz="3200" b="1" dirty="0">
                <a:solidFill>
                  <a:schemeClr val="bg1"/>
                </a:solidFill>
              </a:rPr>
              <a:t> </a:t>
            </a:r>
            <a:br>
              <a:rPr lang="ru-RU" sz="3200" b="1" dirty="0">
                <a:solidFill>
                  <a:schemeClr val="bg1"/>
                </a:solidFill>
              </a:rPr>
            </a:br>
            <a:r>
              <a:rPr lang="en-US" sz="3200" dirty="0">
                <a:solidFill>
                  <a:schemeClr val="bg1"/>
                </a:solidFill>
              </a:rPr>
              <a:t/>
            </a:r>
            <a:br>
              <a:rPr lang="en-US" sz="3200" dirty="0">
                <a:solidFill>
                  <a:schemeClr val="bg1"/>
                </a:solidFill>
              </a:rPr>
            </a:br>
            <a:endParaRPr lang="uk-UA" sz="3200" b="1" cap="none" spc="0" dirty="0">
              <a:ln w="11430"/>
              <a:solidFill>
                <a:schemeClr val="bg1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378912" y="5877619"/>
            <a:ext cx="4248640" cy="80021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2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1600" dirty="0" err="1"/>
              <a:t>Доповідач</a:t>
            </a:r>
            <a:r>
              <a:rPr lang="ru-RU" sz="1600" dirty="0" smtClean="0"/>
              <a:t>: </a:t>
            </a:r>
            <a:r>
              <a:rPr lang="ru-RU" sz="1600" dirty="0" err="1" smtClean="0"/>
              <a:t>віце</a:t>
            </a:r>
            <a:r>
              <a:rPr lang="ru-RU" sz="1600" dirty="0" smtClean="0"/>
              <a:t>-президент </a:t>
            </a:r>
            <a:r>
              <a:rPr lang="ru-RU" sz="1600" dirty="0"/>
              <a:t>з </a:t>
            </a:r>
            <a:r>
              <a:rPr lang="ru-RU" sz="1600" dirty="0" err="1"/>
              <a:t>наукової</a:t>
            </a:r>
            <a:r>
              <a:rPr lang="ru-RU" sz="1600" dirty="0"/>
              <a:t> </a:t>
            </a:r>
            <a:r>
              <a:rPr lang="ru-RU" sz="1600" dirty="0" err="1" smtClean="0"/>
              <a:t>роботи</a:t>
            </a:r>
            <a:r>
              <a:rPr lang="ru-RU" sz="1600" dirty="0" smtClean="0"/>
              <a:t> та </a:t>
            </a:r>
            <a:r>
              <a:rPr lang="ru-RU" sz="1600" dirty="0" err="1" smtClean="0"/>
              <a:t>інформатизації</a:t>
            </a:r>
            <a:r>
              <a:rPr lang="ru-RU" sz="1600" dirty="0" smtClean="0"/>
              <a:t> Ярошенко Т.О.  </a:t>
            </a:r>
          </a:p>
          <a:p>
            <a:pPr algn="r"/>
            <a:r>
              <a:rPr lang="ru-RU" sz="1400" dirty="0" err="1" smtClean="0"/>
              <a:t>Київ</a:t>
            </a:r>
            <a:r>
              <a:rPr lang="ru-RU" sz="1400" dirty="0"/>
              <a:t>, 24 </a:t>
            </a:r>
            <a:r>
              <a:rPr lang="ru-RU" sz="1400" dirty="0" err="1"/>
              <a:t>березня</a:t>
            </a:r>
            <a:r>
              <a:rPr lang="ru-RU" sz="1400" dirty="0"/>
              <a:t> </a:t>
            </a:r>
            <a:r>
              <a:rPr lang="ru-RU" sz="1400" dirty="0" smtClean="0"/>
              <a:t>201</a:t>
            </a:r>
            <a:r>
              <a:rPr lang="en-US" sz="1400" dirty="0" smtClean="0"/>
              <a:t>6</a:t>
            </a:r>
            <a:r>
              <a:rPr lang="ru-RU" sz="1400" dirty="0" smtClean="0"/>
              <a:t> </a:t>
            </a:r>
            <a:r>
              <a:rPr lang="ru-RU" sz="1400" dirty="0"/>
              <a:t>р.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793065"/>
            <a:ext cx="4320479" cy="4456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кутник 1"/>
          <p:cNvSpPr/>
          <p:nvPr/>
        </p:nvSpPr>
        <p:spPr>
          <a:xfrm>
            <a:off x="5148064" y="620688"/>
            <a:ext cx="36004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>
                <a:solidFill>
                  <a:srgbClr val="FF0000"/>
                </a:solidFill>
              </a:rPr>
              <a:t>НАУКОВІ ЦЕНТРИ – 2015 </a:t>
            </a:r>
            <a:r>
              <a:rPr lang="en-US" b="1" dirty="0" smtClean="0">
                <a:solidFill>
                  <a:srgbClr val="FF0000"/>
                </a:solidFill>
              </a:rPr>
              <a:t>new</a:t>
            </a:r>
            <a:endParaRPr lang="uk-UA" b="1" dirty="0" smtClean="0">
              <a:solidFill>
                <a:srgbClr val="FF0000"/>
              </a:solidFill>
            </a:endParaRPr>
          </a:p>
          <a:p>
            <a:pPr marL="342900" indent="-342900">
              <a:buFont typeface="Wingdings" pitchFamily="2" charset="2"/>
              <a:buChar char="Ø"/>
            </a:pPr>
            <a:endParaRPr lang="uk-UA" b="1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ru-RU" b="1" dirty="0" err="1"/>
              <a:t>Науково-дослідний</a:t>
            </a:r>
            <a:r>
              <a:rPr lang="ru-RU" b="1" dirty="0"/>
              <a:t> Центр </a:t>
            </a:r>
            <a:r>
              <a:rPr lang="ru-RU" b="1" dirty="0" err="1"/>
              <a:t>психосоціальної</a:t>
            </a:r>
            <a:r>
              <a:rPr lang="ru-RU" b="1" dirty="0"/>
              <a:t> </a:t>
            </a:r>
            <a:r>
              <a:rPr lang="ru-RU" b="1" dirty="0" err="1"/>
              <a:t>реабілітації</a:t>
            </a:r>
            <a:r>
              <a:rPr lang="ru-RU" b="1" dirty="0"/>
              <a:t> </a:t>
            </a:r>
            <a:r>
              <a:rPr lang="ru-RU" dirty="0"/>
              <a:t>(</a:t>
            </a:r>
            <a:r>
              <a:rPr lang="ru-RU" dirty="0" err="1"/>
              <a:t>Київ</a:t>
            </a:r>
            <a:r>
              <a:rPr lang="ru-RU" dirty="0"/>
              <a:t>, </a:t>
            </a:r>
            <a:r>
              <a:rPr lang="ru-RU" dirty="0" err="1"/>
              <a:t>Слов’янськ</a:t>
            </a:r>
            <a:r>
              <a:rPr lang="ru-RU" dirty="0"/>
              <a:t>) (за </a:t>
            </a:r>
            <a:r>
              <a:rPr lang="ru-RU" dirty="0" err="1"/>
              <a:t>півроку</a:t>
            </a:r>
            <a:r>
              <a:rPr lang="ru-RU" dirty="0"/>
              <a:t> </a:t>
            </a:r>
            <a:r>
              <a:rPr lang="ru-RU" dirty="0" err="1"/>
              <a:t>допомогу</a:t>
            </a:r>
            <a:r>
              <a:rPr lang="ru-RU" dirty="0"/>
              <a:t> в них </a:t>
            </a:r>
            <a:r>
              <a:rPr lang="ru-RU" dirty="0" err="1"/>
              <a:t>отримали</a:t>
            </a:r>
            <a:r>
              <a:rPr lang="ru-RU" dirty="0"/>
              <a:t> </a:t>
            </a:r>
            <a:r>
              <a:rPr lang="ru-RU" dirty="0" err="1"/>
              <a:t>більше</a:t>
            </a:r>
            <a:r>
              <a:rPr lang="ru-RU" dirty="0"/>
              <a:t> 3 000 </a:t>
            </a:r>
            <a:r>
              <a:rPr lang="ru-RU" dirty="0" err="1"/>
              <a:t>переселенців</a:t>
            </a:r>
            <a:r>
              <a:rPr lang="ru-RU" dirty="0"/>
              <a:t>, </a:t>
            </a:r>
            <a:r>
              <a:rPr lang="ru-RU" dirty="0" err="1"/>
              <a:t>ветеранів</a:t>
            </a:r>
            <a:r>
              <a:rPr lang="ru-RU" dirty="0"/>
              <a:t> АТО і </a:t>
            </a:r>
            <a:r>
              <a:rPr lang="ru-RU" dirty="0" err="1"/>
              <a:t>їх</a:t>
            </a:r>
            <a:r>
              <a:rPr lang="ru-RU" dirty="0"/>
              <a:t> родин.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uk-UA" b="1" dirty="0" smtClean="0"/>
              <a:t>Центр </a:t>
            </a:r>
            <a:r>
              <a:rPr lang="uk-UA" b="1" dirty="0"/>
              <a:t>урбаністичних студій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b="1" dirty="0" err="1" smtClean="0"/>
              <a:t>Міждисциплінарний</a:t>
            </a:r>
            <a:r>
              <a:rPr lang="ru-RU" b="1" dirty="0" smtClean="0"/>
              <a:t> </a:t>
            </a:r>
            <a:r>
              <a:rPr lang="ru-RU" b="1" dirty="0" err="1"/>
              <a:t>науково-освітній</a:t>
            </a:r>
            <a:r>
              <a:rPr lang="ru-RU" b="1" dirty="0"/>
              <a:t> центр </a:t>
            </a:r>
            <a:r>
              <a:rPr lang="ru-RU" b="1" dirty="0" err="1"/>
              <a:t>протидії</a:t>
            </a:r>
            <a:r>
              <a:rPr lang="ru-RU" b="1" dirty="0"/>
              <a:t> </a:t>
            </a:r>
            <a:r>
              <a:rPr lang="ru-RU" b="1" dirty="0" err="1"/>
              <a:t>корупції</a:t>
            </a:r>
            <a:r>
              <a:rPr lang="ru-RU" b="1" dirty="0"/>
              <a:t> в </a:t>
            </a:r>
            <a:r>
              <a:rPr lang="ru-RU" b="1" dirty="0" err="1"/>
              <a:t>Україні</a:t>
            </a:r>
            <a:endParaRPr lang="ru-RU" b="1" dirty="0"/>
          </a:p>
          <a:p>
            <a:pPr marL="342900" indent="-342900">
              <a:buFont typeface="Wingdings" pitchFamily="2" charset="2"/>
              <a:buChar char="Ø"/>
            </a:pPr>
            <a:r>
              <a:rPr lang="ru-RU" b="1" dirty="0" err="1"/>
              <a:t>Науковий</a:t>
            </a:r>
            <a:r>
              <a:rPr lang="ru-RU" b="1" dirty="0"/>
              <a:t> центр «</a:t>
            </a:r>
            <a:r>
              <a:rPr lang="ru-RU" b="1" dirty="0" err="1"/>
              <a:t>Кримські</a:t>
            </a:r>
            <a:r>
              <a:rPr lang="ru-RU" b="1" dirty="0"/>
              <a:t> </a:t>
            </a:r>
            <a:r>
              <a:rPr lang="ru-RU" b="1" dirty="0" err="1"/>
              <a:t>Студії</a:t>
            </a:r>
            <a:r>
              <a:rPr lang="ru-RU" b="1" dirty="0"/>
              <a:t>» </a:t>
            </a:r>
            <a:r>
              <a:rPr lang="ru-RU" b="1" dirty="0" err="1"/>
              <a:t>ім</a:t>
            </a:r>
            <a:r>
              <a:rPr lang="ru-RU" b="1" dirty="0"/>
              <a:t>. </a:t>
            </a:r>
            <a:r>
              <a:rPr lang="ru-RU" b="1" dirty="0" err="1"/>
              <a:t>Ісмаїла</a:t>
            </a:r>
            <a:r>
              <a:rPr lang="ru-RU" b="1" dirty="0"/>
              <a:t> </a:t>
            </a:r>
            <a:r>
              <a:rPr lang="ru-RU" b="1" dirty="0" err="1" smtClean="0"/>
              <a:t>Гаспринського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111246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8062664" cy="720079"/>
          </a:xfrm>
        </p:spPr>
        <p:txBody>
          <a:bodyPr/>
          <a:lstStyle/>
          <a:p>
            <a:pPr algn="ctr"/>
            <a:r>
              <a:rPr lang="uk-UA" dirty="0" smtClean="0"/>
              <a:t>Наукова </a:t>
            </a:r>
            <a:r>
              <a:rPr lang="uk-UA" dirty="0" err="1" smtClean="0"/>
              <a:t>колаборація</a:t>
            </a:r>
            <a:endParaRPr lang="uk-UA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251520" y="1052736"/>
            <a:ext cx="5112568" cy="1752600"/>
          </a:xfrm>
        </p:spPr>
        <p:txBody>
          <a:bodyPr/>
          <a:lstStyle/>
          <a:p>
            <a:pPr lvl="0" algn="l"/>
            <a:r>
              <a:rPr lang="uk-UA" sz="900" b="1" dirty="0" smtClean="0"/>
              <a:t>НАН УКРАЇНИ </a:t>
            </a:r>
          </a:p>
          <a:p>
            <a:pPr lvl="0" algn="l"/>
            <a:r>
              <a:rPr lang="uk-UA" sz="900" dirty="0" smtClean="0"/>
              <a:t>Інститут </a:t>
            </a:r>
            <a:r>
              <a:rPr lang="uk-UA" sz="900" dirty="0"/>
              <a:t>ботаніки ім. М.Г. Холодного НАН України;</a:t>
            </a:r>
          </a:p>
          <a:p>
            <a:pPr lvl="0" algn="l"/>
            <a:r>
              <a:rPr lang="uk-UA" sz="900" dirty="0"/>
              <a:t>Інститут мікробіології і вірусології ім. Д.К. Заболотного НАН України;</a:t>
            </a:r>
          </a:p>
          <a:p>
            <a:pPr lvl="0" algn="l"/>
            <a:r>
              <a:rPr lang="uk-UA" sz="900" dirty="0"/>
              <a:t>Інститут клітинної біології та генетичної інженерії НАН України;</a:t>
            </a:r>
          </a:p>
          <a:p>
            <a:pPr lvl="0" algn="l"/>
            <a:r>
              <a:rPr lang="uk-UA" sz="900" dirty="0"/>
              <a:t>Інститут хімії високомолекулярних </a:t>
            </a:r>
            <a:r>
              <a:rPr lang="uk-UA" sz="900" dirty="0" err="1"/>
              <a:t>сполук</a:t>
            </a:r>
            <a:r>
              <a:rPr lang="uk-UA" sz="900" dirty="0"/>
              <a:t> НАН України;</a:t>
            </a:r>
          </a:p>
          <a:p>
            <a:pPr lvl="0" algn="l"/>
            <a:r>
              <a:rPr lang="uk-UA" sz="900" dirty="0"/>
              <a:t>Інститут хімії поверхні НАН України;</a:t>
            </a:r>
          </a:p>
          <a:p>
            <a:pPr lvl="0" algn="l"/>
            <a:r>
              <a:rPr lang="uk-UA" sz="900" dirty="0"/>
              <a:t>Інститут </a:t>
            </a:r>
            <a:r>
              <a:rPr lang="uk-UA" sz="900" dirty="0" err="1"/>
              <a:t>біоколоїдної</a:t>
            </a:r>
            <a:r>
              <a:rPr lang="uk-UA" sz="900" dirty="0"/>
              <a:t> хімії НАН України;</a:t>
            </a:r>
          </a:p>
          <a:p>
            <a:pPr lvl="0" algn="l"/>
            <a:r>
              <a:rPr lang="uk-UA" sz="900" dirty="0"/>
              <a:t>Інститут експериментальної патології, онкології і радіобіології НАН України;</a:t>
            </a:r>
          </a:p>
          <a:p>
            <a:pPr lvl="0" algn="l"/>
            <a:r>
              <a:rPr lang="uk-UA" sz="900" dirty="0"/>
              <a:t>Інститут проблем безпеки атомних електростанцій НАН України;</a:t>
            </a:r>
          </a:p>
          <a:p>
            <a:pPr lvl="0" algn="l"/>
            <a:r>
              <a:rPr lang="uk-UA" sz="900" dirty="0"/>
              <a:t>Інститут біохімії ім. О.В. Палладіна НАН України;</a:t>
            </a:r>
          </a:p>
          <a:p>
            <a:pPr lvl="0" algn="l"/>
            <a:r>
              <a:rPr lang="uk-UA" sz="900" dirty="0"/>
              <a:t>Інститут геологічних наук НАН України;</a:t>
            </a:r>
          </a:p>
          <a:p>
            <a:pPr lvl="0" algn="l"/>
            <a:r>
              <a:rPr lang="uk-UA" sz="900" dirty="0"/>
              <a:t>Інститут ядерних досліджень НАН України;</a:t>
            </a:r>
          </a:p>
          <a:p>
            <a:pPr lvl="0" algn="l"/>
            <a:r>
              <a:rPr lang="uk-UA" sz="900" dirty="0"/>
              <a:t>Інститут фізики НАН України;</a:t>
            </a:r>
          </a:p>
          <a:p>
            <a:pPr lvl="0" algn="l"/>
            <a:r>
              <a:rPr lang="uk-UA" sz="900" dirty="0"/>
              <a:t>Інститут економіки та прогнозування НАН України;</a:t>
            </a:r>
          </a:p>
          <a:p>
            <a:pPr lvl="0" algn="l"/>
            <a:r>
              <a:rPr lang="uk-UA" sz="900" dirty="0"/>
              <a:t>Інститут демографії та соціальних досліджень НАН України;</a:t>
            </a:r>
          </a:p>
          <a:p>
            <a:pPr lvl="0" algn="l"/>
            <a:r>
              <a:rPr lang="uk-UA" sz="900" dirty="0"/>
              <a:t>Інститут соціології НАН України;</a:t>
            </a:r>
          </a:p>
          <a:p>
            <a:pPr lvl="0" algn="l"/>
            <a:r>
              <a:rPr lang="uk-UA" sz="900" dirty="0"/>
              <a:t>Інститут політичних та етнонаціональних досліджень НАН України;</a:t>
            </a:r>
          </a:p>
          <a:p>
            <a:pPr lvl="0" algn="l"/>
            <a:r>
              <a:rPr lang="uk-UA" sz="900" dirty="0"/>
              <a:t>Інститут філософії ім. Г. С. Сковороди НАН України;</a:t>
            </a:r>
          </a:p>
          <a:p>
            <a:pPr lvl="0" algn="l"/>
            <a:r>
              <a:rPr lang="uk-UA" sz="900" dirty="0"/>
              <a:t>Інститут літератури імені </a:t>
            </a:r>
            <a:r>
              <a:rPr lang="uk-UA" sz="900" dirty="0" err="1"/>
              <a:t>Т.Шевченка</a:t>
            </a:r>
            <a:r>
              <a:rPr lang="uk-UA" sz="900" dirty="0"/>
              <a:t> НАН України;</a:t>
            </a:r>
          </a:p>
          <a:p>
            <a:pPr lvl="0" algn="l"/>
            <a:r>
              <a:rPr lang="uk-UA" sz="900" dirty="0"/>
              <a:t>Інститут археології НАН України;</a:t>
            </a:r>
          </a:p>
          <a:p>
            <a:pPr lvl="0" algn="l"/>
            <a:r>
              <a:rPr lang="uk-UA" sz="900" dirty="0"/>
              <a:t>Інститут мовознавства ім. О. О. Потебні НАН України;</a:t>
            </a:r>
          </a:p>
          <a:p>
            <a:pPr lvl="0" algn="l"/>
            <a:r>
              <a:rPr lang="uk-UA" sz="900" dirty="0"/>
              <a:t>Інститут культурології НАН України;</a:t>
            </a:r>
          </a:p>
          <a:p>
            <a:pPr lvl="0" algn="l"/>
            <a:r>
              <a:rPr lang="uk-UA" sz="900" dirty="0"/>
              <a:t>Інститут історії України НАН України;</a:t>
            </a:r>
          </a:p>
          <a:p>
            <a:pPr lvl="0" algn="l"/>
            <a:r>
              <a:rPr lang="uk-UA" sz="900" dirty="0"/>
              <a:t>Інститут космічних досліджень НАН України;</a:t>
            </a:r>
          </a:p>
          <a:p>
            <a:pPr lvl="0" algn="l"/>
            <a:r>
              <a:rPr lang="uk-UA" sz="900" dirty="0"/>
              <a:t>Інститут телекомунікацій і глобального інформаційного простору НАН України.</a:t>
            </a:r>
          </a:p>
          <a:p>
            <a:pPr lvl="0" algn="l"/>
            <a:r>
              <a:rPr lang="uk-UA" sz="900" dirty="0" smtClean="0"/>
              <a:t>Інститут </a:t>
            </a:r>
            <a:r>
              <a:rPr lang="uk-UA" sz="900" dirty="0"/>
              <a:t>загальної та неорганічної хімії НАНУ</a:t>
            </a:r>
          </a:p>
          <a:p>
            <a:pPr lvl="0" algn="l"/>
            <a:r>
              <a:rPr lang="uk-UA" sz="900" dirty="0" smtClean="0"/>
              <a:t>Інститут </a:t>
            </a:r>
            <a:r>
              <a:rPr lang="uk-UA" sz="900" dirty="0"/>
              <a:t>фізичної хімії ім. Л. В. </a:t>
            </a:r>
            <a:r>
              <a:rPr lang="uk-UA" sz="900" dirty="0" err="1"/>
              <a:t>Писаржевського</a:t>
            </a:r>
            <a:endParaRPr lang="uk-UA" sz="900" dirty="0"/>
          </a:p>
          <a:p>
            <a:pPr lvl="0" algn="l"/>
            <a:r>
              <a:rPr lang="uk-UA" sz="900" dirty="0" smtClean="0"/>
              <a:t>Інститут </a:t>
            </a:r>
            <a:r>
              <a:rPr lang="uk-UA" sz="900" dirty="0"/>
              <a:t>гідробіології НАНУ</a:t>
            </a:r>
          </a:p>
          <a:p>
            <a:pPr lvl="0" algn="l"/>
            <a:r>
              <a:rPr lang="uk-UA" sz="900" dirty="0" smtClean="0"/>
              <a:t>Інститут </a:t>
            </a:r>
            <a:r>
              <a:rPr lang="uk-UA" sz="900" dirty="0"/>
              <a:t>фізіології ім. О. О. Богомольця</a:t>
            </a:r>
          </a:p>
          <a:p>
            <a:pPr lvl="0" algn="l"/>
            <a:r>
              <a:rPr lang="uk-UA" sz="900" dirty="0" smtClean="0"/>
              <a:t>Інститут </a:t>
            </a:r>
            <a:r>
              <a:rPr lang="uk-UA" sz="900" dirty="0"/>
              <a:t>молекулярної біології і генетики НАНУ</a:t>
            </a:r>
          </a:p>
          <a:p>
            <a:pPr lvl="0" algn="l"/>
            <a:r>
              <a:rPr lang="uk-UA" sz="900" dirty="0" smtClean="0"/>
              <a:t>Інститут </a:t>
            </a:r>
            <a:r>
              <a:rPr lang="uk-UA" sz="900" dirty="0"/>
              <a:t>біоорганічної хімії і нафтохімії НАНУ</a:t>
            </a:r>
          </a:p>
          <a:p>
            <a:pPr lvl="0" algn="l"/>
            <a:r>
              <a:rPr lang="uk-UA" sz="900" dirty="0" smtClean="0"/>
              <a:t>Інститут </a:t>
            </a:r>
            <a:r>
              <a:rPr lang="uk-UA" sz="900" dirty="0"/>
              <a:t>сорбції та проблем </a:t>
            </a:r>
            <a:r>
              <a:rPr lang="uk-UA" sz="900" dirty="0" err="1"/>
              <a:t>ендоекології</a:t>
            </a:r>
            <a:r>
              <a:rPr lang="uk-UA" sz="900" dirty="0"/>
              <a:t> НАНУ</a:t>
            </a:r>
          </a:p>
          <a:p>
            <a:pPr lvl="0" algn="l"/>
            <a:r>
              <a:rPr lang="uk-UA" sz="900" dirty="0" smtClean="0"/>
              <a:t>Інститут </a:t>
            </a:r>
            <a:r>
              <a:rPr lang="uk-UA" sz="900" dirty="0"/>
              <a:t>експериментальної патології, онкології і радіобіології ім. Р. Є. </a:t>
            </a:r>
            <a:r>
              <a:rPr lang="uk-UA" sz="900" dirty="0" err="1"/>
              <a:t>Кавецького</a:t>
            </a:r>
            <a:endParaRPr lang="uk-UA" sz="900" dirty="0"/>
          </a:p>
          <a:p>
            <a:pPr lvl="0" algn="l"/>
            <a:r>
              <a:rPr lang="uk-UA" sz="900" dirty="0" smtClean="0"/>
              <a:t>Технічний центр </a:t>
            </a:r>
            <a:r>
              <a:rPr lang="uk-UA" sz="900" dirty="0"/>
              <a:t>НАНУ</a:t>
            </a:r>
          </a:p>
          <a:p>
            <a:pPr lvl="0" algn="l"/>
            <a:r>
              <a:rPr lang="uk-UA" sz="900" dirty="0" smtClean="0"/>
              <a:t>Інститут </a:t>
            </a:r>
            <a:r>
              <a:rPr lang="uk-UA" sz="900" dirty="0"/>
              <a:t>вугільних </a:t>
            </a:r>
            <a:r>
              <a:rPr lang="uk-UA" sz="900" dirty="0" err="1"/>
              <a:t>енерготехнологій</a:t>
            </a:r>
            <a:r>
              <a:rPr lang="uk-UA" sz="900" dirty="0"/>
              <a:t> НАНУ</a:t>
            </a:r>
          </a:p>
          <a:p>
            <a:endParaRPr lang="uk-UA" sz="900" dirty="0"/>
          </a:p>
        </p:txBody>
      </p:sp>
      <p:sp>
        <p:nvSpPr>
          <p:cNvPr id="4" name="Прямокутник 3"/>
          <p:cNvSpPr/>
          <p:nvPr/>
        </p:nvSpPr>
        <p:spPr>
          <a:xfrm>
            <a:off x="4644008" y="1268760"/>
            <a:ext cx="392392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>
                <a:solidFill>
                  <a:srgbClr val="FF0000"/>
                </a:solidFill>
              </a:rPr>
              <a:t>Договори </a:t>
            </a:r>
            <a:r>
              <a:rPr lang="uk-UA" dirty="0">
                <a:solidFill>
                  <a:srgbClr val="FF0000"/>
                </a:solidFill>
              </a:rPr>
              <a:t>про Міжнародну </a:t>
            </a:r>
            <a:r>
              <a:rPr lang="uk-UA" dirty="0" smtClean="0">
                <a:solidFill>
                  <a:srgbClr val="FF0000"/>
                </a:solidFill>
              </a:rPr>
              <a:t>співпрацю</a:t>
            </a:r>
          </a:p>
          <a:p>
            <a:endParaRPr lang="uk-UA" dirty="0"/>
          </a:p>
          <a:p>
            <a:r>
              <a:rPr lang="uk-UA" dirty="0" smtClean="0"/>
              <a:t>Понад 100 університетів, дослідницьких інституцій світу:</a:t>
            </a:r>
          </a:p>
          <a:p>
            <a:r>
              <a:rPr lang="uk-UA" dirty="0" smtClean="0"/>
              <a:t> </a:t>
            </a:r>
          </a:p>
          <a:p>
            <a:r>
              <a:rPr lang="uk-UA" dirty="0" smtClean="0"/>
              <a:t>Варшавський,  Берген, </a:t>
            </a:r>
            <a:r>
              <a:rPr lang="uk-UA" dirty="0"/>
              <a:t>Парі-Ест </a:t>
            </a:r>
            <a:r>
              <a:rPr lang="uk-UA" dirty="0" err="1" smtClean="0"/>
              <a:t>Кретель</a:t>
            </a:r>
            <a:r>
              <a:rPr lang="uk-UA" dirty="0" smtClean="0"/>
              <a:t>, </a:t>
            </a:r>
            <a:r>
              <a:rPr lang="uk-UA" dirty="0" err="1" smtClean="0"/>
              <a:t>Маастріхт</a:t>
            </a:r>
            <a:r>
              <a:rPr lang="uk-UA" dirty="0" smtClean="0"/>
              <a:t>, </a:t>
            </a:r>
            <a:r>
              <a:rPr lang="uk-UA" dirty="0"/>
              <a:t>Парі-Ест </a:t>
            </a:r>
            <a:r>
              <a:rPr lang="uk-UA" dirty="0" err="1"/>
              <a:t>Кретель</a:t>
            </a:r>
            <a:r>
              <a:rPr lang="uk-UA" dirty="0"/>
              <a:t> </a:t>
            </a:r>
            <a:r>
              <a:rPr lang="uk-UA" dirty="0" smtClean="0"/>
              <a:t>, </a:t>
            </a:r>
            <a:r>
              <a:rPr lang="uk-UA" dirty="0" err="1" smtClean="0"/>
              <a:t>Бредфорд</a:t>
            </a:r>
            <a:r>
              <a:rPr lang="uk-UA" dirty="0" smtClean="0"/>
              <a:t>, </a:t>
            </a:r>
            <a:r>
              <a:rPr lang="en-US" dirty="0"/>
              <a:t>Magellan </a:t>
            </a:r>
            <a:r>
              <a:rPr lang="en-US" dirty="0" smtClean="0"/>
              <a:t>Institute</a:t>
            </a:r>
            <a:r>
              <a:rPr lang="uk-UA" dirty="0" smtClean="0"/>
              <a:t>, </a:t>
            </a:r>
            <a:r>
              <a:rPr lang="en-US" dirty="0" smtClean="0"/>
              <a:t>Nagoya </a:t>
            </a:r>
            <a:r>
              <a:rPr lang="en-US" dirty="0"/>
              <a:t>University of Commerce</a:t>
            </a:r>
            <a:r>
              <a:rPr lang="uk-UA" dirty="0"/>
              <a:t> &amp; </a:t>
            </a:r>
            <a:r>
              <a:rPr lang="en-US" dirty="0" smtClean="0"/>
              <a:t>Business</a:t>
            </a:r>
            <a:r>
              <a:rPr lang="uk-UA" dirty="0" smtClean="0"/>
              <a:t>,  </a:t>
            </a:r>
            <a:r>
              <a:rPr lang="en-US" dirty="0"/>
              <a:t>Amity Universities</a:t>
            </a:r>
            <a:r>
              <a:rPr lang="uk-UA" dirty="0"/>
              <a:t> &amp; </a:t>
            </a:r>
            <a:r>
              <a:rPr lang="en-US" dirty="0" smtClean="0"/>
              <a:t>Institutions</a:t>
            </a:r>
            <a:r>
              <a:rPr lang="uk-UA" dirty="0" smtClean="0"/>
              <a:t> та ін.   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423912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60648"/>
            <a:ext cx="7772400" cy="1470025"/>
          </a:xfrm>
        </p:spPr>
        <p:txBody>
          <a:bodyPr/>
          <a:lstStyle/>
          <a:p>
            <a:pPr algn="l"/>
            <a:r>
              <a:rPr lang="uk-UA" dirty="0" smtClean="0"/>
              <a:t>Наукові  кадри </a:t>
            </a:r>
            <a:endParaRPr lang="uk-UA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395536" y="2348880"/>
            <a:ext cx="8496944" cy="960512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ru-RU" b="1" dirty="0" smtClean="0">
                <a:latin typeface="+mj-lt"/>
              </a:rPr>
              <a:t>2 </a:t>
            </a:r>
            <a:r>
              <a:rPr lang="ru-RU" b="1" dirty="0" err="1">
                <a:latin typeface="+mj-lt"/>
              </a:rPr>
              <a:t>спеціалізовані</a:t>
            </a:r>
            <a:r>
              <a:rPr lang="ru-RU" b="1" dirty="0">
                <a:latin typeface="+mj-lt"/>
              </a:rPr>
              <a:t> </a:t>
            </a:r>
            <a:r>
              <a:rPr lang="ru-RU" b="1" dirty="0" err="1">
                <a:latin typeface="+mj-lt"/>
              </a:rPr>
              <a:t>вчені</a:t>
            </a:r>
            <a:r>
              <a:rPr lang="ru-RU" b="1" dirty="0">
                <a:latin typeface="+mj-lt"/>
              </a:rPr>
              <a:t> ради </a:t>
            </a:r>
            <a:r>
              <a:rPr lang="ru-RU" dirty="0" err="1">
                <a:latin typeface="+mj-lt"/>
              </a:rPr>
              <a:t>із</a:t>
            </a:r>
            <a:r>
              <a:rPr lang="ru-RU" dirty="0">
                <a:latin typeface="+mj-lt"/>
              </a:rPr>
              <a:t> </a:t>
            </a:r>
            <a:r>
              <a:rPr lang="ru-RU" dirty="0" err="1">
                <a:latin typeface="+mj-lt"/>
              </a:rPr>
              <a:t>захисту</a:t>
            </a:r>
            <a:r>
              <a:rPr lang="ru-RU" dirty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дисертацій</a:t>
            </a:r>
            <a:r>
              <a:rPr lang="ru-RU" dirty="0" smtClean="0">
                <a:latin typeface="+mj-lt"/>
              </a:rPr>
              <a:t>: </a:t>
            </a:r>
            <a:r>
              <a:rPr lang="uk-UA" dirty="0" smtClean="0">
                <a:latin typeface="+mj-lt"/>
              </a:rPr>
              <a:t>К26.008.04 («</a:t>
            </a:r>
            <a:r>
              <a:rPr lang="uk-UA" dirty="0">
                <a:latin typeface="+mj-lt"/>
              </a:rPr>
              <a:t>Теорія та історія держави і права; історія політичних і правових учень</a:t>
            </a:r>
            <a:r>
              <a:rPr lang="uk-UA" dirty="0" smtClean="0">
                <a:latin typeface="+mj-lt"/>
              </a:rPr>
              <a:t>», «</a:t>
            </a:r>
            <a:r>
              <a:rPr lang="uk-UA" dirty="0">
                <a:latin typeface="+mj-lt"/>
              </a:rPr>
              <a:t>Міжнародне право</a:t>
            </a:r>
            <a:r>
              <a:rPr lang="uk-UA" dirty="0" smtClean="0">
                <a:latin typeface="+mj-lt"/>
              </a:rPr>
              <a:t>») та К26.008.03 («</a:t>
            </a:r>
            <a:r>
              <a:rPr lang="uk-UA" dirty="0">
                <a:latin typeface="+mj-lt"/>
              </a:rPr>
              <a:t>Українська література</a:t>
            </a:r>
            <a:r>
              <a:rPr lang="uk-UA" dirty="0" smtClean="0">
                <a:latin typeface="+mj-lt"/>
              </a:rPr>
              <a:t>», «</a:t>
            </a:r>
            <a:r>
              <a:rPr lang="uk-UA" dirty="0">
                <a:latin typeface="+mj-lt"/>
              </a:rPr>
              <a:t>Теорія літератури</a:t>
            </a:r>
            <a:r>
              <a:rPr lang="uk-UA" dirty="0" smtClean="0">
                <a:latin typeface="+mj-lt"/>
              </a:rPr>
              <a:t>»)</a:t>
            </a:r>
          </a:p>
          <a:p>
            <a:pPr marL="342900" lvl="4" indent="-342900" algn="l">
              <a:buFont typeface="Wingdings" panose="05000000000000000000" pitchFamily="2" charset="2"/>
              <a:buChar char="Ø"/>
            </a:pPr>
            <a:r>
              <a:rPr lang="uk-UA" sz="2400" dirty="0" smtClean="0">
                <a:latin typeface="+mj-lt"/>
              </a:rPr>
              <a:t>Захищено </a:t>
            </a:r>
            <a:r>
              <a:rPr lang="uk-UA" sz="2400" b="1" dirty="0">
                <a:latin typeface="+mj-lt"/>
              </a:rPr>
              <a:t>3 докторські дисертації та 20 кандидатських </a:t>
            </a:r>
            <a:r>
              <a:rPr lang="uk-UA" sz="2400" b="1" dirty="0" smtClean="0">
                <a:latin typeface="+mj-lt"/>
              </a:rPr>
              <a:t>дисертації </a:t>
            </a:r>
            <a:r>
              <a:rPr lang="uk-UA" sz="2400" dirty="0" smtClean="0">
                <a:latin typeface="+mj-lt"/>
              </a:rPr>
              <a:t>(з них </a:t>
            </a:r>
            <a:r>
              <a:rPr lang="uk-UA" sz="2400" dirty="0" smtClean="0">
                <a:latin typeface="+mj-lt"/>
                <a:cs typeface="Times New Roman" pitchFamily="18" charset="0"/>
              </a:rPr>
              <a:t>3 </a:t>
            </a:r>
            <a:r>
              <a:rPr lang="uk-UA" sz="2400" dirty="0">
                <a:latin typeface="+mj-lt"/>
                <a:cs typeface="Times New Roman" pitchFamily="18" charset="0"/>
              </a:rPr>
              <a:t>-  </a:t>
            </a:r>
            <a:r>
              <a:rPr lang="en-US" sz="2400" dirty="0">
                <a:latin typeface="+mj-lt"/>
                <a:cs typeface="Times New Roman" pitchFamily="18" charset="0"/>
              </a:rPr>
              <a:t>PhD</a:t>
            </a:r>
            <a:r>
              <a:rPr lang="uk-UA" sz="2400" dirty="0">
                <a:latin typeface="+mj-lt"/>
                <a:cs typeface="Times New Roman" pitchFamily="18" charset="0"/>
              </a:rPr>
              <a:t> </a:t>
            </a:r>
            <a:r>
              <a:rPr lang="uk-UA" sz="2400" dirty="0" err="1">
                <a:latin typeface="+mj-lt"/>
                <a:cs typeface="Times New Roman" pitchFamily="18" charset="0"/>
              </a:rPr>
              <a:t>НаУКМА</a:t>
            </a:r>
            <a:r>
              <a:rPr lang="uk-UA" sz="2400" dirty="0" smtClean="0">
                <a:latin typeface="+mj-lt"/>
                <a:cs typeface="Times New Roman" pitchFamily="18" charset="0"/>
              </a:rPr>
              <a:t>).</a:t>
            </a:r>
          </a:p>
          <a:p>
            <a:pPr marL="342900" lvl="4" indent="-342900" algn="l">
              <a:buFont typeface="Wingdings" panose="05000000000000000000" pitchFamily="2" charset="2"/>
              <a:buChar char="Ø"/>
            </a:pPr>
            <a:r>
              <a:rPr lang="uk-UA" sz="2400" dirty="0" smtClean="0">
                <a:latin typeface="+mj-lt"/>
                <a:cs typeface="Times New Roman" pitchFamily="18" charset="0"/>
              </a:rPr>
              <a:t>Докторська школа </a:t>
            </a:r>
            <a:r>
              <a:rPr lang="uk-UA" sz="2400" dirty="0" err="1" smtClean="0">
                <a:latin typeface="+mj-lt"/>
                <a:cs typeface="Times New Roman" pitchFamily="18" charset="0"/>
              </a:rPr>
              <a:t>НаУКМА</a:t>
            </a:r>
            <a:r>
              <a:rPr lang="uk-UA" sz="2400" dirty="0" smtClean="0">
                <a:latin typeface="+mj-lt"/>
                <a:cs typeface="Times New Roman" pitchFamily="18" charset="0"/>
              </a:rPr>
              <a:t>: 8 структурованих </a:t>
            </a:r>
            <a:r>
              <a:rPr lang="en-US" sz="2400" dirty="0" smtClean="0">
                <a:latin typeface="+mj-lt"/>
                <a:cs typeface="Times New Roman" pitchFamily="18" charset="0"/>
              </a:rPr>
              <a:t>PhD</a:t>
            </a:r>
            <a:r>
              <a:rPr lang="uk-UA" sz="2400" dirty="0" smtClean="0">
                <a:latin typeface="+mj-lt"/>
                <a:cs typeface="Times New Roman" pitchFamily="18" charset="0"/>
              </a:rPr>
              <a:t> програм </a:t>
            </a:r>
          </a:p>
          <a:p>
            <a:pPr marL="342900" lvl="4" indent="-342900" algn="l">
              <a:buFont typeface="Wingdings" panose="05000000000000000000" pitchFamily="2" charset="2"/>
              <a:buChar char="Ø"/>
            </a:pPr>
            <a:r>
              <a:rPr lang="uk-UA" sz="2400" dirty="0" smtClean="0">
                <a:latin typeface="+mj-lt"/>
                <a:cs typeface="Times New Roman" pitchFamily="18" charset="0"/>
              </a:rPr>
              <a:t>9 науковців </a:t>
            </a:r>
            <a:r>
              <a:rPr lang="uk-UA" sz="2400" dirty="0" err="1" smtClean="0">
                <a:latin typeface="+mj-lt"/>
                <a:cs typeface="Times New Roman" pitchFamily="18" charset="0"/>
              </a:rPr>
              <a:t>НаУКМА</a:t>
            </a:r>
            <a:r>
              <a:rPr lang="uk-UA" sz="2400" dirty="0" smtClean="0">
                <a:latin typeface="+mj-lt"/>
                <a:cs typeface="Times New Roman" pitchFamily="18" charset="0"/>
              </a:rPr>
              <a:t> отримали почесне звання «</a:t>
            </a:r>
            <a:r>
              <a:rPr lang="ru-RU" sz="2400" i="1" dirty="0" err="1" smtClean="0"/>
              <a:t>Заслужений</a:t>
            </a:r>
            <a:r>
              <a:rPr lang="ru-RU" sz="2400" i="1" dirty="0" smtClean="0"/>
              <a:t> </a:t>
            </a:r>
            <a:r>
              <a:rPr lang="ru-RU" sz="2400" i="1" dirty="0" err="1"/>
              <a:t>діяч</a:t>
            </a:r>
            <a:r>
              <a:rPr lang="ru-RU" sz="2400" i="1" dirty="0"/>
              <a:t> науки і </a:t>
            </a:r>
            <a:r>
              <a:rPr lang="ru-RU" sz="2400" i="1" dirty="0" err="1"/>
              <a:t>техніки</a:t>
            </a:r>
            <a:r>
              <a:rPr lang="ru-RU" sz="2400" i="1" dirty="0"/>
              <a:t> </a:t>
            </a:r>
            <a:r>
              <a:rPr lang="ru-RU" sz="2400" i="1" dirty="0" err="1" smtClean="0"/>
              <a:t>України</a:t>
            </a:r>
            <a:r>
              <a:rPr lang="ru-RU" sz="2400" i="1" dirty="0" smtClean="0"/>
              <a:t>»</a:t>
            </a:r>
            <a:endParaRPr lang="uk-UA" sz="2400" dirty="0">
              <a:latin typeface="+mj-lt"/>
              <a:cs typeface="Times New Roman" pitchFamily="18" charset="0"/>
            </a:endParaRPr>
          </a:p>
          <a:p>
            <a:pPr algn="l"/>
            <a:endParaRPr lang="uk-UA" dirty="0">
              <a:latin typeface="+mj-lt"/>
            </a:endParaRPr>
          </a:p>
        </p:txBody>
      </p:sp>
      <p:pic>
        <p:nvPicPr>
          <p:cNvPr id="23554" name="Picture 2" descr="C:\Users\user\AppData\Local\Temp\dyplom.jpe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94" r="-2650" b="4271"/>
          <a:stretch/>
        </p:blipFill>
        <p:spPr bwMode="auto">
          <a:xfrm rot="5400000">
            <a:off x="6391250" y="-421729"/>
            <a:ext cx="2319511" cy="3221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7725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Содержимое 2"/>
          <p:cNvSpPr>
            <a:spLocks noGrp="1"/>
          </p:cNvSpPr>
          <p:nvPr>
            <p:ph idx="1"/>
          </p:nvPr>
        </p:nvSpPr>
        <p:spPr>
          <a:xfrm>
            <a:off x="467544" y="2060848"/>
            <a:ext cx="7858180" cy="3800489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b="1" dirty="0" smtClean="0">
                <a:latin typeface="+mj-lt"/>
                <a:cs typeface="Times New Roman" pitchFamily="18" charset="0"/>
              </a:rPr>
              <a:t>Напрями: </a:t>
            </a:r>
            <a:endParaRPr lang="uk-UA" b="1" dirty="0">
              <a:latin typeface="+mj-lt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US" dirty="0" smtClean="0">
                <a:latin typeface="+mj-lt"/>
              </a:rPr>
              <a:t>Secure </a:t>
            </a:r>
            <a:r>
              <a:rPr lang="en-US" dirty="0">
                <a:latin typeface="+mj-lt"/>
              </a:rPr>
              <a:t>societies – Protecting freedom and security of Europe and its </a:t>
            </a:r>
            <a:r>
              <a:rPr lang="en-US" dirty="0" smtClean="0">
                <a:latin typeface="+mj-lt"/>
              </a:rPr>
              <a:t>citizens</a:t>
            </a:r>
            <a:endParaRPr lang="uk-UA" dirty="0" smtClean="0">
              <a:latin typeface="+mj-lt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US" dirty="0" smtClean="0">
                <a:latin typeface="+mj-lt"/>
              </a:rPr>
              <a:t>Europe </a:t>
            </a:r>
            <a:r>
              <a:rPr lang="en-US" dirty="0">
                <a:latin typeface="+mj-lt"/>
              </a:rPr>
              <a:t>in a changing world - Inclusive, innovative and reflective </a:t>
            </a:r>
            <a:r>
              <a:rPr lang="en-US" dirty="0" smtClean="0">
                <a:latin typeface="+mj-lt"/>
              </a:rPr>
              <a:t>societies</a:t>
            </a:r>
            <a:endParaRPr lang="uk-UA" dirty="0" smtClean="0">
              <a:latin typeface="+mj-lt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b="1" dirty="0" smtClean="0">
                <a:latin typeface="+mj-lt"/>
              </a:rPr>
              <a:t>Проекти:</a:t>
            </a:r>
            <a:r>
              <a:rPr lang="uk-UA" dirty="0" smtClean="0">
                <a:latin typeface="+mj-lt"/>
              </a:rPr>
              <a:t>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uk-UA" dirty="0" err="1" smtClean="0">
                <a:latin typeface="+mj-lt"/>
                <a:cs typeface="Times New Roman" pitchFamily="18" charset="0"/>
              </a:rPr>
              <a:t>Horizon</a:t>
            </a:r>
            <a:r>
              <a:rPr lang="uk-UA" dirty="0" smtClean="0">
                <a:latin typeface="+mj-lt"/>
                <a:cs typeface="Times New Roman" pitchFamily="18" charset="0"/>
              </a:rPr>
              <a:t> </a:t>
            </a:r>
            <a:r>
              <a:rPr lang="uk-UA" dirty="0">
                <a:latin typeface="+mj-lt"/>
                <a:cs typeface="Times New Roman" pitchFamily="18" charset="0"/>
              </a:rPr>
              <a:t>2020, </a:t>
            </a:r>
            <a:r>
              <a:rPr lang="uk-UA" dirty="0" err="1">
                <a:latin typeface="+mj-lt"/>
                <a:cs typeface="Times New Roman" pitchFamily="18" charset="0"/>
              </a:rPr>
              <a:t>Marie</a:t>
            </a:r>
            <a:r>
              <a:rPr lang="uk-UA" dirty="0">
                <a:latin typeface="+mj-lt"/>
                <a:cs typeface="Times New Roman" pitchFamily="18" charset="0"/>
              </a:rPr>
              <a:t> </a:t>
            </a:r>
            <a:r>
              <a:rPr lang="uk-UA" dirty="0" err="1">
                <a:latin typeface="+mj-lt"/>
                <a:cs typeface="Times New Roman" pitchFamily="18" charset="0"/>
              </a:rPr>
              <a:t>Sklodowska-Curie</a:t>
            </a:r>
            <a:r>
              <a:rPr lang="uk-UA" dirty="0">
                <a:latin typeface="+mj-lt"/>
                <a:cs typeface="Times New Roman" pitchFamily="18" charset="0"/>
              </a:rPr>
              <a:t> </a:t>
            </a:r>
            <a:r>
              <a:rPr lang="uk-UA" dirty="0" err="1">
                <a:latin typeface="+mj-lt"/>
                <a:cs typeface="Times New Roman" pitchFamily="18" charset="0"/>
              </a:rPr>
              <a:t>Individual</a:t>
            </a:r>
            <a:r>
              <a:rPr lang="uk-UA" dirty="0">
                <a:latin typeface="+mj-lt"/>
                <a:cs typeface="Times New Roman" pitchFamily="18" charset="0"/>
              </a:rPr>
              <a:t> </a:t>
            </a:r>
            <a:r>
              <a:rPr lang="uk-UA" dirty="0" err="1">
                <a:latin typeface="+mj-lt"/>
                <a:cs typeface="Times New Roman" pitchFamily="18" charset="0"/>
              </a:rPr>
              <a:t>Fellowship</a:t>
            </a:r>
            <a:r>
              <a:rPr lang="uk-UA" dirty="0">
                <a:latin typeface="+mj-lt"/>
                <a:cs typeface="Times New Roman" pitchFamily="18" charset="0"/>
              </a:rPr>
              <a:t> </a:t>
            </a:r>
            <a:r>
              <a:rPr lang="uk-UA" dirty="0" err="1">
                <a:latin typeface="+mj-lt"/>
                <a:cs typeface="Times New Roman" pitchFamily="18" charset="0"/>
              </a:rPr>
              <a:t>Scheme</a:t>
            </a:r>
            <a:r>
              <a:rPr lang="uk-UA" dirty="0">
                <a:latin typeface="+mj-lt"/>
                <a:cs typeface="Times New Roman" pitchFamily="18" charset="0"/>
              </a:rPr>
              <a:t> </a:t>
            </a:r>
            <a:endParaRPr lang="en-US" dirty="0" smtClean="0">
              <a:latin typeface="+mj-lt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GB" dirty="0" smtClean="0">
                <a:latin typeface="+mj-lt"/>
              </a:rPr>
              <a:t>Good </a:t>
            </a:r>
            <a:r>
              <a:rPr lang="en-GB" dirty="0">
                <a:latin typeface="+mj-lt"/>
              </a:rPr>
              <a:t>intentions, mixed results – a conflict sensitive unpacking of the EU comprehensive approach to conflict and crisis mechanisms</a:t>
            </a:r>
            <a:endParaRPr lang="uk-UA" dirty="0" smtClean="0">
              <a:latin typeface="+mj-lt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uk-UA" sz="1900" b="1" dirty="0" smtClean="0">
              <a:solidFill>
                <a:schemeClr val="accent4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1" name="Рисунок 4" descr="GerbKMA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93" y="333510"/>
            <a:ext cx="1143685" cy="928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99592" y="333510"/>
            <a:ext cx="7786688" cy="561975"/>
          </a:xfrm>
        </p:spPr>
        <p:txBody>
          <a:bodyPr/>
          <a:lstStyle/>
          <a:p>
            <a:pPr algn="ctr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Національний контактний пункт програми «Горизонт 2020» </a:t>
            </a:r>
            <a:endParaRPr lang="uk-UA" sz="2400" dirty="0" smtClean="0">
              <a:ln w="50800"/>
              <a:solidFill>
                <a:schemeClr val="tx1">
                  <a:lumMod val="50000"/>
                  <a:lumOff val="50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419" b="34967"/>
          <a:stretch/>
        </p:blipFill>
        <p:spPr bwMode="auto">
          <a:xfrm>
            <a:off x="6300192" y="980728"/>
            <a:ext cx="2664296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Заголовок 1"/>
          <p:cNvSpPr>
            <a:spLocks noGrp="1"/>
          </p:cNvSpPr>
          <p:nvPr>
            <p:ph type="title"/>
          </p:nvPr>
        </p:nvSpPr>
        <p:spPr>
          <a:xfrm>
            <a:off x="1428728" y="620713"/>
            <a:ext cx="7000924" cy="561975"/>
          </a:xfrm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uk-UA" sz="2400" dirty="0" smtClean="0">
                <a:ln w="50800"/>
                <a:solidFill>
                  <a:schemeClr val="tx1"/>
                </a:solidFill>
                <a:latin typeface="Book Antiqua" pitchFamily="18" charset="0"/>
              </a:rPr>
              <a:t>Науково-дослідна діяльність студентів </a:t>
            </a:r>
            <a:r>
              <a:rPr lang="de-DE" sz="2400" dirty="0" smtClean="0">
                <a:ln w="50800"/>
                <a:solidFill>
                  <a:schemeClr val="tx1"/>
                </a:solidFill>
                <a:latin typeface="Book Antiqua" pitchFamily="18" charset="0"/>
              </a:rPr>
              <a:t>	</a:t>
            </a:r>
            <a:r>
              <a:rPr lang="uk-UA" sz="2400" dirty="0" smtClean="0">
                <a:ln w="50800"/>
                <a:solidFill>
                  <a:schemeClr val="tx1"/>
                </a:solidFill>
                <a:latin typeface="Book Antiqua" pitchFamily="18" charset="0"/>
              </a:rPr>
              <a:t> </a:t>
            </a:r>
          </a:p>
        </p:txBody>
      </p:sp>
      <p:sp>
        <p:nvSpPr>
          <p:cNvPr id="4100" name="Содержимое 2"/>
          <p:cNvSpPr>
            <a:spLocks noGrp="1"/>
          </p:cNvSpPr>
          <p:nvPr>
            <p:ph idx="1"/>
          </p:nvPr>
        </p:nvSpPr>
        <p:spPr>
          <a:xfrm>
            <a:off x="2843808" y="1484784"/>
            <a:ext cx="5157232" cy="3800489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uk-UA" sz="20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Рада молодих вчених,  наукові центри, студентські осередки, Докторська Школа </a:t>
            </a:r>
            <a:r>
              <a:rPr lang="uk-UA" sz="2000" b="1" dirty="0" err="1" smtClean="0">
                <a:solidFill>
                  <a:srgbClr val="FF0000"/>
                </a:solidFill>
                <a:latin typeface="Times New Roman"/>
                <a:ea typeface="Times New Roman"/>
              </a:rPr>
              <a:t>НаУКМА</a:t>
            </a:r>
            <a:r>
              <a:rPr lang="uk-UA" sz="20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uk-UA" sz="2000" b="1" dirty="0">
              <a:latin typeface="Times New Roman"/>
              <a:ea typeface="Times New Roman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uk-UA" sz="2000" b="1" dirty="0" smtClean="0">
                <a:latin typeface="Times New Roman"/>
                <a:ea typeface="Times New Roman"/>
              </a:rPr>
              <a:t>2015 </a:t>
            </a:r>
            <a:r>
              <a:rPr lang="uk-UA" sz="2000" b="1" dirty="0">
                <a:latin typeface="Times New Roman"/>
                <a:ea typeface="Times New Roman"/>
              </a:rPr>
              <a:t>року</a:t>
            </a:r>
            <a:r>
              <a:rPr lang="uk-UA" sz="2000" dirty="0">
                <a:latin typeface="Times New Roman"/>
                <a:ea typeface="Times New Roman"/>
              </a:rPr>
              <a:t> студенти університету брали участь у різноманітних міжнародних і національних конкурсах та олімпіадах, посівши призові місця (загалом </a:t>
            </a:r>
            <a:r>
              <a:rPr lang="uk-UA" sz="2000" b="1" dirty="0">
                <a:latin typeface="Times New Roman"/>
                <a:ea typeface="Times New Roman"/>
              </a:rPr>
              <a:t>40 осіб</a:t>
            </a:r>
            <a:r>
              <a:rPr lang="uk-UA" sz="2000" dirty="0">
                <a:latin typeface="Times New Roman"/>
                <a:ea typeface="Times New Roman"/>
              </a:rPr>
              <a:t>) та здобувши стипендії (державні академічні – 17 </a:t>
            </a:r>
            <a:r>
              <a:rPr lang="uk-UA" sz="2000" b="1" dirty="0">
                <a:latin typeface="Times New Roman"/>
                <a:ea typeface="Times New Roman"/>
              </a:rPr>
              <a:t>осіб</a:t>
            </a:r>
            <a:r>
              <a:rPr lang="uk-UA" sz="2000" dirty="0">
                <a:latin typeface="Times New Roman"/>
                <a:ea typeface="Times New Roman"/>
              </a:rPr>
              <a:t>; іменні –47 </a:t>
            </a:r>
            <a:r>
              <a:rPr lang="uk-UA" sz="2000" b="1" dirty="0">
                <a:latin typeface="Times New Roman"/>
                <a:ea typeface="Times New Roman"/>
              </a:rPr>
              <a:t>осіб</a:t>
            </a:r>
            <a:r>
              <a:rPr lang="uk-UA" sz="2000" dirty="0">
                <a:latin typeface="Times New Roman"/>
                <a:ea typeface="Times New Roman"/>
              </a:rPr>
              <a:t>). </a:t>
            </a:r>
            <a:endParaRPr lang="uk-UA" sz="2000" dirty="0" smtClean="0">
              <a:latin typeface="Times New Roman"/>
              <a:ea typeface="Times New Roman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uk-UA" sz="2000" dirty="0" smtClean="0">
              <a:latin typeface="Times New Roman"/>
              <a:ea typeface="Times New Roman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uk-UA" sz="2000" dirty="0" smtClean="0">
                <a:latin typeface="Times New Roman"/>
                <a:ea typeface="Times New Roman"/>
              </a:rPr>
              <a:t>Студенти </a:t>
            </a:r>
            <a:r>
              <a:rPr lang="uk-UA" sz="2000" dirty="0">
                <a:latin typeface="Times New Roman"/>
                <a:ea typeface="Times New Roman"/>
              </a:rPr>
              <a:t>НаУКМА 2015 року опублікували 84</a:t>
            </a:r>
            <a:r>
              <a:rPr lang="uk-UA" sz="2000" b="1" dirty="0">
                <a:latin typeface="Times New Roman"/>
                <a:ea typeface="Times New Roman"/>
              </a:rPr>
              <a:t> наукові статті</a:t>
            </a:r>
            <a:r>
              <a:rPr lang="uk-UA" sz="2000" dirty="0">
                <a:latin typeface="Times New Roman"/>
                <a:ea typeface="Times New Roman"/>
              </a:rPr>
              <a:t>, з них 59</a:t>
            </a:r>
            <a:r>
              <a:rPr lang="uk-UA" sz="2000" b="1" dirty="0">
                <a:latin typeface="Times New Roman"/>
                <a:ea typeface="Times New Roman"/>
              </a:rPr>
              <a:t> </a:t>
            </a:r>
            <a:r>
              <a:rPr lang="uk-UA" sz="2000" dirty="0">
                <a:latin typeface="Times New Roman"/>
                <a:ea typeface="Times New Roman"/>
              </a:rPr>
              <a:t>–</a:t>
            </a:r>
            <a:r>
              <a:rPr lang="uk-UA" sz="2000" b="1" dirty="0">
                <a:latin typeface="Times New Roman"/>
                <a:ea typeface="Times New Roman"/>
              </a:rPr>
              <a:t> </a:t>
            </a:r>
            <a:r>
              <a:rPr lang="uk-UA" sz="2000" b="1" dirty="0" smtClean="0">
                <a:latin typeface="Times New Roman"/>
                <a:ea typeface="Times New Roman"/>
              </a:rPr>
              <a:t>самостійно, </a:t>
            </a:r>
            <a:r>
              <a:rPr lang="uk-UA" sz="2000" dirty="0" smtClean="0">
                <a:latin typeface="Times New Roman"/>
                <a:ea typeface="Times New Roman"/>
              </a:rPr>
              <a:t> </a:t>
            </a:r>
            <a:r>
              <a:rPr lang="uk-UA" sz="2000" dirty="0">
                <a:latin typeface="Times New Roman"/>
                <a:ea typeface="Times New Roman"/>
              </a:rPr>
              <a:t>наукові дослідження </a:t>
            </a:r>
            <a:r>
              <a:rPr lang="uk-UA" sz="2000" dirty="0" smtClean="0">
                <a:latin typeface="Times New Roman"/>
                <a:ea typeface="Times New Roman"/>
              </a:rPr>
              <a:t>презентували </a:t>
            </a:r>
            <a:r>
              <a:rPr lang="uk-UA" sz="2000" dirty="0">
                <a:latin typeface="Times New Roman"/>
                <a:ea typeface="Times New Roman"/>
              </a:rPr>
              <a:t>на </a:t>
            </a:r>
            <a:r>
              <a:rPr lang="ru-RU" sz="2000" dirty="0">
                <a:latin typeface="Times New Roman"/>
                <a:ea typeface="Times New Roman"/>
              </a:rPr>
              <a:t>114</a:t>
            </a:r>
            <a:r>
              <a:rPr lang="ru-RU" sz="2000" b="1" dirty="0">
                <a:latin typeface="Times New Roman"/>
                <a:ea typeface="Times New Roman"/>
              </a:rPr>
              <a:t> </a:t>
            </a:r>
            <a:r>
              <a:rPr lang="ru-RU" sz="2000" b="1" dirty="0" err="1">
                <a:latin typeface="Times New Roman"/>
                <a:ea typeface="Times New Roman"/>
              </a:rPr>
              <a:t>конференц</a:t>
            </a:r>
            <a:r>
              <a:rPr lang="uk-UA" sz="2000" b="1" dirty="0">
                <a:latin typeface="Times New Roman"/>
                <a:ea typeface="Times New Roman"/>
              </a:rPr>
              <a:t>і</a:t>
            </a:r>
            <a:r>
              <a:rPr lang="ru-RU" sz="2000" b="1" dirty="0" err="1">
                <a:latin typeface="Times New Roman"/>
                <a:ea typeface="Times New Roman"/>
              </a:rPr>
              <a:t>ях</a:t>
            </a:r>
            <a:r>
              <a:rPr lang="uk-UA" sz="2000" dirty="0">
                <a:latin typeface="Times New Roman"/>
                <a:ea typeface="Times New Roman"/>
              </a:rPr>
              <a:t>. </a:t>
            </a:r>
            <a:endParaRPr lang="uk-UA" sz="2000" dirty="0" smtClean="0">
              <a:solidFill>
                <a:schemeClr val="accent4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 dirty="0" smtClean="0">
              <a:solidFill>
                <a:schemeClr val="accent4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uk-UA" sz="1800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uk-UA" sz="1800" b="1" dirty="0" smtClean="0">
              <a:solidFill>
                <a:schemeClr val="accent4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1" name="Рисунок 4" descr="GerbKMA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428625"/>
            <a:ext cx="1143685" cy="928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иєво-Могилянська_академія_та_її_спудеї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001" y="3377183"/>
            <a:ext cx="2157440" cy="3041954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25602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4" t="8692" r="12909" b="4470"/>
          <a:stretch/>
        </p:blipFill>
        <p:spPr bwMode="auto">
          <a:xfrm>
            <a:off x="200001" y="1647825"/>
            <a:ext cx="2157440" cy="1628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Заголовок 1"/>
          <p:cNvSpPr>
            <a:spLocks noGrp="1"/>
          </p:cNvSpPr>
          <p:nvPr>
            <p:ph type="title"/>
          </p:nvPr>
        </p:nvSpPr>
        <p:spPr>
          <a:xfrm>
            <a:off x="1428728" y="620713"/>
            <a:ext cx="7000924" cy="561975"/>
          </a:xfrm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uk-UA" sz="2400" dirty="0" smtClean="0">
                <a:ln w="50800"/>
                <a:solidFill>
                  <a:schemeClr val="tx1"/>
                </a:solidFill>
                <a:latin typeface="Book Antiqua" pitchFamily="18" charset="0"/>
              </a:rPr>
              <a:t>Науковий доробок</a:t>
            </a:r>
            <a:r>
              <a:rPr lang="de-DE" sz="2400" dirty="0" smtClean="0">
                <a:ln w="50800"/>
                <a:solidFill>
                  <a:schemeClr val="tx1">
                    <a:lumMod val="50000"/>
                    <a:lumOff val="50000"/>
                  </a:schemeClr>
                </a:solidFill>
                <a:latin typeface="Book Antiqua" pitchFamily="18" charset="0"/>
              </a:rPr>
              <a:t>	</a:t>
            </a:r>
            <a:r>
              <a:rPr lang="uk-UA" sz="2400" dirty="0" smtClean="0">
                <a:ln w="50800"/>
                <a:solidFill>
                  <a:schemeClr val="tx1">
                    <a:lumMod val="50000"/>
                    <a:lumOff val="50000"/>
                  </a:schemeClr>
                </a:solidFill>
                <a:latin typeface="Book Antiqua" pitchFamily="18" charset="0"/>
              </a:rPr>
              <a:t> </a:t>
            </a:r>
          </a:p>
        </p:txBody>
      </p:sp>
      <p:sp>
        <p:nvSpPr>
          <p:cNvPr id="4100" name="Содержимое 2"/>
          <p:cNvSpPr>
            <a:spLocks noGrp="1"/>
          </p:cNvSpPr>
          <p:nvPr>
            <p:ph idx="1"/>
          </p:nvPr>
        </p:nvSpPr>
        <p:spPr>
          <a:xfrm>
            <a:off x="2843808" y="1357298"/>
            <a:ext cx="6048672" cy="4822281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sz="1600" dirty="0" smtClean="0">
                <a:latin typeface="+mn-lt"/>
                <a:cs typeface="Times New Roman" pitchFamily="18" charset="0"/>
              </a:rPr>
              <a:t>Результати наукових досліджень відображені  у: </a:t>
            </a:r>
          </a:p>
          <a:p>
            <a:pPr lvl="1" eaLnBrk="1" hangingPunct="1">
              <a:lnSpc>
                <a:spcPct val="80000"/>
              </a:lnSpc>
            </a:pPr>
            <a:r>
              <a:rPr lang="uk-UA" sz="1600" dirty="0" smtClean="0">
                <a:solidFill>
                  <a:srgbClr val="FF0000"/>
                </a:solidFill>
                <a:latin typeface="+mn-lt"/>
                <a:cs typeface="Times New Roman" pitchFamily="18" charset="0"/>
              </a:rPr>
              <a:t>37</a:t>
            </a:r>
            <a:r>
              <a:rPr lang="uk-UA" sz="1600" dirty="0" smtClean="0">
                <a:latin typeface="+mn-lt"/>
                <a:cs typeface="Times New Roman" pitchFamily="18" charset="0"/>
              </a:rPr>
              <a:t> </a:t>
            </a:r>
            <a:r>
              <a:rPr lang="uk-UA" sz="1600" dirty="0" err="1" smtClean="0">
                <a:latin typeface="+mn-lt"/>
                <a:cs typeface="Times New Roman" pitchFamily="18" charset="0"/>
              </a:rPr>
              <a:t>монографі</a:t>
            </a:r>
            <a:r>
              <a:rPr lang="ru-RU" sz="1600" dirty="0" err="1" smtClean="0">
                <a:latin typeface="+mn-lt"/>
                <a:cs typeface="Times New Roman" pitchFamily="18" charset="0"/>
              </a:rPr>
              <a:t>ях</a:t>
            </a:r>
            <a:r>
              <a:rPr lang="ru-RU" sz="1600" dirty="0">
                <a:latin typeface="+mn-lt"/>
                <a:cs typeface="Times New Roman" pitchFamily="18" charset="0"/>
              </a:rPr>
              <a:t>,</a:t>
            </a:r>
            <a:endParaRPr lang="uk-UA" sz="1600" dirty="0" smtClean="0">
              <a:latin typeface="+mn-lt"/>
              <a:cs typeface="Times New Roman" pitchFamily="18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uk-UA" sz="1600" dirty="0" smtClean="0">
                <a:solidFill>
                  <a:srgbClr val="FF0000"/>
                </a:solidFill>
                <a:latin typeface="+mn-lt"/>
                <a:cs typeface="Times New Roman" pitchFamily="18" charset="0"/>
              </a:rPr>
              <a:t>843</a:t>
            </a:r>
            <a:r>
              <a:rPr lang="uk-UA" sz="1600" dirty="0" smtClean="0">
                <a:latin typeface="+mn-lt"/>
                <a:cs typeface="Times New Roman" pitchFamily="18" charset="0"/>
              </a:rPr>
              <a:t> наукових статтях, з яких </a:t>
            </a:r>
            <a:r>
              <a:rPr lang="uk-UA" sz="1600" dirty="0" smtClean="0">
                <a:solidFill>
                  <a:srgbClr val="FF0000"/>
                </a:solidFill>
                <a:latin typeface="+mn-lt"/>
                <a:cs typeface="Times New Roman" pitchFamily="18" charset="0"/>
              </a:rPr>
              <a:t>151</a:t>
            </a:r>
            <a:r>
              <a:rPr lang="uk-UA" sz="1600" dirty="0" smtClean="0">
                <a:latin typeface="+mn-lt"/>
                <a:cs typeface="Times New Roman" pitchFamily="18" charset="0"/>
              </a:rPr>
              <a:t> – опубліковані за кордоном,  з них – </a:t>
            </a:r>
            <a:r>
              <a:rPr lang="uk-UA" sz="1600" dirty="0" smtClean="0">
                <a:solidFill>
                  <a:srgbClr val="FF0000"/>
                </a:solidFill>
                <a:latin typeface="+mn-lt"/>
                <a:cs typeface="Times New Roman" pitchFamily="18" charset="0"/>
              </a:rPr>
              <a:t>49</a:t>
            </a:r>
            <a:r>
              <a:rPr lang="uk-UA" sz="1600" dirty="0" smtClean="0">
                <a:latin typeface="+mn-lt"/>
                <a:cs typeface="Times New Roman" pitchFamily="18" charset="0"/>
              </a:rPr>
              <a:t>  опублікованих у наукових журналах, що індексуються у базі даних </a:t>
            </a:r>
            <a:r>
              <a:rPr lang="en-US" sz="1600" dirty="0" smtClean="0">
                <a:latin typeface="+mn-lt"/>
                <a:cs typeface="Times New Roman" pitchFamily="18" charset="0"/>
              </a:rPr>
              <a:t>Scopus</a:t>
            </a:r>
            <a:r>
              <a:rPr lang="uk-UA" sz="1600" dirty="0" smtClean="0">
                <a:latin typeface="+mn-lt"/>
                <a:cs typeface="Times New Roman" pitchFamily="18" charset="0"/>
              </a:rPr>
              <a:t> та/або </a:t>
            </a:r>
            <a:r>
              <a:rPr lang="en-US" sz="1600" dirty="0" smtClean="0">
                <a:latin typeface="+mn-lt"/>
                <a:cs typeface="Times New Roman" pitchFamily="18" charset="0"/>
              </a:rPr>
              <a:t>Web of Science</a:t>
            </a:r>
            <a:r>
              <a:rPr lang="ru-RU" sz="1600" dirty="0" smtClean="0">
                <a:latin typeface="+mn-lt"/>
                <a:cs typeface="Times New Roman" pitchFamily="18" charset="0"/>
              </a:rPr>
              <a:t>,  та 39 - </a:t>
            </a:r>
            <a:r>
              <a:rPr lang="en-US" sz="1600" dirty="0" smtClean="0">
                <a:latin typeface="+mn-lt"/>
                <a:cs typeface="Times New Roman" pitchFamily="18" charset="0"/>
              </a:rPr>
              <a:t>IC</a:t>
            </a:r>
            <a:endParaRPr lang="ru-RU" sz="1600" dirty="0" smtClean="0">
              <a:latin typeface="+mn-lt"/>
              <a:cs typeface="Times New Roman" pitchFamily="18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ru-RU" sz="1600" dirty="0">
                <a:latin typeface="+mn-lt"/>
                <a:cs typeface="Times New Roman" pitchFamily="18" charset="0"/>
              </a:rPr>
              <a:t>5 </a:t>
            </a:r>
            <a:r>
              <a:rPr lang="ru-RU" sz="1600" dirty="0" err="1" smtClean="0">
                <a:latin typeface="+mn-lt"/>
                <a:cs typeface="Times New Roman" pitchFamily="18" charset="0"/>
              </a:rPr>
              <a:t>підручниках</a:t>
            </a:r>
            <a:r>
              <a:rPr lang="ru-RU" sz="1600" dirty="0" smtClean="0">
                <a:latin typeface="+mn-lt"/>
                <a:cs typeface="Times New Roman" pitchFamily="18" charset="0"/>
              </a:rPr>
              <a:t>, </a:t>
            </a:r>
            <a:r>
              <a:rPr lang="ru-RU" sz="1600" dirty="0">
                <a:latin typeface="+mn-lt"/>
                <a:cs typeface="Times New Roman" pitchFamily="18" charset="0"/>
              </a:rPr>
              <a:t>55 </a:t>
            </a:r>
            <a:r>
              <a:rPr lang="ru-RU" sz="1600" dirty="0" err="1">
                <a:latin typeface="+mn-lt"/>
                <a:cs typeface="Times New Roman" pitchFamily="18" charset="0"/>
              </a:rPr>
              <a:t>навчальних</a:t>
            </a:r>
            <a:r>
              <a:rPr lang="ru-RU" sz="1600" dirty="0">
                <a:latin typeface="+mn-lt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+mn-lt"/>
                <a:cs typeface="Times New Roman" pitchFamily="18" charset="0"/>
              </a:rPr>
              <a:t>посібниках</a:t>
            </a:r>
            <a:r>
              <a:rPr lang="ru-RU" sz="1600" dirty="0" smtClean="0">
                <a:latin typeface="+mn-lt"/>
                <a:cs typeface="Times New Roman" pitchFamily="18" charset="0"/>
              </a:rPr>
              <a:t> </a:t>
            </a:r>
            <a:r>
              <a:rPr lang="ru-RU" sz="1600" dirty="0">
                <a:latin typeface="+mn-lt"/>
                <a:cs typeface="Times New Roman" pitchFamily="18" charset="0"/>
              </a:rPr>
              <a:t>та </a:t>
            </a:r>
            <a:r>
              <a:rPr lang="ru-RU" sz="1600" dirty="0" err="1" smtClean="0">
                <a:latin typeface="+mn-lt"/>
                <a:cs typeface="Times New Roman" pitchFamily="18" charset="0"/>
              </a:rPr>
              <a:t>методрекомендаціях</a:t>
            </a:r>
            <a:r>
              <a:rPr lang="uk-UA" sz="1600" dirty="0" smtClean="0">
                <a:latin typeface="+mn-lt"/>
                <a:cs typeface="Times New Roman" pitchFamily="18" charset="0"/>
              </a:rPr>
              <a:t>. </a:t>
            </a:r>
          </a:p>
          <a:p>
            <a:pPr lvl="1" eaLnBrk="1" hangingPunct="1">
              <a:lnSpc>
                <a:spcPct val="80000"/>
              </a:lnSpc>
            </a:pPr>
            <a:endParaRPr lang="uk-UA" sz="1600" dirty="0" smtClean="0">
              <a:latin typeface="+mn-lt"/>
              <a:cs typeface="Times New Roman" pitchFamily="18" charset="0"/>
            </a:endParaRPr>
          </a:p>
          <a:p>
            <a:r>
              <a:rPr lang="en-US" sz="1600" dirty="0" smtClean="0">
                <a:latin typeface="+mn-lt"/>
              </a:rPr>
              <a:t>•</a:t>
            </a:r>
            <a:r>
              <a:rPr lang="uk-UA" sz="1600" dirty="0">
                <a:latin typeface="+mn-lt"/>
              </a:rPr>
              <a:t>відбулося 845 виступів науковців </a:t>
            </a:r>
            <a:r>
              <a:rPr lang="uk-UA" sz="1600" dirty="0" err="1">
                <a:latin typeface="+mn-lt"/>
              </a:rPr>
              <a:t>НаУКМА</a:t>
            </a:r>
            <a:r>
              <a:rPr lang="uk-UA" sz="1600" dirty="0">
                <a:latin typeface="+mn-lt"/>
              </a:rPr>
              <a:t> з доповідями на </a:t>
            </a:r>
            <a:r>
              <a:rPr lang="uk-UA" sz="1600" dirty="0" smtClean="0">
                <a:latin typeface="+mn-lt"/>
              </a:rPr>
              <a:t>наукових </a:t>
            </a:r>
            <a:r>
              <a:rPr lang="uk-UA" sz="1600" dirty="0">
                <a:latin typeface="+mn-lt"/>
              </a:rPr>
              <a:t>форумах різного рівня, серед яких 432 – це міжнародні конференції, семінари, симпозіуми, з’їзди тощо. </a:t>
            </a:r>
          </a:p>
          <a:p>
            <a:r>
              <a:rPr lang="uk-UA" sz="1600" dirty="0">
                <a:latin typeface="+mn-lt"/>
              </a:rPr>
              <a:t>•самостійно  та спільно з партнерами проведено 113 наукових заходів, з яких 29 – міжнародного рівня. </a:t>
            </a:r>
          </a:p>
          <a:p>
            <a:pPr lvl="1" eaLnBrk="1" hangingPunct="1">
              <a:lnSpc>
                <a:spcPct val="80000"/>
              </a:lnSpc>
            </a:pPr>
            <a:endParaRPr lang="uk-UA" sz="1600" dirty="0" smtClean="0">
              <a:latin typeface="+mn-lt"/>
              <a:cs typeface="Times New Roman" pitchFamily="18" charset="0"/>
            </a:endParaRP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uk-UA" sz="1600" dirty="0" smtClean="0">
                <a:latin typeface="+mn-lt"/>
                <a:cs typeface="Times New Roman" pitchFamily="18" charset="0"/>
              </a:rPr>
              <a:t>Відбулося </a:t>
            </a:r>
            <a:r>
              <a:rPr lang="uk-UA" sz="1600" dirty="0" smtClean="0">
                <a:solidFill>
                  <a:srgbClr val="FF0000"/>
                </a:solidFill>
                <a:latin typeface="+mn-lt"/>
                <a:cs typeface="Times New Roman" pitchFamily="18" charset="0"/>
              </a:rPr>
              <a:t>845</a:t>
            </a:r>
            <a:r>
              <a:rPr lang="uk-UA" sz="1600" dirty="0" smtClean="0">
                <a:latin typeface="+mn-lt"/>
                <a:cs typeface="Times New Roman" pitchFamily="18" charset="0"/>
              </a:rPr>
              <a:t> виступів науковців НаУКМА з доповідями на наукових форумах різного рівня, серед яких </a:t>
            </a:r>
            <a:r>
              <a:rPr lang="uk-UA" sz="1600" dirty="0" smtClean="0">
                <a:solidFill>
                  <a:srgbClr val="FF0000"/>
                </a:solidFill>
                <a:latin typeface="+mn-lt"/>
                <a:cs typeface="Times New Roman" pitchFamily="18" charset="0"/>
              </a:rPr>
              <a:t>432</a:t>
            </a:r>
            <a:r>
              <a:rPr lang="uk-UA" sz="1600" dirty="0" smtClean="0">
                <a:latin typeface="+mn-lt"/>
                <a:cs typeface="Times New Roman" pitchFamily="18" charset="0"/>
              </a:rPr>
              <a:t> – це міжнародні конференції, семінари, симпозіуми, з’їзди тощо. </a:t>
            </a:r>
          </a:p>
          <a:p>
            <a:pPr marL="0" indent="0" eaLnBrk="1" hangingPunct="1">
              <a:lnSpc>
                <a:spcPct val="80000"/>
              </a:lnSpc>
              <a:buNone/>
            </a:pPr>
            <a:endParaRPr lang="uk-UA" sz="1600" dirty="0" smtClean="0">
              <a:latin typeface="+mn-lt"/>
              <a:cs typeface="Times New Roman" pitchFamily="18" charset="0"/>
            </a:endParaRP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uk-UA" sz="1600" dirty="0" smtClean="0">
                <a:latin typeface="+mn-lt"/>
                <a:cs typeface="Times New Roman" pitchFamily="18" charset="0"/>
              </a:rPr>
              <a:t>Самостійно  та спільно з партнерами проведено </a:t>
            </a:r>
            <a:r>
              <a:rPr lang="uk-UA" sz="1600" dirty="0" smtClean="0">
                <a:solidFill>
                  <a:srgbClr val="FF0000"/>
                </a:solidFill>
                <a:latin typeface="+mn-lt"/>
                <a:cs typeface="Times New Roman" pitchFamily="18" charset="0"/>
              </a:rPr>
              <a:t>113</a:t>
            </a:r>
            <a:r>
              <a:rPr lang="uk-UA" sz="1600" dirty="0" smtClean="0">
                <a:latin typeface="+mn-lt"/>
                <a:cs typeface="Times New Roman" pitchFamily="18" charset="0"/>
              </a:rPr>
              <a:t> наукових заходів, з яких </a:t>
            </a:r>
            <a:r>
              <a:rPr lang="uk-UA" sz="1600" dirty="0" smtClean="0">
                <a:solidFill>
                  <a:srgbClr val="FF0000"/>
                </a:solidFill>
                <a:latin typeface="+mn-lt"/>
                <a:cs typeface="Times New Roman" pitchFamily="18" charset="0"/>
              </a:rPr>
              <a:t>29</a:t>
            </a:r>
            <a:r>
              <a:rPr lang="uk-UA" sz="1600" dirty="0" smtClean="0">
                <a:latin typeface="+mn-lt"/>
                <a:cs typeface="Times New Roman" pitchFamily="18" charset="0"/>
              </a:rPr>
              <a:t> – міжнародного рівня.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Ø"/>
            </a:pPr>
            <a:endParaRPr lang="uk-UA" sz="1400" dirty="0" smtClean="0">
              <a:solidFill>
                <a:schemeClr val="accent4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4" eaLnBrk="1" hangingPunct="1">
              <a:lnSpc>
                <a:spcPct val="80000"/>
              </a:lnSpc>
              <a:buNone/>
            </a:pPr>
            <a:r>
              <a:rPr lang="uk-UA" sz="1400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uk-UA" sz="1400" b="1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uk-UA" sz="1400" dirty="0" smtClean="0"/>
          </a:p>
        </p:txBody>
      </p:sp>
      <p:pic>
        <p:nvPicPr>
          <p:cNvPr id="4101" name="Рисунок 4" descr="GerbKMA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428625"/>
            <a:ext cx="1143685" cy="928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200" y="1407230"/>
            <a:ext cx="2286000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81" t="38750" r="30156" b="39444"/>
          <a:stretch/>
        </p:blipFill>
        <p:spPr bwMode="auto">
          <a:xfrm>
            <a:off x="1" y="3650108"/>
            <a:ext cx="3203848" cy="1174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812304"/>
            <a:ext cx="3864369" cy="5441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741305"/>
            <a:ext cx="4189566" cy="5489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618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C:\Users\Alina\Downloads\KMH-Logo.jpg"/>
          <p:cNvPicPr>
            <a:picLocks noChangeAspect="1" noChangeArrowheads="1"/>
          </p:cNvPicPr>
          <p:nvPr/>
        </p:nvPicPr>
        <p:blipFill>
          <a:blip r:embed="rId2"/>
          <a:srcRect l="27484" t="8333" r="21477" b="20833"/>
          <a:stretch>
            <a:fillRect/>
          </a:stretch>
        </p:blipFill>
        <p:spPr bwMode="auto">
          <a:xfrm>
            <a:off x="7429520" y="3423517"/>
            <a:ext cx="1714477" cy="3363069"/>
          </a:xfrm>
          <a:prstGeom prst="rect">
            <a:avLst/>
          </a:prstGeom>
          <a:noFill/>
        </p:spPr>
      </p:pic>
      <p:sp>
        <p:nvSpPr>
          <p:cNvPr id="4099" name="Заголовок 1"/>
          <p:cNvSpPr>
            <a:spLocks noGrp="1"/>
          </p:cNvSpPr>
          <p:nvPr>
            <p:ph type="title"/>
          </p:nvPr>
        </p:nvSpPr>
        <p:spPr>
          <a:xfrm>
            <a:off x="1428728" y="620713"/>
            <a:ext cx="7000924" cy="561975"/>
          </a:xfrm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uk-UA" sz="2400" dirty="0" smtClean="0">
                <a:ln w="50800"/>
                <a:solidFill>
                  <a:schemeClr val="tx1"/>
                </a:solidFill>
                <a:latin typeface="Book Antiqua" pitchFamily="18" charset="0"/>
              </a:rPr>
              <a:t>Періодичні наукові видання </a:t>
            </a:r>
            <a:r>
              <a:rPr lang="uk-UA" sz="2400" dirty="0" err="1" smtClean="0">
                <a:ln w="50800"/>
                <a:solidFill>
                  <a:schemeClr val="tx1"/>
                </a:solidFill>
                <a:latin typeface="Book Antiqua" pitchFamily="18" charset="0"/>
              </a:rPr>
              <a:t>НаУКМА</a:t>
            </a:r>
            <a:r>
              <a:rPr lang="de-DE" sz="2400" dirty="0" smtClean="0">
                <a:ln w="50800"/>
                <a:solidFill>
                  <a:schemeClr val="tx1">
                    <a:lumMod val="50000"/>
                    <a:lumOff val="50000"/>
                  </a:schemeClr>
                </a:solidFill>
                <a:latin typeface="Book Antiqua" pitchFamily="18" charset="0"/>
              </a:rPr>
              <a:t>	</a:t>
            </a:r>
            <a:r>
              <a:rPr lang="uk-UA" sz="2400" dirty="0" smtClean="0">
                <a:ln w="50800"/>
                <a:solidFill>
                  <a:schemeClr val="tx1">
                    <a:lumMod val="50000"/>
                    <a:lumOff val="50000"/>
                  </a:schemeClr>
                </a:solidFill>
                <a:latin typeface="Book Antiqua" pitchFamily="18" charset="0"/>
              </a:rPr>
              <a:t> </a:t>
            </a:r>
          </a:p>
        </p:txBody>
      </p:sp>
      <p:sp>
        <p:nvSpPr>
          <p:cNvPr id="4100" name="Содержимое 2"/>
          <p:cNvSpPr>
            <a:spLocks noGrp="1"/>
          </p:cNvSpPr>
          <p:nvPr>
            <p:ph idx="1"/>
          </p:nvPr>
        </p:nvSpPr>
        <p:spPr>
          <a:xfrm>
            <a:off x="714348" y="1485899"/>
            <a:ext cx="7715304" cy="3800489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uk-UA" sz="1900" dirty="0" smtClean="0">
                <a:latin typeface="Times New Roman" pitchFamily="18" charset="0"/>
                <a:cs typeface="Times New Roman" pitchFamily="18" charset="0"/>
              </a:rPr>
              <a:t>Протягом 2015 року світ побачили </a:t>
            </a:r>
            <a:r>
              <a:rPr lang="uk-UA" sz="1900" b="1" dirty="0" smtClean="0">
                <a:latin typeface="Times New Roman" pitchFamily="18" charset="0"/>
                <a:cs typeface="Times New Roman" pitchFamily="18" charset="0"/>
              </a:rPr>
              <a:t>13 випусків «Наукових записок НаУКМА»</a:t>
            </a:r>
            <a:r>
              <a:rPr lang="uk-UA" sz="19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1900" b="1" dirty="0" smtClean="0">
                <a:latin typeface="Times New Roman" pitchFamily="18" charset="0"/>
                <a:cs typeface="Times New Roman" pitchFamily="18" charset="0"/>
              </a:rPr>
              <a:t>4 випуски «</a:t>
            </a:r>
            <a:r>
              <a:rPr lang="uk-UA" sz="1900" b="1" dirty="0" err="1" smtClean="0">
                <a:latin typeface="Times New Roman" pitchFamily="18" charset="0"/>
                <a:cs typeface="Times New Roman" pitchFamily="18" charset="0"/>
              </a:rPr>
              <a:t>Магістеріуму</a:t>
            </a:r>
            <a:r>
              <a:rPr lang="uk-UA" sz="19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uk-UA" sz="1900" dirty="0" smtClean="0"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pPr eaLnBrk="1" hangingPunct="1">
              <a:lnSpc>
                <a:spcPct val="90000"/>
              </a:lnSpc>
            </a:pPr>
            <a:r>
              <a:rPr lang="uk-UA" sz="1900" dirty="0" smtClean="0">
                <a:latin typeface="Times New Roman" pitchFamily="18" charset="0"/>
                <a:cs typeface="Times New Roman" pitchFamily="18" charset="0"/>
              </a:rPr>
              <a:t>Вийшли друком </a:t>
            </a:r>
            <a:r>
              <a:rPr lang="uk-UA" sz="1900" b="1" dirty="0" smtClean="0">
                <a:latin typeface="Times New Roman" pitchFamily="18" charset="0"/>
                <a:cs typeface="Times New Roman" pitchFamily="18" charset="0"/>
              </a:rPr>
              <a:t>6 номерів наукового журналу «Мандрівець»</a:t>
            </a:r>
            <a:r>
              <a:rPr lang="uk-UA" sz="1900" dirty="0" smtClean="0">
                <a:latin typeface="Times New Roman" pitchFamily="18" charset="0"/>
                <a:cs typeface="Times New Roman" pitchFamily="18" charset="0"/>
              </a:rPr>
              <a:t>, щорічник </a:t>
            </a:r>
            <a:r>
              <a:rPr lang="uk-UA" sz="19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GB" sz="1900" b="1" dirty="0" err="1" smtClean="0">
                <a:latin typeface="Times New Roman" pitchFamily="18" charset="0"/>
                <a:cs typeface="Times New Roman" pitchFamily="18" charset="0"/>
              </a:rPr>
              <a:t>Judaica</a:t>
            </a:r>
            <a:r>
              <a:rPr lang="en-GB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900" b="1" dirty="0" err="1" smtClean="0">
                <a:latin typeface="Times New Roman" pitchFamily="18" charset="0"/>
                <a:cs typeface="Times New Roman" pitchFamily="18" charset="0"/>
              </a:rPr>
              <a:t>Ukrainica</a:t>
            </a:r>
            <a:r>
              <a:rPr lang="uk-UA" sz="19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uk-UA" sz="19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uk-UA" sz="1900" dirty="0">
                <a:latin typeface="Times New Roman" pitchFamily="18" charset="0"/>
                <a:cs typeface="Times New Roman" pitchFamily="18" charset="0"/>
              </a:rPr>
              <a:t>Випущено три номери англомовних журналів: </a:t>
            </a:r>
            <a:endParaRPr lang="uk-UA" sz="19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en-GB" sz="1900" b="1" dirty="0" smtClean="0">
                <a:latin typeface="Times New Roman" pitchFamily="18" charset="0"/>
                <a:cs typeface="Times New Roman" pitchFamily="18" charset="0"/>
              </a:rPr>
              <a:t>Kyiv-</a:t>
            </a:r>
            <a:r>
              <a:rPr lang="en-GB" sz="1900" b="1" dirty="0" err="1" smtClean="0">
                <a:latin typeface="Times New Roman" pitchFamily="18" charset="0"/>
                <a:cs typeface="Times New Roman" pitchFamily="18" charset="0"/>
              </a:rPr>
              <a:t>Mohyla</a:t>
            </a:r>
            <a:r>
              <a:rPr lang="en-GB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900" b="1" dirty="0">
                <a:latin typeface="Times New Roman" pitchFamily="18" charset="0"/>
                <a:cs typeface="Times New Roman" pitchFamily="18" charset="0"/>
              </a:rPr>
              <a:t>Humanities Journal 2 </a:t>
            </a:r>
            <a:r>
              <a:rPr lang="en-GB" sz="19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GB" sz="1900" b="1" dirty="0">
                <a:latin typeface="Times New Roman" pitchFamily="18" charset="0"/>
                <a:cs typeface="Times New Roman" pitchFamily="18" charset="0"/>
              </a:rPr>
              <a:t>2015);</a:t>
            </a:r>
          </a:p>
          <a:p>
            <a:pPr marL="0" indent="0" algn="just">
              <a:buNone/>
            </a:pPr>
            <a:r>
              <a:rPr lang="en-GB" sz="1900" b="1" dirty="0" smtClean="0">
                <a:latin typeface="Times New Roman" pitchFamily="18" charset="0"/>
                <a:cs typeface="Times New Roman" pitchFamily="18" charset="0"/>
              </a:rPr>
              <a:t>Kyiv-</a:t>
            </a:r>
            <a:r>
              <a:rPr lang="en-GB" sz="1900" b="1" dirty="0" err="1" smtClean="0">
                <a:latin typeface="Times New Roman" pitchFamily="18" charset="0"/>
                <a:cs typeface="Times New Roman" pitchFamily="18" charset="0"/>
              </a:rPr>
              <a:t>Mohyla</a:t>
            </a:r>
            <a:r>
              <a:rPr lang="en-GB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900" b="1" dirty="0">
                <a:latin typeface="Times New Roman" pitchFamily="18" charset="0"/>
                <a:cs typeface="Times New Roman" pitchFamily="18" charset="0"/>
              </a:rPr>
              <a:t>Law and Politics Journal 1 (2015</a:t>
            </a:r>
            <a:r>
              <a:rPr lang="en-GB" sz="19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uk-UA" sz="19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GB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uk-UA" sz="19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en-GB" sz="1900" b="1" dirty="0" smtClean="0">
                <a:latin typeface="Times New Roman" pitchFamily="18" charset="0"/>
                <a:cs typeface="Times New Roman" pitchFamily="18" charset="0"/>
              </a:rPr>
              <a:t>Social</a:t>
            </a:r>
            <a:r>
              <a:rPr lang="en-GB" sz="19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1900" b="1" dirty="0" smtClean="0">
                <a:latin typeface="Times New Roman" pitchFamily="18" charset="0"/>
                <a:cs typeface="Times New Roman" pitchFamily="18" charset="0"/>
              </a:rPr>
              <a:t>Health,</a:t>
            </a:r>
            <a:r>
              <a:rPr lang="uk-UA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900" b="1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GB" sz="1900" b="1" dirty="0">
                <a:latin typeface="Times New Roman" pitchFamily="18" charset="0"/>
                <a:cs typeface="Times New Roman" pitchFamily="18" charset="0"/>
              </a:rPr>
              <a:t>Communication </a:t>
            </a:r>
            <a:r>
              <a:rPr lang="en-GB" sz="1900" b="1" dirty="0" smtClean="0">
                <a:latin typeface="Times New Roman" pitchFamily="18" charset="0"/>
                <a:cs typeface="Times New Roman" pitchFamily="18" charset="0"/>
              </a:rPr>
              <a:t>Studies Journal</a:t>
            </a:r>
            <a:r>
              <a:rPr lang="uk-UA" sz="1900" b="1" dirty="0" smtClean="0">
                <a:latin typeface="Times New Roman" pitchFamily="18" charset="0"/>
                <a:cs typeface="Times New Roman" pitchFamily="18" charset="0"/>
              </a:rPr>
              <a:t> 2 (2015)</a:t>
            </a:r>
            <a:r>
              <a:rPr lang="en-GB" sz="19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1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1" name="Рисунок 4" descr="GerbKMA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428625"/>
            <a:ext cx="1143685" cy="928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354" y="4251938"/>
            <a:ext cx="2020371" cy="2534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9338" y="4251938"/>
            <a:ext cx="1856678" cy="2534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223220"/>
            <a:ext cx="1944216" cy="2563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196753"/>
            <a:ext cx="8784976" cy="1944215"/>
          </a:xfrm>
        </p:spPr>
        <p:txBody>
          <a:bodyPr/>
          <a:lstStyle/>
          <a:p>
            <a:pPr algn="ctr"/>
            <a:r>
              <a:rPr lang="en-US" sz="3200" dirty="0" smtClean="0"/>
              <a:t>Web </a:t>
            </a:r>
            <a:r>
              <a:rPr lang="en-US" sz="3200" dirty="0"/>
              <a:t>of Science™ Core </a:t>
            </a:r>
            <a:r>
              <a:rPr lang="en-US" sz="3200" dirty="0" smtClean="0"/>
              <a:t>Collection</a:t>
            </a:r>
            <a:r>
              <a:rPr lang="uk-UA" sz="3200" dirty="0" smtClean="0"/>
              <a:t>:</a:t>
            </a:r>
            <a:br>
              <a:rPr lang="uk-UA" sz="3200" dirty="0" smtClean="0"/>
            </a:br>
            <a:r>
              <a:rPr lang="en-US" sz="3200" dirty="0" smtClean="0"/>
              <a:t>Emerging </a:t>
            </a:r>
            <a:r>
              <a:rPr lang="en-US" sz="3200" dirty="0"/>
              <a:t>Sources Citation Index (ESCI)</a:t>
            </a:r>
            <a:r>
              <a:rPr lang="uk-UA" sz="3200" dirty="0"/>
              <a:t> </a:t>
            </a:r>
            <a:r>
              <a:rPr lang="uk-UA" sz="3200" dirty="0" smtClean="0"/>
              <a:t>  </a:t>
            </a:r>
            <a:r>
              <a:rPr lang="en-US" sz="3200" dirty="0"/>
              <a:t/>
            </a:r>
            <a:br>
              <a:rPr lang="en-US" sz="3200" dirty="0"/>
            </a:br>
            <a:endParaRPr lang="uk-UA" sz="3200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245840" y="2996952"/>
            <a:ext cx="6400800" cy="1752600"/>
          </a:xfrm>
        </p:spPr>
        <p:txBody>
          <a:bodyPr/>
          <a:lstStyle/>
          <a:p>
            <a:endParaRPr lang="uk-UA" b="1" dirty="0" smtClean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871936"/>
            <a:ext cx="3127824" cy="3986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9464" y="2871936"/>
            <a:ext cx="3136872" cy="3885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4" y="0"/>
            <a:ext cx="1503611" cy="1503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6652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/>
              <a:t>Кількість публікацій НаУКМА</a:t>
            </a:r>
            <a:endParaRPr lang="uk-UA" b="1" dirty="0"/>
          </a:p>
        </p:txBody>
      </p:sp>
      <p:pic>
        <p:nvPicPr>
          <p:cNvPr id="5" name="Місце для вмісту 4" descr="Фрагмент екрана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908720"/>
            <a:ext cx="6696744" cy="4752528"/>
          </a:xfrm>
        </p:spPr>
      </p:pic>
      <p:sp>
        <p:nvSpPr>
          <p:cNvPr id="4" name="Прямокутник 3"/>
          <p:cNvSpPr/>
          <p:nvPr/>
        </p:nvSpPr>
        <p:spPr>
          <a:xfrm rot="10800000" flipV="1">
            <a:off x="251520" y="5805264"/>
            <a:ext cx="8352928" cy="9233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Scopus</a:t>
            </a:r>
            <a:r>
              <a:rPr lang="uk-UA" dirty="0" smtClean="0"/>
              <a:t>: всього - </a:t>
            </a:r>
            <a:r>
              <a:rPr lang="uk-UA" dirty="0"/>
              <a:t> 239, </a:t>
            </a:r>
            <a:r>
              <a:rPr lang="uk-UA" dirty="0" smtClean="0"/>
              <a:t>2015 – 31</a:t>
            </a:r>
          </a:p>
          <a:p>
            <a:endParaRPr lang="uk-UA" dirty="0"/>
          </a:p>
          <a:p>
            <a:r>
              <a:rPr lang="en-US" b="1" dirty="0" smtClean="0">
                <a:solidFill>
                  <a:srgbClr val="FF0000"/>
                </a:solidFill>
              </a:rPr>
              <a:t>Thomson </a:t>
            </a:r>
            <a:r>
              <a:rPr lang="en-US" b="1" dirty="0">
                <a:solidFill>
                  <a:srgbClr val="FF0000"/>
                </a:solidFill>
              </a:rPr>
              <a:t>Reuters Web of  Science(TM</a:t>
            </a:r>
            <a:r>
              <a:rPr lang="en-US" dirty="0" smtClean="0"/>
              <a:t>)</a:t>
            </a:r>
            <a:r>
              <a:rPr lang="uk-UA" dirty="0" smtClean="0"/>
              <a:t>: всього - 246</a:t>
            </a:r>
            <a:r>
              <a:rPr lang="uk-UA" dirty="0"/>
              <a:t>, </a:t>
            </a:r>
            <a:r>
              <a:rPr lang="uk-UA" dirty="0" smtClean="0"/>
              <a:t>2015 </a:t>
            </a:r>
            <a:r>
              <a:rPr lang="uk-UA" dirty="0"/>
              <a:t>- </a:t>
            </a:r>
            <a:r>
              <a:rPr lang="uk-UA" dirty="0" smtClean="0"/>
              <a:t>18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300775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4427984" y="1268760"/>
            <a:ext cx="4436958" cy="3024336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02391" tIns="51195" rIns="102391" bIns="51195" numCol="1" anchor="t" anchorCtr="0" compatLnSpc="1">
            <a:prstTxWarp prst="textNoShape">
              <a:avLst/>
            </a:prstTxWarp>
            <a:noAutofit/>
          </a:bodyPr>
          <a:lstStyle>
            <a:lvl1pPr algn="r" defTabSz="580713" rtl="0" eaLnBrk="0" fontAlgn="base" hangingPunct="0">
              <a:spcBef>
                <a:spcPct val="0"/>
              </a:spcBef>
              <a:spcAft>
                <a:spcPct val="0"/>
              </a:spcAft>
              <a:defRPr kumimoji="1" sz="2600" b="0" kern="1200">
                <a:solidFill>
                  <a:srgbClr val="3F53A0"/>
                </a:solidFill>
                <a:latin typeface="+mj-lt"/>
                <a:ea typeface="MS PGothic" panose="020B0600070205080204" pitchFamily="34" charset="-128"/>
                <a:cs typeface="Arial" charset="0"/>
              </a:defRPr>
            </a:lvl1pPr>
            <a:lvl2pPr algn="ctr" defTabSz="580713" rtl="0" eaLnBrk="0" fontAlgn="base" hangingPunct="0">
              <a:spcBef>
                <a:spcPct val="0"/>
              </a:spcBef>
              <a:spcAft>
                <a:spcPct val="0"/>
              </a:spcAft>
              <a:defRPr kumimoji="1" sz="56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Arial" charset="0"/>
              </a:defRPr>
            </a:lvl2pPr>
            <a:lvl3pPr algn="ctr" defTabSz="580713" rtl="0" eaLnBrk="0" fontAlgn="base" hangingPunct="0">
              <a:spcBef>
                <a:spcPct val="0"/>
              </a:spcBef>
              <a:spcAft>
                <a:spcPct val="0"/>
              </a:spcAft>
              <a:defRPr kumimoji="1" sz="56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Arial" charset="0"/>
              </a:defRPr>
            </a:lvl3pPr>
            <a:lvl4pPr algn="ctr" defTabSz="580713" rtl="0" eaLnBrk="0" fontAlgn="base" hangingPunct="0">
              <a:spcBef>
                <a:spcPct val="0"/>
              </a:spcBef>
              <a:spcAft>
                <a:spcPct val="0"/>
              </a:spcAft>
              <a:defRPr kumimoji="1" sz="56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Arial" charset="0"/>
              </a:defRPr>
            </a:lvl4pPr>
            <a:lvl5pPr algn="ctr" defTabSz="580713" rtl="0" eaLnBrk="0" fontAlgn="base" hangingPunct="0">
              <a:spcBef>
                <a:spcPct val="0"/>
              </a:spcBef>
              <a:spcAft>
                <a:spcPct val="0"/>
              </a:spcAft>
              <a:defRPr kumimoji="1" sz="56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Arial" charset="0"/>
              </a:defRPr>
            </a:lvl5pPr>
            <a:lvl6pPr marL="594417" algn="ctr" defTabSz="582033" rtl="0" fontAlgn="base">
              <a:spcBef>
                <a:spcPct val="0"/>
              </a:spcBef>
              <a:spcAft>
                <a:spcPct val="0"/>
              </a:spcAft>
              <a:defRPr kumimoji="1" sz="56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1188834" algn="ctr" defTabSz="582033" rtl="0" fontAlgn="base">
              <a:spcBef>
                <a:spcPct val="0"/>
              </a:spcBef>
              <a:spcAft>
                <a:spcPct val="0"/>
              </a:spcAft>
              <a:defRPr kumimoji="1" sz="56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1783252" algn="ctr" defTabSz="582033" rtl="0" fontAlgn="base">
              <a:spcBef>
                <a:spcPct val="0"/>
              </a:spcBef>
              <a:spcAft>
                <a:spcPct val="0"/>
              </a:spcAft>
              <a:defRPr kumimoji="1" sz="56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2377670" algn="ctr" defTabSz="582033" rtl="0" fontAlgn="base">
              <a:spcBef>
                <a:spcPct val="0"/>
              </a:spcBef>
              <a:spcAft>
                <a:spcPct val="0"/>
              </a:spcAft>
              <a:defRPr kumimoji="1" sz="56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algn="l"/>
            <a:r>
              <a:rPr lang="ru-RU" sz="2400" dirty="0" err="1"/>
              <a:t>Затверджено</a:t>
            </a:r>
            <a:r>
              <a:rPr lang="ru-RU" sz="2400" dirty="0"/>
              <a:t> </a:t>
            </a:r>
            <a:r>
              <a:rPr lang="ru-RU" sz="2400" dirty="0" err="1"/>
              <a:t>Стратегічний</a:t>
            </a:r>
            <a:r>
              <a:rPr lang="ru-RU" sz="2400" dirty="0"/>
              <a:t> план </a:t>
            </a:r>
            <a:r>
              <a:rPr lang="ru-RU" sz="2400" dirty="0" err="1"/>
              <a:t>розвитку</a:t>
            </a:r>
            <a:r>
              <a:rPr lang="ru-RU" sz="2400" dirty="0"/>
              <a:t> </a:t>
            </a:r>
            <a:r>
              <a:rPr lang="ru-RU" sz="2400" dirty="0" err="1"/>
              <a:t>університету</a:t>
            </a:r>
            <a:r>
              <a:rPr lang="ru-RU" sz="2400" dirty="0"/>
              <a:t> на 2015-2025 роки</a:t>
            </a:r>
            <a:r>
              <a:rPr lang="ru-RU" sz="2400" dirty="0" smtClean="0"/>
              <a:t>.</a:t>
            </a:r>
          </a:p>
          <a:p>
            <a:pPr algn="l"/>
            <a:endParaRPr lang="ru-RU" sz="2400" dirty="0"/>
          </a:p>
          <a:p>
            <a:pPr algn="l"/>
            <a:endParaRPr lang="ru-RU" sz="2400" dirty="0" smtClean="0"/>
          </a:p>
          <a:p>
            <a:pPr algn="l"/>
            <a:r>
              <a:rPr lang="uk-UA" sz="2400" dirty="0" err="1" smtClean="0"/>
              <a:t>НаУКМА</a:t>
            </a:r>
            <a:r>
              <a:rPr lang="uk-UA" sz="2400" dirty="0" smtClean="0"/>
              <a:t> </a:t>
            </a:r>
            <a:r>
              <a:rPr lang="uk-UA" sz="2400" dirty="0"/>
              <a:t>є класичним університетом, мета якого створення, зберігання та поширення нових знань і </a:t>
            </a:r>
            <a:r>
              <a:rPr lang="uk-UA" sz="2400" dirty="0" smtClean="0"/>
              <a:t>технологій</a:t>
            </a:r>
            <a:r>
              <a:rPr lang="uk-UA" sz="2400" b="1" dirty="0" smtClean="0"/>
              <a:t> </a:t>
            </a:r>
            <a:r>
              <a:rPr lang="uk-UA" sz="2400" b="1" dirty="0"/>
              <a:t>у природничій, суспільній і гуманітарній наукових сферах</a:t>
            </a:r>
            <a:r>
              <a:rPr lang="uk-UA" sz="2400" dirty="0"/>
              <a:t>, 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81464"/>
            <a:ext cx="4427984" cy="5776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292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/>
              <a:t>Кількість </a:t>
            </a:r>
            <a:r>
              <a:rPr lang="uk-UA" b="1" dirty="0" smtClean="0"/>
              <a:t>цитувань </a:t>
            </a:r>
            <a:r>
              <a:rPr lang="uk-UA" b="1" dirty="0"/>
              <a:t>НаУКМА</a:t>
            </a:r>
          </a:p>
        </p:txBody>
      </p:sp>
      <p:pic>
        <p:nvPicPr>
          <p:cNvPr id="4" name="Місце для вмісту 3" descr="Фрагмент екрана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556792"/>
            <a:ext cx="5720121" cy="3388975"/>
          </a:xfrm>
        </p:spPr>
      </p:pic>
      <p:sp>
        <p:nvSpPr>
          <p:cNvPr id="3" name="Прямокутник 2"/>
          <p:cNvSpPr/>
          <p:nvPr/>
        </p:nvSpPr>
        <p:spPr>
          <a:xfrm>
            <a:off x="369826" y="5517232"/>
            <a:ext cx="7713240" cy="120032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Scopus</a:t>
            </a:r>
            <a:r>
              <a:rPr lang="uk-UA" dirty="0" smtClean="0"/>
              <a:t>: всього цитувань - </a:t>
            </a:r>
            <a:r>
              <a:rPr lang="uk-UA" dirty="0"/>
              <a:t> </a:t>
            </a:r>
            <a:r>
              <a:rPr lang="uk-UA" dirty="0" smtClean="0"/>
              <a:t>1395, нових </a:t>
            </a:r>
            <a:r>
              <a:rPr lang="uk-UA" dirty="0"/>
              <a:t>цитувань за рік - 445.</a:t>
            </a:r>
          </a:p>
          <a:p>
            <a:endParaRPr lang="uk-UA" dirty="0"/>
          </a:p>
          <a:p>
            <a:r>
              <a:rPr lang="en-US" dirty="0">
                <a:solidFill>
                  <a:srgbClr val="FF0000"/>
                </a:solidFill>
              </a:rPr>
              <a:t>Thomson Reuters Web of  Science(TM</a:t>
            </a:r>
            <a:r>
              <a:rPr lang="en-US" dirty="0" smtClean="0"/>
              <a:t>)</a:t>
            </a:r>
            <a:r>
              <a:rPr lang="uk-UA" dirty="0" smtClean="0"/>
              <a:t> - всього  цитувань</a:t>
            </a:r>
            <a:r>
              <a:rPr lang="uk-UA" dirty="0"/>
              <a:t> </a:t>
            </a:r>
            <a:r>
              <a:rPr lang="uk-UA" dirty="0" smtClean="0"/>
              <a:t>- 2096, нових  </a:t>
            </a:r>
            <a:r>
              <a:rPr lang="uk-UA" dirty="0"/>
              <a:t>- </a:t>
            </a:r>
            <a:r>
              <a:rPr lang="uk-UA" dirty="0" smtClean="0"/>
              <a:t>337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206053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b="1" dirty="0" smtClean="0"/>
              <a:t>Загальна публікаційна активність</a:t>
            </a:r>
            <a:endParaRPr lang="uk-UA" b="1" dirty="0"/>
          </a:p>
        </p:txBody>
      </p:sp>
      <p:pic>
        <p:nvPicPr>
          <p:cNvPr id="4" name="Місце для вмісту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187" y="1424503"/>
            <a:ext cx="8357285" cy="4956825"/>
          </a:xfrm>
        </p:spPr>
      </p:pic>
    </p:spTree>
    <p:extLst>
      <p:ext uri="{BB962C8B-B14F-4D97-AF65-F5344CB8AC3E}">
        <p14:creationId xmlns:p14="http://schemas.microsoft.com/office/powerpoint/2010/main" val="3577898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uk-UA" b="1" dirty="0" smtClean="0"/>
              <a:t>Зважений показник цитувань</a:t>
            </a:r>
            <a:endParaRPr lang="uk-UA" b="1" dirty="0"/>
          </a:p>
        </p:txBody>
      </p:sp>
      <p:pic>
        <p:nvPicPr>
          <p:cNvPr id="4" name="Місце для вмісту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124744"/>
            <a:ext cx="8195818" cy="5472608"/>
          </a:xfrm>
        </p:spPr>
      </p:pic>
    </p:spTree>
    <p:extLst>
      <p:ext uri="{BB962C8B-B14F-4D97-AF65-F5344CB8AC3E}">
        <p14:creationId xmlns:p14="http://schemas.microsoft.com/office/powerpoint/2010/main" val="3080963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/>
              <a:t>Показники продуктивності</a:t>
            </a:r>
            <a:endParaRPr lang="uk-UA" b="1" dirty="0"/>
          </a:p>
        </p:txBody>
      </p:sp>
      <p:pic>
        <p:nvPicPr>
          <p:cNvPr id="5" name="Місце для вмісту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700808"/>
            <a:ext cx="8848465" cy="4176198"/>
          </a:xfrm>
        </p:spPr>
      </p:pic>
    </p:spTree>
    <p:extLst>
      <p:ext uri="{BB962C8B-B14F-4D97-AF65-F5344CB8AC3E}">
        <p14:creationId xmlns:p14="http://schemas.microsoft.com/office/powerpoint/2010/main" val="1622473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/>
              <a:t>Рейтинги НаУКМА</a:t>
            </a:r>
            <a:endParaRPr lang="uk-UA" b="1" dirty="0"/>
          </a:p>
        </p:txBody>
      </p:sp>
      <p:pic>
        <p:nvPicPr>
          <p:cNvPr id="5" name="Місце для вмісту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340768"/>
            <a:ext cx="7897310" cy="4248472"/>
          </a:xfrm>
        </p:spPr>
      </p:pic>
      <p:sp>
        <p:nvSpPr>
          <p:cNvPr id="6" name="TextBox 5"/>
          <p:cNvSpPr txBox="1"/>
          <p:nvPr/>
        </p:nvSpPr>
        <p:spPr>
          <a:xfrm>
            <a:off x="2195736" y="5763260"/>
            <a:ext cx="5050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www.library.ukma.edu.ua/index.php?id=605</a:t>
            </a:r>
            <a:r>
              <a:rPr lang="uk-UA" dirty="0" smtClean="0"/>
              <a:t>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977878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3" t="8955" r="51804" b="65037"/>
          <a:stretch/>
        </p:blipFill>
        <p:spPr bwMode="auto">
          <a:xfrm>
            <a:off x="179513" y="188640"/>
            <a:ext cx="8712968" cy="626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7349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496944" cy="1143000"/>
          </a:xfrm>
        </p:spPr>
        <p:txBody>
          <a:bodyPr>
            <a:normAutofit/>
          </a:bodyPr>
          <a:lstStyle/>
          <a:p>
            <a:r>
              <a:rPr lang="uk-UA" b="1" dirty="0" smtClean="0"/>
              <a:t>Порівняння публікаційної активності</a:t>
            </a:r>
            <a:endParaRPr lang="uk-UA" b="1" dirty="0"/>
          </a:p>
        </p:txBody>
      </p:sp>
      <p:pic>
        <p:nvPicPr>
          <p:cNvPr id="4" name="Місце для вмісту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7" y="1602810"/>
            <a:ext cx="8567771" cy="4706510"/>
          </a:xfrm>
        </p:spPr>
      </p:pic>
      <p:sp>
        <p:nvSpPr>
          <p:cNvPr id="3" name="Стрілка вниз 2"/>
          <p:cNvSpPr/>
          <p:nvPr/>
        </p:nvSpPr>
        <p:spPr>
          <a:xfrm rot="3398550">
            <a:off x="6995833" y="4699285"/>
            <a:ext cx="288032" cy="129244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3049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uk-UA" b="1" dirty="0"/>
              <a:t>Порівняння </a:t>
            </a:r>
            <a:r>
              <a:rPr lang="uk-UA" b="1" dirty="0" smtClean="0"/>
              <a:t>цитованості публікацій</a:t>
            </a:r>
            <a:endParaRPr lang="uk-UA" b="1" dirty="0"/>
          </a:p>
        </p:txBody>
      </p:sp>
      <p:pic>
        <p:nvPicPr>
          <p:cNvPr id="4" name="Місце для вмісту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340768"/>
            <a:ext cx="8167596" cy="5328592"/>
          </a:xfrm>
        </p:spPr>
      </p:pic>
    </p:spTree>
    <p:extLst>
      <p:ext uri="{BB962C8B-B14F-4D97-AF65-F5344CB8AC3E}">
        <p14:creationId xmlns:p14="http://schemas.microsoft.com/office/powerpoint/2010/main" val="3736492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908719"/>
            <a:ext cx="6840760" cy="3024337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err="1" smtClean="0"/>
              <a:t>eKMAIR</a:t>
            </a:r>
            <a:r>
              <a:rPr lang="ru-RU" sz="3600" dirty="0" smtClean="0"/>
              <a:t> </a:t>
            </a:r>
            <a:r>
              <a:rPr lang="ru-RU" sz="3600" dirty="0"/>
              <a:t>– </a:t>
            </a:r>
            <a:r>
              <a:rPr lang="uk-UA" sz="3600" dirty="0"/>
              <a:t>інституційний </a:t>
            </a:r>
            <a:r>
              <a:rPr lang="uk-UA" sz="3600" dirty="0" err="1"/>
              <a:t>репозитарій</a:t>
            </a:r>
            <a:r>
              <a:rPr lang="uk-UA" sz="3600" dirty="0"/>
              <a:t> </a:t>
            </a:r>
            <a:r>
              <a:rPr lang="uk-UA" sz="3600" dirty="0" smtClean="0"/>
              <a:t>НаУКМА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uk-UA" dirty="0" smtClean="0"/>
              <a:t>Мета:</a:t>
            </a:r>
            <a:r>
              <a:rPr lang="uk-UA" b="0" dirty="0" smtClean="0"/>
              <a:t>  зібрання</a:t>
            </a:r>
            <a:r>
              <a:rPr lang="uk-UA" b="0" dirty="0"/>
              <a:t>, </a:t>
            </a:r>
            <a:r>
              <a:rPr lang="uk-UA" b="0" dirty="0" smtClean="0"/>
              <a:t>зберігання та збереження (постійний </a:t>
            </a:r>
            <a:r>
              <a:rPr lang="en-US" b="0" dirty="0" smtClean="0"/>
              <a:t>URL) </a:t>
            </a:r>
            <a:r>
              <a:rPr lang="uk-UA" b="0" dirty="0" smtClean="0"/>
              <a:t>та  якісне поширення результатів наукового </a:t>
            </a:r>
            <a:r>
              <a:rPr lang="uk-UA" b="0" dirty="0"/>
              <a:t>доробку НаУКМА у світі через відкритий доступ.</a:t>
            </a:r>
            <a:r>
              <a:rPr lang="ru-RU" b="0" dirty="0"/>
              <a:t/>
            </a:r>
            <a:br>
              <a:rPr lang="ru-RU" b="0" dirty="0"/>
            </a:br>
            <a:r>
              <a:rPr lang="uk-UA" b="0" dirty="0"/>
              <a:t> </a:t>
            </a:r>
            <a:r>
              <a:rPr lang="ru-RU" b="0" dirty="0"/>
              <a:t/>
            </a:r>
            <a:br>
              <a:rPr lang="ru-RU" b="0" dirty="0"/>
            </a:br>
            <a:r>
              <a:rPr lang="uk-UA" b="0" dirty="0"/>
              <a:t>Програмне забезпечення – </a:t>
            </a:r>
            <a:r>
              <a:rPr lang="en-US" b="0" dirty="0" err="1"/>
              <a:t>DSpace</a:t>
            </a:r>
            <a:r>
              <a:rPr lang="ru-RU" b="0" dirty="0"/>
              <a:t> 5.3</a:t>
            </a:r>
            <a:br>
              <a:rPr lang="ru-RU" b="0" dirty="0"/>
            </a:br>
            <a:r>
              <a:rPr lang="uk-UA" b="0" dirty="0"/>
              <a:t>Особливості – інтеграція з </a:t>
            </a:r>
            <a:r>
              <a:rPr lang="en-US" b="0" dirty="0"/>
              <a:t>ORCID </a:t>
            </a:r>
            <a:r>
              <a:rPr lang="uk-UA" b="0" dirty="0"/>
              <a:t>та </a:t>
            </a:r>
            <a:r>
              <a:rPr lang="en-US" b="0" dirty="0"/>
              <a:t>Creative Commons </a:t>
            </a:r>
            <a:r>
              <a:rPr lang="uk-UA" b="0" dirty="0"/>
              <a:t>(перші в Україні</a:t>
            </a:r>
            <a:r>
              <a:rPr lang="uk-UA" b="0" dirty="0" smtClean="0"/>
              <a:t>).</a:t>
            </a:r>
            <a:br>
              <a:rPr lang="uk-UA" b="0" dirty="0" smtClean="0"/>
            </a:br>
            <a:r>
              <a:rPr lang="ru-RU" b="0" dirty="0"/>
              <a:t/>
            </a:r>
            <a:br>
              <a:rPr lang="ru-RU" b="0" dirty="0"/>
            </a:br>
            <a:r>
              <a:rPr lang="uk-UA" b="0" dirty="0"/>
              <a:t>Місце у рейтингу </a:t>
            </a:r>
            <a:r>
              <a:rPr lang="uk-UA" b="0" dirty="0" err="1"/>
              <a:t>репозитаріїв</a:t>
            </a:r>
            <a:r>
              <a:rPr lang="uk-UA" b="0" dirty="0"/>
              <a:t> </a:t>
            </a:r>
            <a:r>
              <a:rPr lang="en-US" b="0" dirty="0" err="1"/>
              <a:t>Webometrics</a:t>
            </a:r>
            <a:r>
              <a:rPr lang="en-US" b="0" dirty="0"/>
              <a:t> </a:t>
            </a:r>
            <a:r>
              <a:rPr lang="uk-UA" b="0" dirty="0"/>
              <a:t>– 10 </a:t>
            </a:r>
            <a:r>
              <a:rPr lang="uk-UA" b="0" dirty="0" smtClean="0"/>
              <a:t>в Україні</a:t>
            </a:r>
            <a:r>
              <a:rPr lang="uk-UA" dirty="0" smtClean="0"/>
              <a:t>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445224"/>
            <a:ext cx="6368752" cy="1412776"/>
          </a:xfrm>
        </p:spPr>
        <p:txBody>
          <a:bodyPr/>
          <a:lstStyle/>
          <a:p>
            <a:r>
              <a:rPr lang="uk-UA" dirty="0" smtClean="0">
                <a:solidFill>
                  <a:srgbClr val="FF0000"/>
                </a:solidFill>
              </a:rPr>
              <a:t>Кількість депозитів – 6873</a:t>
            </a:r>
          </a:p>
          <a:p>
            <a:r>
              <a:rPr lang="uk-UA" dirty="0" smtClean="0">
                <a:solidFill>
                  <a:srgbClr val="FF0000"/>
                </a:solidFill>
              </a:rPr>
              <a:t>Завантажень – 2 230 324  </a:t>
            </a:r>
            <a:r>
              <a:rPr lang="uk-UA" i="1" dirty="0" smtClean="0">
                <a:solidFill>
                  <a:srgbClr val="FF0000"/>
                </a:solidFill>
              </a:rPr>
              <a:t>(324,5 в сер.) </a:t>
            </a:r>
            <a:endParaRPr lang="ru-RU" i="1" dirty="0">
              <a:solidFill>
                <a:srgbClr val="FF0000"/>
              </a:solidFill>
            </a:endParaRP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08720"/>
            <a:ext cx="1714500" cy="267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615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76673"/>
            <a:ext cx="7776864" cy="936104"/>
          </a:xfrm>
        </p:spPr>
        <p:txBody>
          <a:bodyPr/>
          <a:lstStyle/>
          <a:p>
            <a:r>
              <a:rPr lang="uk-UA" dirty="0" smtClean="0"/>
              <a:t>Інформаційне забезпечення </a:t>
            </a:r>
            <a:endParaRPr lang="ru-RU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79512" y="1268760"/>
            <a:ext cx="8568952" cy="4370040"/>
          </a:xfrm>
        </p:spPr>
        <p:txBody>
          <a:bodyPr/>
          <a:lstStyle/>
          <a:p>
            <a:pPr algn="l"/>
            <a:r>
              <a:rPr lang="uk-UA" dirty="0" smtClean="0"/>
              <a:t>Наукова            -   </a:t>
            </a:r>
            <a:r>
              <a:rPr lang="en-US" dirty="0" smtClean="0"/>
              <a:t>9 </a:t>
            </a:r>
            <a:r>
              <a:rPr lang="uk-UA" dirty="0" err="1" smtClean="0"/>
              <a:t>підбібліотек</a:t>
            </a:r>
            <a:r>
              <a:rPr lang="uk-UA" dirty="0" smtClean="0"/>
              <a:t>, 953 </a:t>
            </a:r>
            <a:r>
              <a:rPr lang="uk-UA" dirty="0"/>
              <a:t>146 </a:t>
            </a:r>
            <a:r>
              <a:rPr lang="uk-UA" dirty="0" smtClean="0"/>
              <a:t>прим./ </a:t>
            </a:r>
            <a:r>
              <a:rPr lang="uk-UA" dirty="0"/>
              <a:t>726 </a:t>
            </a:r>
            <a:r>
              <a:rPr lang="uk-UA" dirty="0" smtClean="0"/>
              <a:t>165 назв                     назв, в т.ч. 341 332 </a:t>
            </a:r>
            <a:r>
              <a:rPr lang="uk-UA" dirty="0"/>
              <a:t>назв </a:t>
            </a:r>
            <a:r>
              <a:rPr lang="uk-UA" dirty="0" smtClean="0"/>
              <a:t>е-ресурсів </a:t>
            </a:r>
          </a:p>
          <a:p>
            <a:pPr algn="l"/>
            <a:endParaRPr lang="uk-UA" dirty="0" smtClean="0"/>
          </a:p>
          <a:p>
            <a:pPr algn="l"/>
            <a:r>
              <a:rPr lang="uk-UA" dirty="0"/>
              <a:t>131 </a:t>
            </a:r>
            <a:r>
              <a:rPr lang="uk-UA" dirty="0" smtClean="0"/>
              <a:t>баз даних:  </a:t>
            </a:r>
            <a:r>
              <a:rPr lang="en-US" i="1" dirty="0"/>
              <a:t>AGORA, American English, ARDI, </a:t>
            </a:r>
            <a:r>
              <a:rPr lang="en-US" i="1" dirty="0" err="1"/>
              <a:t>BookFlix</a:t>
            </a:r>
            <a:r>
              <a:rPr lang="en-US" i="1" dirty="0"/>
              <a:t>, Britannica Academic, Britannica Library, CQ Researcher Online, </a:t>
            </a:r>
            <a:r>
              <a:rPr lang="en-US" i="1" dirty="0" err="1"/>
              <a:t>ebrary</a:t>
            </a:r>
            <a:r>
              <a:rPr lang="en-US" i="1" dirty="0"/>
              <a:t>, 17 </a:t>
            </a:r>
            <a:r>
              <a:rPr lang="uk-UA" i="1" dirty="0"/>
              <a:t>баз </a:t>
            </a:r>
            <a:r>
              <a:rPr lang="en-US" i="1" dirty="0"/>
              <a:t>EBSCO, 22 </a:t>
            </a:r>
            <a:r>
              <a:rPr lang="uk-UA" i="1" dirty="0"/>
              <a:t>бази </a:t>
            </a:r>
            <a:r>
              <a:rPr lang="en-US" i="1" dirty="0"/>
              <a:t>Gale </a:t>
            </a:r>
            <a:r>
              <a:rPr lang="uk-UA" i="1" dirty="0"/>
              <a:t>включно з </a:t>
            </a:r>
            <a:r>
              <a:rPr lang="en-US" i="1" dirty="0"/>
              <a:t>Academic OneFile, HINARI, </a:t>
            </a:r>
            <a:r>
              <a:rPr lang="en-US" i="1" dirty="0" err="1"/>
              <a:t>Informe</a:t>
            </a:r>
            <a:r>
              <a:rPr lang="en-US" i="1" dirty="0"/>
              <a:t> </a:t>
            </a:r>
            <a:r>
              <a:rPr lang="en-US" i="1" dirty="0" err="1"/>
              <a:t>Academico</a:t>
            </a:r>
            <a:r>
              <a:rPr lang="en-US" i="1" dirty="0"/>
              <a:t>, 30 </a:t>
            </a:r>
            <a:r>
              <a:rPr lang="uk-UA" i="1" dirty="0"/>
              <a:t>колекцій </a:t>
            </a:r>
            <a:r>
              <a:rPr lang="en-US" i="1" dirty="0"/>
              <a:t>JSTOR, National Geographic Virtual Library, OARE, </a:t>
            </a:r>
            <a:r>
              <a:rPr lang="en-US" i="1" dirty="0" err="1"/>
              <a:t>ProQuest</a:t>
            </a:r>
            <a:r>
              <a:rPr lang="en-US" i="1" dirty="0"/>
              <a:t> Dissertations &amp; Theses Global, </a:t>
            </a:r>
            <a:r>
              <a:rPr lang="en-US" i="1" dirty="0" err="1"/>
              <a:t>ProQuest</a:t>
            </a:r>
            <a:r>
              <a:rPr lang="en-US" i="1" dirty="0"/>
              <a:t> Research Library, Smithsonian, Springer eBook, </a:t>
            </a:r>
            <a:r>
              <a:rPr lang="uk-UA" i="1" dirty="0" smtClean="0"/>
              <a:t>та ін.</a:t>
            </a:r>
          </a:p>
          <a:p>
            <a:pPr algn="l"/>
            <a:endParaRPr lang="uk-UA" i="1" dirty="0" smtClean="0"/>
          </a:p>
          <a:p>
            <a:pPr algn="l"/>
            <a:r>
              <a:rPr lang="uk-UA" dirty="0" smtClean="0"/>
              <a:t>Доступ</a:t>
            </a:r>
            <a:r>
              <a:rPr lang="en-US" dirty="0" smtClean="0"/>
              <a:t> </a:t>
            </a:r>
            <a:r>
              <a:rPr lang="uk-UA" dirty="0" smtClean="0"/>
              <a:t>до е-колекції: EBSCO </a:t>
            </a:r>
            <a:r>
              <a:rPr lang="uk-UA" dirty="0" err="1"/>
              <a:t>Discovery</a:t>
            </a:r>
            <a:r>
              <a:rPr lang="uk-UA" dirty="0"/>
              <a:t> </a:t>
            </a:r>
            <a:r>
              <a:rPr lang="uk-UA" dirty="0" err="1"/>
              <a:t>Service</a:t>
            </a:r>
            <a:r>
              <a:rPr lang="uk-UA" dirty="0"/>
              <a:t> – єдине вікно пошуку </a:t>
            </a:r>
            <a:r>
              <a:rPr lang="uk-UA" dirty="0" smtClean="0"/>
              <a:t>е-ресурсів </a:t>
            </a:r>
            <a:r>
              <a:rPr lang="uk-UA" dirty="0"/>
              <a:t> 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04664"/>
            <a:ext cx="2105025" cy="166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25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Заголовок 1"/>
          <p:cNvSpPr>
            <a:spLocks noGrp="1"/>
          </p:cNvSpPr>
          <p:nvPr>
            <p:ph type="title"/>
          </p:nvPr>
        </p:nvSpPr>
        <p:spPr>
          <a:xfrm>
            <a:off x="1428728" y="620713"/>
            <a:ext cx="7000924" cy="561975"/>
          </a:xfrm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uk-UA" sz="2800" dirty="0" smtClean="0">
                <a:ln w="50800"/>
                <a:solidFill>
                  <a:schemeClr val="tx1">
                    <a:lumMod val="50000"/>
                    <a:lumOff val="50000"/>
                  </a:schemeClr>
                </a:solidFill>
                <a:latin typeface="Book Antiqua" pitchFamily="18" charset="0"/>
              </a:rPr>
              <a:t>Науково-педагогічний склад</a:t>
            </a:r>
            <a:r>
              <a:rPr lang="de-DE" sz="2400" dirty="0" smtClean="0">
                <a:ln w="50800"/>
                <a:solidFill>
                  <a:schemeClr val="tx1">
                    <a:lumMod val="50000"/>
                    <a:lumOff val="50000"/>
                  </a:schemeClr>
                </a:solidFill>
                <a:latin typeface="Book Antiqua" pitchFamily="18" charset="0"/>
              </a:rPr>
              <a:t>	</a:t>
            </a:r>
            <a:r>
              <a:rPr lang="uk-UA" sz="2400" dirty="0" smtClean="0">
                <a:ln w="50800"/>
                <a:solidFill>
                  <a:schemeClr val="tx1">
                    <a:lumMod val="50000"/>
                    <a:lumOff val="50000"/>
                  </a:schemeClr>
                </a:solidFill>
                <a:latin typeface="Book Antiqua" pitchFamily="18" charset="0"/>
              </a:rPr>
              <a:t> </a:t>
            </a:r>
          </a:p>
        </p:txBody>
      </p:sp>
      <p:sp>
        <p:nvSpPr>
          <p:cNvPr id="4100" name="Содержимое 2"/>
          <p:cNvSpPr>
            <a:spLocks noGrp="1"/>
          </p:cNvSpPr>
          <p:nvPr>
            <p:ph idx="1"/>
          </p:nvPr>
        </p:nvSpPr>
        <p:spPr>
          <a:xfrm>
            <a:off x="714348" y="1485899"/>
            <a:ext cx="7715304" cy="3800489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Clr>
                <a:srgbClr val="00007D"/>
              </a:buClr>
            </a:pPr>
            <a:r>
              <a:rPr lang="uk-UA" sz="1800" dirty="0" smtClean="0">
                <a:latin typeface="+mj-lt"/>
                <a:cs typeface="Times New Roman" pitchFamily="18" charset="0"/>
              </a:rPr>
              <a:t>Наукова робота в НаУКМА у 2015 році здійснювалась на </a:t>
            </a:r>
            <a:r>
              <a:rPr lang="ru-RU" sz="1800" dirty="0">
                <a:latin typeface="+mj-lt"/>
                <a:cs typeface="Times New Roman" pitchFamily="18" charset="0"/>
              </a:rPr>
              <a:t>на </a:t>
            </a:r>
            <a:r>
              <a:rPr lang="ru-RU" sz="1800" b="1" dirty="0">
                <a:latin typeface="+mj-lt"/>
                <a:cs typeface="Times New Roman" pitchFamily="18" charset="0"/>
              </a:rPr>
              <a:t>32 кафедрах, 6 факультетах і в 35 </a:t>
            </a:r>
            <a:r>
              <a:rPr lang="ru-RU" sz="1800" b="1" dirty="0" err="1">
                <a:latin typeface="+mj-lt"/>
                <a:cs typeface="Times New Roman" pitchFamily="18" charset="0"/>
              </a:rPr>
              <a:t>науково-дослідних</a:t>
            </a:r>
            <a:r>
              <a:rPr lang="ru-RU" sz="1800" b="1" dirty="0">
                <a:latin typeface="+mj-lt"/>
                <a:cs typeface="Times New Roman" pitchFamily="18" charset="0"/>
              </a:rPr>
              <a:t> центрах та </a:t>
            </a:r>
            <a:r>
              <a:rPr lang="ru-RU" sz="1800" b="1" dirty="0" err="1" smtClean="0">
                <a:latin typeface="+mj-lt"/>
                <a:cs typeface="Times New Roman" pitchFamily="18" charset="0"/>
              </a:rPr>
              <a:t>лабораторіях</a:t>
            </a:r>
            <a:r>
              <a:rPr lang="uk-UA" sz="1800" b="1" dirty="0" smtClean="0">
                <a:latin typeface="+mj-lt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  <a:buClr>
                <a:srgbClr val="00007D"/>
              </a:buClr>
            </a:pPr>
            <a:r>
              <a:rPr lang="uk-UA" sz="1800" b="1" dirty="0" smtClean="0">
                <a:latin typeface="+mj-lt"/>
              </a:rPr>
              <a:t>Загальна </a:t>
            </a:r>
            <a:r>
              <a:rPr lang="uk-UA" sz="1800" b="1" dirty="0">
                <a:latin typeface="+mj-lt"/>
              </a:rPr>
              <a:t>чисельність</a:t>
            </a:r>
            <a:r>
              <a:rPr lang="uk-UA" sz="1800" dirty="0">
                <a:latin typeface="+mj-lt"/>
              </a:rPr>
              <a:t> науково-педагогічних працівників (включно з сумісниками) складає </a:t>
            </a:r>
            <a:r>
              <a:rPr lang="uk-UA" sz="1800" b="1" dirty="0">
                <a:latin typeface="+mj-lt"/>
              </a:rPr>
              <a:t>568 осіб</a:t>
            </a:r>
            <a:r>
              <a:rPr lang="uk-UA" sz="1800" dirty="0">
                <a:latin typeface="+mj-lt"/>
              </a:rPr>
              <a:t>, з яких</a:t>
            </a:r>
            <a:r>
              <a:rPr lang="uk-UA" sz="1800" b="1" dirty="0">
                <a:latin typeface="+mj-lt"/>
              </a:rPr>
              <a:t> 120 докторів </a:t>
            </a:r>
            <a:r>
              <a:rPr lang="uk-UA" sz="1800" dirty="0">
                <a:latin typeface="+mj-lt"/>
              </a:rPr>
              <a:t>(це – 21,13 %) і </a:t>
            </a:r>
            <a:r>
              <a:rPr lang="uk-UA" sz="1800" b="1" dirty="0">
                <a:latin typeface="+mj-lt"/>
              </a:rPr>
              <a:t>294 кандидатів наук</a:t>
            </a:r>
            <a:r>
              <a:rPr lang="uk-UA" sz="1800" dirty="0">
                <a:latin typeface="+mj-lt"/>
              </a:rPr>
              <a:t> (51,76 %). </a:t>
            </a:r>
            <a:r>
              <a:rPr lang="uk-UA" sz="1800" b="1" dirty="0">
                <a:latin typeface="+mj-lt"/>
              </a:rPr>
              <a:t>На постійній основі</a:t>
            </a:r>
            <a:r>
              <a:rPr lang="uk-UA" sz="1800" dirty="0">
                <a:latin typeface="+mj-lt"/>
              </a:rPr>
              <a:t> в університеті 201</a:t>
            </a:r>
            <a:r>
              <a:rPr lang="ru-RU" sz="1800" dirty="0">
                <a:latin typeface="+mj-lt"/>
              </a:rPr>
              <a:t>5</a:t>
            </a:r>
            <a:r>
              <a:rPr lang="uk-UA" sz="1800" dirty="0">
                <a:latin typeface="+mj-lt"/>
              </a:rPr>
              <a:t> року працювало </a:t>
            </a:r>
            <a:r>
              <a:rPr lang="uk-UA" sz="1800" b="1" dirty="0">
                <a:latin typeface="+mj-lt"/>
              </a:rPr>
              <a:t>362 науково-педагогічних працівників</a:t>
            </a:r>
            <a:r>
              <a:rPr lang="uk-UA" sz="1800" dirty="0">
                <a:latin typeface="+mj-lt"/>
              </a:rPr>
              <a:t>, з них </a:t>
            </a:r>
            <a:r>
              <a:rPr lang="uk-UA" sz="1800" b="1" dirty="0">
                <a:latin typeface="+mj-lt"/>
              </a:rPr>
              <a:t>докторів наук – 49</a:t>
            </a:r>
            <a:r>
              <a:rPr lang="ru-RU" sz="1800" b="1" dirty="0">
                <a:latin typeface="+mj-lt"/>
              </a:rPr>
              <a:t> ( 13,54 %) </a:t>
            </a:r>
            <a:r>
              <a:rPr lang="uk-UA" sz="1800" dirty="0">
                <a:latin typeface="+mj-lt"/>
              </a:rPr>
              <a:t>і </a:t>
            </a:r>
            <a:r>
              <a:rPr lang="uk-UA" sz="1800" b="1" dirty="0">
                <a:latin typeface="+mj-lt"/>
              </a:rPr>
              <a:t>кандидатів наук –</a:t>
            </a:r>
            <a:r>
              <a:rPr lang="ru-RU" sz="1800" b="1" dirty="0">
                <a:latin typeface="+mj-lt"/>
              </a:rPr>
              <a:t> 209 ( 57,73 %)</a:t>
            </a:r>
            <a:r>
              <a:rPr lang="uk-UA" sz="1800" dirty="0">
                <a:latin typeface="+mj-lt"/>
              </a:rPr>
              <a:t>. </a:t>
            </a:r>
          </a:p>
          <a:p>
            <a:pPr eaLnBrk="1" hangingPunct="1">
              <a:lnSpc>
                <a:spcPct val="80000"/>
              </a:lnSpc>
              <a:buClr>
                <a:srgbClr val="00007D"/>
              </a:buClr>
            </a:pPr>
            <a:r>
              <a:rPr lang="uk-UA" sz="1800" dirty="0" smtClean="0">
                <a:latin typeface="+mj-lt"/>
              </a:rPr>
              <a:t>Кожен </a:t>
            </a:r>
            <a:r>
              <a:rPr lang="uk-UA" sz="1800" dirty="0">
                <a:latin typeface="+mj-lt"/>
              </a:rPr>
              <a:t>п’ятий викладач університету має ступінь доктора наук, </a:t>
            </a:r>
            <a:r>
              <a:rPr lang="uk-UA" sz="1800" dirty="0" smtClean="0">
                <a:latin typeface="+mj-lt"/>
              </a:rPr>
              <a:t>кожен </a:t>
            </a:r>
            <a:r>
              <a:rPr lang="uk-UA" sz="1800" dirty="0">
                <a:latin typeface="+mj-lt"/>
              </a:rPr>
              <a:t>другий – ступінь кандидата </a:t>
            </a:r>
            <a:r>
              <a:rPr lang="uk-UA" sz="1800" dirty="0" smtClean="0">
                <a:latin typeface="+mj-lt"/>
              </a:rPr>
              <a:t>наук.</a:t>
            </a:r>
            <a:endParaRPr lang="uk-UA" sz="1800" dirty="0" smtClean="0">
              <a:latin typeface="+mj-lt"/>
              <a:cs typeface="Times New Roman" pitchFamily="18" charset="0"/>
            </a:endParaRPr>
          </a:p>
        </p:txBody>
      </p:sp>
      <p:pic>
        <p:nvPicPr>
          <p:cNvPr id="4101" name="Рисунок 4" descr="GerbKMA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428625"/>
            <a:ext cx="1143685" cy="928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102" name="Діагра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7442549"/>
              </p:ext>
            </p:extLst>
          </p:nvPr>
        </p:nvGraphicFramePr>
        <p:xfrm>
          <a:off x="1117" y="4149080"/>
          <a:ext cx="4858915" cy="2708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0" name="Лист" r:id="rId4" imgW="5714932" imgH="3248100" progId="Excel.Sheet.8">
                  <p:embed/>
                </p:oleObj>
              </mc:Choice>
              <mc:Fallback>
                <p:oleObj name="Лист" r:id="rId4" imgW="5714932" imgH="3248100" progId="Excel.Sheet.8">
                  <p:embed/>
                  <p:pic>
                    <p:nvPicPr>
                      <p:cNvPr id="0" name="Діаграма 4"/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7" y="4149080"/>
                        <a:ext cx="4858915" cy="270892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14" t="11201" r="11379" b="2993"/>
          <a:stretch/>
        </p:blipFill>
        <p:spPr bwMode="auto">
          <a:xfrm>
            <a:off x="12189" y="332656"/>
            <a:ext cx="4391370" cy="3586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04864"/>
            <a:ext cx="4572000" cy="3658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89" y="3887670"/>
            <a:ext cx="4559811" cy="2970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кутник 1"/>
          <p:cNvSpPr/>
          <p:nvPr/>
        </p:nvSpPr>
        <p:spPr>
          <a:xfrm>
            <a:off x="4716016" y="325906"/>
            <a:ext cx="442798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Партнерські проекти </a:t>
            </a:r>
            <a:endParaRPr lang="uk-UA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67653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47" t="16389" r="26407" b="9305"/>
          <a:stretch/>
        </p:blipFill>
        <p:spPr bwMode="auto">
          <a:xfrm>
            <a:off x="1187625" y="1772816"/>
            <a:ext cx="7094062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кутник 1"/>
          <p:cNvSpPr/>
          <p:nvPr/>
        </p:nvSpPr>
        <p:spPr>
          <a:xfrm>
            <a:off x="453401" y="332656"/>
            <a:ext cx="836951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 smtClean="0">
                <a:solidFill>
                  <a:srgbClr val="FF0000"/>
                </a:solidFill>
              </a:rPr>
              <a:t>Популяризація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err="1" smtClean="0">
                <a:solidFill>
                  <a:srgbClr val="FF0000"/>
                </a:solidFill>
              </a:rPr>
              <a:t>наукових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err="1" smtClean="0">
                <a:solidFill>
                  <a:srgbClr val="FF0000"/>
                </a:solidFill>
              </a:rPr>
              <a:t>досліджень</a:t>
            </a:r>
            <a:endParaRPr lang="ru-RU" sz="2800" dirty="0" smtClean="0">
              <a:solidFill>
                <a:srgbClr val="FF0000"/>
              </a:solidFill>
            </a:endParaRPr>
          </a:p>
          <a:p>
            <a:r>
              <a:rPr lang="ru-RU" sz="2800" dirty="0" smtClean="0">
                <a:solidFill>
                  <a:srgbClr val="FF0000"/>
                </a:solidFill>
              </a:rPr>
              <a:t>Конкурс </a:t>
            </a:r>
            <a:r>
              <a:rPr lang="en-US" sz="2800" dirty="0" smtClean="0">
                <a:solidFill>
                  <a:srgbClr val="FF0000"/>
                </a:solidFill>
              </a:rPr>
              <a:t>SCIENCE SLAM 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(</a:t>
            </a:r>
            <a:r>
              <a:rPr lang="ru-RU" sz="2800" dirty="0" smtClean="0">
                <a:solidFill>
                  <a:srgbClr val="FF0000"/>
                </a:solidFill>
              </a:rPr>
              <a:t>25 </a:t>
            </a:r>
            <a:r>
              <a:rPr lang="ru-RU" sz="2800" dirty="0" err="1">
                <a:solidFill>
                  <a:srgbClr val="FF0000"/>
                </a:solidFill>
              </a:rPr>
              <a:t>молодих</a:t>
            </a:r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dirty="0" err="1">
                <a:solidFill>
                  <a:srgbClr val="FF0000"/>
                </a:solidFill>
              </a:rPr>
              <a:t>дослідників</a:t>
            </a:r>
            <a:r>
              <a:rPr lang="ru-RU" sz="2800" dirty="0">
                <a:solidFill>
                  <a:srgbClr val="FF0000"/>
                </a:solidFill>
              </a:rPr>
              <a:t> з 14 </a:t>
            </a:r>
            <a:r>
              <a:rPr lang="uk-UA" sz="2800" dirty="0" smtClean="0">
                <a:solidFill>
                  <a:srgbClr val="FF0000"/>
                </a:solidFill>
              </a:rPr>
              <a:t>університетів </a:t>
            </a:r>
          </a:p>
          <a:p>
            <a:r>
              <a:rPr lang="uk-UA" sz="2800" dirty="0" smtClean="0">
                <a:solidFill>
                  <a:srgbClr val="FF0000"/>
                </a:solidFill>
              </a:rPr>
              <a:t>та НДІ України)</a:t>
            </a:r>
            <a:endParaRPr lang="uk-UA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67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414592" cy="648071"/>
          </a:xfrm>
        </p:spPr>
        <p:txBody>
          <a:bodyPr/>
          <a:lstStyle/>
          <a:p>
            <a:pPr algn="ctr"/>
            <a:r>
              <a:rPr lang="uk-UA" altLang="uk-UA" dirty="0" smtClean="0">
                <a:solidFill>
                  <a:srgbClr val="000070"/>
                </a:solidFill>
                <a:latin typeface="Cambria" pitchFamily="18" charset="0"/>
              </a:rPr>
              <a:t>Пропозиції</a:t>
            </a:r>
            <a:r>
              <a:rPr lang="ru-RU" altLang="uk-UA" dirty="0">
                <a:solidFill>
                  <a:srgbClr val="000070"/>
                </a:solidFill>
                <a:latin typeface="Cambria" pitchFamily="18" charset="0"/>
              </a:rPr>
              <a:t/>
            </a:r>
            <a:br>
              <a:rPr lang="ru-RU" altLang="uk-UA" dirty="0">
                <a:solidFill>
                  <a:srgbClr val="000070"/>
                </a:solidFill>
                <a:latin typeface="Cambria" pitchFamily="18" charset="0"/>
              </a:rPr>
            </a:br>
            <a:endParaRPr lang="uk-UA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980728"/>
            <a:ext cx="6400800" cy="4658072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Ø"/>
            </a:pPr>
            <a:endParaRPr lang="uk-UA" dirty="0" smtClean="0"/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uk-UA" dirty="0" smtClean="0"/>
              <a:t>Карта науки України на карті науки світу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uk-UA" dirty="0" smtClean="0"/>
              <a:t>Роль університету в екосистемі економіки знань та формуванні національної інноваційної системи  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uk-UA" dirty="0" smtClean="0"/>
              <a:t>Формування грантової культури 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uk-UA" dirty="0" smtClean="0"/>
              <a:t>Метрики </a:t>
            </a:r>
            <a:r>
              <a:rPr lang="uk-UA" dirty="0"/>
              <a:t>оцінки </a:t>
            </a:r>
            <a:r>
              <a:rPr lang="uk-UA" dirty="0" smtClean="0"/>
              <a:t>НДР, в </a:t>
            </a:r>
            <a:r>
              <a:rPr lang="uk-UA" dirty="0" err="1" smtClean="0"/>
              <a:t>т.ч</a:t>
            </a:r>
            <a:r>
              <a:rPr lang="uk-UA" dirty="0" smtClean="0"/>
              <a:t>. </a:t>
            </a:r>
            <a:r>
              <a:rPr lang="uk-UA" dirty="0" err="1" smtClean="0"/>
              <a:t>наукометричні</a:t>
            </a:r>
            <a:r>
              <a:rPr lang="uk-UA" dirty="0" smtClean="0"/>
              <a:t> показники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endParaRPr lang="uk-UA" dirty="0"/>
          </a:p>
        </p:txBody>
      </p:sp>
      <p:sp>
        <p:nvSpPr>
          <p:cNvPr id="4" name="Прямокутник 3"/>
          <p:cNvSpPr/>
          <p:nvPr/>
        </p:nvSpPr>
        <p:spPr>
          <a:xfrm>
            <a:off x="3707904" y="5805264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sz="2800" b="1" i="1" dirty="0" smtClean="0">
                <a:solidFill>
                  <a:srgbClr val="FF0000"/>
                </a:solidFill>
              </a:rPr>
              <a:t>Дякую за увагу! </a:t>
            </a:r>
            <a:endParaRPr lang="uk-UA" sz="28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145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470025"/>
          </a:xfrm>
        </p:spPr>
        <p:txBody>
          <a:bodyPr/>
          <a:lstStyle/>
          <a:p>
            <a:pPr algn="ctr"/>
            <a:r>
              <a:rPr lang="uk-UA" dirty="0"/>
              <a:t>Кількість виконаних робіт та обсяги їх фінансування за останні чотири роки</a:t>
            </a:r>
            <a:br>
              <a:rPr lang="uk-UA" dirty="0"/>
            </a:br>
            <a:endParaRPr lang="uk-UA" dirty="0"/>
          </a:p>
        </p:txBody>
      </p:sp>
      <p:graphicFrame>
        <p:nvGraphicFramePr>
          <p:cNvPr id="4" name="Таблиця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0174974"/>
              </p:ext>
            </p:extLst>
          </p:nvPr>
        </p:nvGraphicFramePr>
        <p:xfrm>
          <a:off x="395536" y="1916832"/>
          <a:ext cx="8208912" cy="3456384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944216"/>
                <a:gridCol w="648072"/>
                <a:gridCol w="864096"/>
                <a:gridCol w="583881"/>
                <a:gridCol w="900285"/>
                <a:gridCol w="617199"/>
                <a:gridCol w="1045029"/>
                <a:gridCol w="510622"/>
                <a:gridCol w="1095512"/>
              </a:tblGrid>
              <a:tr h="579327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uk-UA" sz="1600" b="0" dirty="0">
                          <a:solidFill>
                            <a:schemeClr val="tx1"/>
                          </a:solidFill>
                          <a:effectLst/>
                        </a:rPr>
                        <a:t>Категорії робіт</a:t>
                      </a:r>
                      <a:endParaRPr lang="uk-UA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201</a:t>
                      </a:r>
                      <a:r>
                        <a:rPr lang="uk-UA" sz="1600" b="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uk-UA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2013</a:t>
                      </a:r>
                      <a:endParaRPr lang="uk-UA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uk-UA" sz="1600" b="0" dirty="0">
                          <a:solidFill>
                            <a:schemeClr val="tx1"/>
                          </a:solidFill>
                          <a:effectLst/>
                        </a:rPr>
                        <a:t>201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uk-UA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uk-UA" sz="1600" b="0" dirty="0">
                          <a:solidFill>
                            <a:schemeClr val="tx1"/>
                          </a:solidFill>
                          <a:effectLst/>
                        </a:rPr>
                        <a:t>201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uk-UA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998621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uk-UA" sz="1400" b="0" dirty="0" smtClean="0">
                          <a:solidFill>
                            <a:schemeClr val="tx1"/>
                          </a:solidFill>
                          <a:effectLst/>
                        </a:rPr>
                        <a:t>к-сть</a:t>
                      </a:r>
                      <a:endParaRPr lang="uk-UA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uk-UA" sz="1400" b="0" dirty="0" err="1">
                          <a:solidFill>
                            <a:schemeClr val="tx1"/>
                          </a:solidFill>
                          <a:effectLst/>
                        </a:rPr>
                        <a:t>тис.грн</a:t>
                      </a:r>
                      <a:r>
                        <a:rPr lang="uk-UA" sz="1400" b="0" dirty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endParaRPr lang="uk-UA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uk-UA" sz="1400" b="0" dirty="0" smtClean="0">
                          <a:solidFill>
                            <a:schemeClr val="tx1"/>
                          </a:solidFill>
                          <a:effectLst/>
                        </a:rPr>
                        <a:t>к-сть</a:t>
                      </a:r>
                      <a:endParaRPr lang="uk-UA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uk-UA" sz="1400" b="0" dirty="0" err="1">
                          <a:solidFill>
                            <a:schemeClr val="tx1"/>
                          </a:solidFill>
                          <a:effectLst/>
                        </a:rPr>
                        <a:t>тис.грн</a:t>
                      </a:r>
                      <a:r>
                        <a:rPr lang="uk-UA" sz="1400" b="0" dirty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endParaRPr lang="uk-UA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uk-UA" sz="1400" b="0" dirty="0" smtClean="0">
                          <a:solidFill>
                            <a:schemeClr val="tx1"/>
                          </a:solidFill>
                          <a:effectLst/>
                        </a:rPr>
                        <a:t>к-сть</a:t>
                      </a:r>
                      <a:endParaRPr lang="uk-UA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uk-UA" sz="1400" b="0" dirty="0" err="1">
                          <a:solidFill>
                            <a:schemeClr val="tx1"/>
                          </a:solidFill>
                          <a:effectLst/>
                        </a:rPr>
                        <a:t>тис.грн</a:t>
                      </a:r>
                      <a:r>
                        <a:rPr lang="uk-UA" sz="1400" b="0" dirty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endParaRPr lang="uk-UA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uk-UA" sz="1400" b="0" dirty="0" smtClean="0">
                          <a:solidFill>
                            <a:schemeClr val="tx1"/>
                          </a:solidFill>
                          <a:effectLst/>
                        </a:rPr>
                        <a:t>к-сть.</a:t>
                      </a:r>
                      <a:endParaRPr lang="uk-UA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uk-UA" sz="1400" b="0" dirty="0" err="1">
                          <a:solidFill>
                            <a:schemeClr val="tx1"/>
                          </a:solidFill>
                          <a:effectLst/>
                        </a:rPr>
                        <a:t>тис.грн</a:t>
                      </a:r>
                      <a:r>
                        <a:rPr lang="uk-UA" sz="1400" b="0" dirty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endParaRPr lang="uk-UA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1978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uk-UA" sz="1800" b="0" dirty="0">
                          <a:solidFill>
                            <a:srgbClr val="333399"/>
                          </a:solidFill>
                          <a:effectLst/>
                        </a:rPr>
                        <a:t>Фундаментальні</a:t>
                      </a:r>
                      <a:endParaRPr lang="uk-UA" sz="1800" b="0" dirty="0">
                        <a:solidFill>
                          <a:srgbClr val="333399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0" dirty="0">
                          <a:solidFill>
                            <a:srgbClr val="333399"/>
                          </a:solidFill>
                          <a:effectLst/>
                        </a:rPr>
                        <a:t>4</a:t>
                      </a:r>
                      <a:endParaRPr lang="uk-UA" sz="1800" b="0" dirty="0">
                        <a:solidFill>
                          <a:srgbClr val="333399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0" dirty="0">
                          <a:solidFill>
                            <a:srgbClr val="333399"/>
                          </a:solidFill>
                          <a:effectLst/>
                        </a:rPr>
                        <a:t>1253,4</a:t>
                      </a:r>
                      <a:endParaRPr lang="uk-UA" sz="1800" b="0" dirty="0">
                        <a:solidFill>
                          <a:srgbClr val="333399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rgbClr val="333399"/>
                          </a:solidFill>
                          <a:effectLst/>
                        </a:rPr>
                        <a:t>4</a:t>
                      </a:r>
                      <a:endParaRPr lang="uk-UA" sz="1800" b="0" dirty="0">
                        <a:solidFill>
                          <a:srgbClr val="333399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0" dirty="0">
                          <a:solidFill>
                            <a:srgbClr val="333399"/>
                          </a:solidFill>
                          <a:effectLst/>
                        </a:rPr>
                        <a:t>1291,9</a:t>
                      </a:r>
                      <a:endParaRPr lang="uk-UA" sz="1800" b="0" dirty="0">
                        <a:solidFill>
                          <a:srgbClr val="333399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rgbClr val="333399"/>
                          </a:solidFill>
                          <a:effectLst/>
                        </a:rPr>
                        <a:t>4</a:t>
                      </a:r>
                      <a:endParaRPr lang="uk-UA" sz="1800" b="0" dirty="0">
                        <a:solidFill>
                          <a:srgbClr val="333399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rgbClr val="333399"/>
                          </a:solidFill>
                          <a:effectLst/>
                        </a:rPr>
                        <a:t>1520,9</a:t>
                      </a:r>
                      <a:endParaRPr lang="uk-UA" sz="1800" b="0" dirty="0">
                        <a:solidFill>
                          <a:srgbClr val="333399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rgbClr val="333399"/>
                          </a:solidFill>
                          <a:effectLst/>
                        </a:rPr>
                        <a:t>3</a:t>
                      </a:r>
                      <a:endParaRPr lang="uk-UA" sz="1800" b="0" dirty="0">
                        <a:solidFill>
                          <a:srgbClr val="333399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333399"/>
                          </a:solidFill>
                          <a:effectLst/>
                        </a:rPr>
                        <a:t>1145,9</a:t>
                      </a:r>
                      <a:endParaRPr lang="uk-UA" sz="1800" b="0" dirty="0">
                        <a:solidFill>
                          <a:srgbClr val="333399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7932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uk-UA" sz="1800" b="0" dirty="0">
                          <a:solidFill>
                            <a:srgbClr val="333399"/>
                          </a:solidFill>
                          <a:effectLst/>
                        </a:rPr>
                        <a:t>Прикладні</a:t>
                      </a:r>
                      <a:endParaRPr lang="uk-UA" sz="1800" b="0" dirty="0">
                        <a:solidFill>
                          <a:srgbClr val="333399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333399"/>
                          </a:solidFill>
                          <a:effectLst/>
                        </a:rPr>
                        <a:t>6</a:t>
                      </a:r>
                      <a:endParaRPr lang="uk-UA" sz="1800" b="0">
                        <a:solidFill>
                          <a:srgbClr val="333399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0">
                          <a:solidFill>
                            <a:srgbClr val="333399"/>
                          </a:solidFill>
                          <a:effectLst/>
                        </a:rPr>
                        <a:t>1330,6</a:t>
                      </a:r>
                      <a:endParaRPr lang="uk-UA" sz="1800" b="0">
                        <a:solidFill>
                          <a:srgbClr val="333399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solidFill>
                            <a:srgbClr val="333399"/>
                          </a:solidFill>
                          <a:effectLst/>
                        </a:rPr>
                        <a:t>5</a:t>
                      </a:r>
                      <a:endParaRPr lang="uk-UA" sz="1800" b="0">
                        <a:solidFill>
                          <a:srgbClr val="333399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0">
                          <a:solidFill>
                            <a:srgbClr val="333399"/>
                          </a:solidFill>
                          <a:effectLst/>
                        </a:rPr>
                        <a:t>1118,8</a:t>
                      </a:r>
                      <a:endParaRPr lang="uk-UA" sz="1800" b="0">
                        <a:solidFill>
                          <a:srgbClr val="333399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solidFill>
                            <a:srgbClr val="333399"/>
                          </a:solidFill>
                          <a:effectLst/>
                        </a:rPr>
                        <a:t>3</a:t>
                      </a:r>
                      <a:endParaRPr lang="uk-UA" sz="1800" b="0">
                        <a:solidFill>
                          <a:srgbClr val="333399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rgbClr val="333399"/>
                          </a:solidFill>
                          <a:effectLst/>
                        </a:rPr>
                        <a:t>825,5</a:t>
                      </a:r>
                      <a:endParaRPr lang="uk-UA" sz="1800" b="0" dirty="0">
                        <a:solidFill>
                          <a:srgbClr val="333399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rgbClr val="333399"/>
                          </a:solidFill>
                          <a:effectLst/>
                        </a:rPr>
                        <a:t>4</a:t>
                      </a:r>
                      <a:endParaRPr lang="uk-UA" sz="1800" b="0" dirty="0">
                        <a:solidFill>
                          <a:srgbClr val="333399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333399"/>
                          </a:solidFill>
                          <a:effectLst/>
                        </a:rPr>
                        <a:t>978,0</a:t>
                      </a:r>
                      <a:endParaRPr lang="uk-UA" sz="1800" b="0" dirty="0">
                        <a:solidFill>
                          <a:srgbClr val="333399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7932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uk-UA" sz="1800" b="0" dirty="0" err="1">
                          <a:solidFill>
                            <a:srgbClr val="333399"/>
                          </a:solidFill>
                          <a:effectLst/>
                        </a:rPr>
                        <a:t>Госпдоговірні</a:t>
                      </a:r>
                      <a:endParaRPr lang="uk-UA" sz="1800" b="0" dirty="0">
                        <a:solidFill>
                          <a:srgbClr val="333399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0" dirty="0">
                          <a:solidFill>
                            <a:srgbClr val="333399"/>
                          </a:solidFill>
                          <a:effectLst/>
                        </a:rPr>
                        <a:t>3</a:t>
                      </a:r>
                      <a:endParaRPr lang="uk-UA" sz="1800" b="0" dirty="0">
                        <a:solidFill>
                          <a:srgbClr val="333399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0" dirty="0">
                          <a:solidFill>
                            <a:srgbClr val="333399"/>
                          </a:solidFill>
                          <a:effectLst/>
                        </a:rPr>
                        <a:t>153,1</a:t>
                      </a:r>
                      <a:endParaRPr lang="uk-UA" sz="1800" b="0" dirty="0">
                        <a:solidFill>
                          <a:srgbClr val="333399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solidFill>
                            <a:srgbClr val="333399"/>
                          </a:solidFill>
                          <a:effectLst/>
                        </a:rPr>
                        <a:t>3</a:t>
                      </a:r>
                      <a:endParaRPr lang="uk-UA" sz="1800" b="0">
                        <a:solidFill>
                          <a:srgbClr val="333399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0">
                          <a:solidFill>
                            <a:srgbClr val="333399"/>
                          </a:solidFill>
                          <a:effectLst/>
                        </a:rPr>
                        <a:t>147,1</a:t>
                      </a:r>
                      <a:endParaRPr lang="uk-UA" sz="1800" b="0">
                        <a:solidFill>
                          <a:srgbClr val="333399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rgbClr val="333399"/>
                          </a:solidFill>
                          <a:effectLst/>
                        </a:rPr>
                        <a:t>1</a:t>
                      </a:r>
                      <a:endParaRPr lang="uk-UA" sz="1800" b="0" dirty="0">
                        <a:solidFill>
                          <a:srgbClr val="333399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0" dirty="0">
                          <a:solidFill>
                            <a:srgbClr val="333399"/>
                          </a:solidFill>
                          <a:effectLst/>
                        </a:rPr>
                        <a:t>67</a:t>
                      </a:r>
                      <a:r>
                        <a:rPr lang="en-US" sz="1800" b="0" dirty="0">
                          <a:solidFill>
                            <a:srgbClr val="333399"/>
                          </a:solidFill>
                          <a:effectLst/>
                        </a:rPr>
                        <a:t>,</a:t>
                      </a:r>
                      <a:r>
                        <a:rPr lang="uk-UA" sz="1800" b="0" dirty="0">
                          <a:solidFill>
                            <a:srgbClr val="333399"/>
                          </a:solidFill>
                          <a:effectLst/>
                        </a:rPr>
                        <a:t>4</a:t>
                      </a:r>
                      <a:endParaRPr lang="uk-UA" sz="1800" b="0" dirty="0">
                        <a:solidFill>
                          <a:srgbClr val="333399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333399"/>
                          </a:solidFill>
                          <a:effectLst/>
                        </a:rPr>
                        <a:t>4</a:t>
                      </a:r>
                      <a:endParaRPr lang="uk-UA" sz="1800" b="0" dirty="0">
                        <a:solidFill>
                          <a:srgbClr val="333399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333399"/>
                          </a:solidFill>
                          <a:effectLst/>
                        </a:rPr>
                        <a:t>806</a:t>
                      </a:r>
                      <a:r>
                        <a:rPr lang="ru-RU" sz="1800" b="0" dirty="0">
                          <a:solidFill>
                            <a:srgbClr val="333399"/>
                          </a:solidFill>
                          <a:effectLst/>
                        </a:rPr>
                        <a:t>,</a:t>
                      </a:r>
                      <a:r>
                        <a:rPr lang="en-US" sz="1800" b="0" dirty="0">
                          <a:solidFill>
                            <a:srgbClr val="333399"/>
                          </a:solidFill>
                          <a:effectLst/>
                        </a:rPr>
                        <a:t>8</a:t>
                      </a:r>
                      <a:endParaRPr lang="uk-UA" sz="1800" b="0" dirty="0">
                        <a:solidFill>
                          <a:srgbClr val="333399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9783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Заголовок 1"/>
          <p:cNvSpPr>
            <a:spLocks noGrp="1"/>
          </p:cNvSpPr>
          <p:nvPr>
            <p:ph type="title"/>
          </p:nvPr>
        </p:nvSpPr>
        <p:spPr>
          <a:xfrm>
            <a:off x="1428728" y="620713"/>
            <a:ext cx="7000924" cy="561975"/>
          </a:xfrm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uk-UA" sz="2400" dirty="0" smtClean="0">
                <a:ln w="50800"/>
                <a:solidFill>
                  <a:schemeClr val="tx1"/>
                </a:solidFill>
                <a:latin typeface="Book Antiqua" pitchFamily="18" charset="0"/>
              </a:rPr>
              <a:t>Науково-дослідні роботи: </a:t>
            </a:r>
            <a:br>
              <a:rPr lang="uk-UA" sz="2400" dirty="0" smtClean="0">
                <a:ln w="50800"/>
                <a:solidFill>
                  <a:schemeClr val="tx1"/>
                </a:solidFill>
                <a:latin typeface="Book Antiqua" pitchFamily="18" charset="0"/>
              </a:rPr>
            </a:br>
            <a:r>
              <a:rPr lang="uk-UA" sz="2400" dirty="0" smtClean="0">
                <a:ln w="50800"/>
                <a:solidFill>
                  <a:schemeClr val="tx1"/>
                </a:solidFill>
                <a:latin typeface="Book Antiqua" pitchFamily="18" charset="0"/>
              </a:rPr>
              <a:t>кількість та обсяги фінансування </a:t>
            </a:r>
            <a:r>
              <a:rPr lang="uk-UA" sz="2400" i="1" dirty="0" smtClean="0">
                <a:solidFill>
                  <a:srgbClr val="660033"/>
                </a:solidFill>
                <a:latin typeface="Bookman Old Style" pitchFamily="18" charset="0"/>
              </a:rPr>
              <a:t/>
            </a:r>
            <a:br>
              <a:rPr lang="uk-UA" sz="2400" i="1" dirty="0" smtClean="0">
                <a:solidFill>
                  <a:srgbClr val="660033"/>
                </a:solidFill>
                <a:latin typeface="Bookman Old Style" pitchFamily="18" charset="0"/>
              </a:rPr>
            </a:br>
            <a:r>
              <a:rPr lang="de-DE" sz="2400" dirty="0" smtClean="0">
                <a:ln w="50800"/>
                <a:solidFill>
                  <a:schemeClr val="tx1">
                    <a:lumMod val="50000"/>
                    <a:lumOff val="50000"/>
                  </a:schemeClr>
                </a:solidFill>
                <a:latin typeface="Book Antiqua" pitchFamily="18" charset="0"/>
              </a:rPr>
              <a:t>	</a:t>
            </a:r>
            <a:r>
              <a:rPr lang="uk-UA" sz="2400" dirty="0" smtClean="0">
                <a:ln w="50800"/>
                <a:solidFill>
                  <a:schemeClr val="tx1">
                    <a:lumMod val="50000"/>
                    <a:lumOff val="50000"/>
                  </a:schemeClr>
                </a:solidFill>
                <a:latin typeface="Book Antiqua" pitchFamily="18" charset="0"/>
              </a:rPr>
              <a:t> </a:t>
            </a:r>
          </a:p>
        </p:txBody>
      </p:sp>
      <p:sp>
        <p:nvSpPr>
          <p:cNvPr id="4100" name="Содержимое 2"/>
          <p:cNvSpPr>
            <a:spLocks noGrp="1"/>
          </p:cNvSpPr>
          <p:nvPr>
            <p:ph idx="1"/>
          </p:nvPr>
        </p:nvSpPr>
        <p:spPr>
          <a:xfrm>
            <a:off x="357158" y="1485899"/>
            <a:ext cx="3857652" cy="1871663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uk-UA" sz="1800" b="1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У 2015 році виконувались</a:t>
            </a:r>
          </a:p>
          <a:p>
            <a:pPr eaLnBrk="1" hangingPunct="1">
              <a:defRPr/>
            </a:pPr>
            <a:r>
              <a:rPr lang="uk-UA" sz="1800" b="1" dirty="0">
                <a:solidFill>
                  <a:schemeClr val="accent4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uk-UA" sz="1800" b="1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фундаментальні дослідження</a:t>
            </a:r>
          </a:p>
          <a:p>
            <a:pPr eaLnBrk="1" hangingPunct="1">
              <a:defRPr/>
            </a:pPr>
            <a:r>
              <a:rPr lang="uk-UA" sz="1800" b="1" dirty="0">
                <a:solidFill>
                  <a:schemeClr val="accent4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uk-UA" sz="1800" b="1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прикладні дослідження</a:t>
            </a:r>
          </a:p>
          <a:p>
            <a:pPr eaLnBrk="1" hangingPunct="1">
              <a:defRPr/>
            </a:pPr>
            <a:r>
              <a:rPr lang="uk-UA" sz="1800" b="1" dirty="0">
                <a:solidFill>
                  <a:schemeClr val="accent4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sz="1800" b="1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800" b="1" dirty="0" err="1" smtClean="0">
                <a:solidFill>
                  <a:schemeClr val="accent4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госпдоговірна</a:t>
            </a:r>
            <a:r>
              <a:rPr lang="uk-UA" sz="1800" b="1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тема</a:t>
            </a:r>
          </a:p>
          <a:p>
            <a:pPr eaLnBrk="1" hangingPunct="1">
              <a:defRPr/>
            </a:pPr>
            <a:r>
              <a:rPr lang="ru-RU" sz="1800" b="1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2 теми (</a:t>
            </a:r>
            <a:r>
              <a:rPr lang="ru-RU" sz="1800" b="1" dirty="0" err="1" smtClean="0">
                <a:solidFill>
                  <a:schemeClr val="accent4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гранти</a:t>
            </a:r>
            <a:r>
              <a:rPr lang="ru-RU" sz="1800" b="1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ДФФД)</a:t>
            </a:r>
            <a:endParaRPr lang="uk-UA" sz="1800" b="1" dirty="0" smtClean="0">
              <a:solidFill>
                <a:schemeClr val="accent4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None/>
            </a:pPr>
            <a:endParaRPr lang="uk-UA" sz="2000" dirty="0" smtClean="0">
              <a:solidFill>
                <a:schemeClr val="accent4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1" name="Рисунок 4" descr="GerbKMA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428625"/>
            <a:ext cx="1143685" cy="928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4643438" y="1268761"/>
            <a:ext cx="4286280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>
              <a:spcBef>
                <a:spcPct val="20000"/>
              </a:spcBef>
              <a:defRPr/>
            </a:pPr>
            <a:r>
              <a:rPr lang="uk-UA" sz="2000" dirty="0" smtClean="0">
                <a:solidFill>
                  <a:srgbClr val="FF0000"/>
                </a:solidFill>
              </a:rPr>
              <a:t>Загальний </a:t>
            </a:r>
            <a:r>
              <a:rPr lang="uk-UA" sz="2000" dirty="0">
                <a:solidFill>
                  <a:srgbClr val="FF0000"/>
                </a:solidFill>
              </a:rPr>
              <a:t>обсяг фінансування наукових досліджень у 2015 </a:t>
            </a:r>
            <a:r>
              <a:rPr lang="uk-UA" sz="2000" dirty="0" smtClean="0">
                <a:solidFill>
                  <a:srgbClr val="FF0000"/>
                </a:solidFill>
              </a:rPr>
              <a:t>: </a:t>
            </a:r>
            <a:r>
              <a:rPr lang="uk-UA" sz="2000" b="1" dirty="0" smtClean="0">
                <a:solidFill>
                  <a:srgbClr val="FF0000"/>
                </a:solidFill>
              </a:rPr>
              <a:t>2</a:t>
            </a:r>
            <a:r>
              <a:rPr lang="uk-UA" sz="2000" b="1" dirty="0">
                <a:solidFill>
                  <a:srgbClr val="FF0000"/>
                </a:solidFill>
              </a:rPr>
              <a:t> 940,706 тис. грн.</a:t>
            </a:r>
            <a:r>
              <a:rPr lang="uk-UA" sz="2000" dirty="0">
                <a:solidFill>
                  <a:srgbClr val="FF0000"/>
                </a:solidFill>
              </a:rPr>
              <a:t>, з яких  </a:t>
            </a:r>
            <a:r>
              <a:rPr lang="uk-UA" sz="2000" b="1" dirty="0">
                <a:solidFill>
                  <a:srgbClr val="FF0000"/>
                </a:solidFill>
              </a:rPr>
              <a:t>2 123,894 тис. грн. </a:t>
            </a:r>
            <a:r>
              <a:rPr lang="uk-UA" sz="2000" dirty="0">
                <a:solidFill>
                  <a:srgbClr val="FF0000"/>
                </a:solidFill>
              </a:rPr>
              <a:t>(72%) – </a:t>
            </a:r>
            <a:r>
              <a:rPr lang="uk-UA" sz="2000" b="1" dirty="0">
                <a:solidFill>
                  <a:srgbClr val="FF0000"/>
                </a:solidFill>
              </a:rPr>
              <a:t>загальний фонд</a:t>
            </a:r>
            <a:r>
              <a:rPr lang="uk-UA" sz="2000" dirty="0">
                <a:solidFill>
                  <a:srgbClr val="FF0000"/>
                </a:solidFill>
              </a:rPr>
              <a:t> та </a:t>
            </a:r>
            <a:r>
              <a:rPr lang="uk-UA" sz="2000" b="1" dirty="0">
                <a:solidFill>
                  <a:srgbClr val="FF0000"/>
                </a:solidFill>
              </a:rPr>
              <a:t> 806,812 тис. грн.</a:t>
            </a:r>
            <a:r>
              <a:rPr lang="uk-UA" sz="2000" dirty="0">
                <a:solidFill>
                  <a:srgbClr val="FF0000"/>
                </a:solidFill>
              </a:rPr>
              <a:t> (28%</a:t>
            </a:r>
            <a:r>
              <a:rPr lang="uk-UA" sz="2000" b="1" dirty="0">
                <a:solidFill>
                  <a:srgbClr val="FF0000"/>
                </a:solidFill>
              </a:rPr>
              <a:t>) – спеціальний фонд. </a:t>
            </a:r>
            <a:r>
              <a:rPr kumimoji="0" lang="uk-UA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endParaRPr kumimoji="0" lang="uk-UA" sz="18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graphicFrame>
        <p:nvGraphicFramePr>
          <p:cNvPr id="21507" name="Діагра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6332089"/>
              </p:ext>
            </p:extLst>
          </p:nvPr>
        </p:nvGraphicFramePr>
        <p:xfrm>
          <a:off x="0" y="3186130"/>
          <a:ext cx="5103813" cy="2671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57" name="Лист" r:id="rId4" imgW="5753021" imgH="2676510" progId="Excel.Sheet.8">
                  <p:embed/>
                </p:oleObj>
              </mc:Choice>
              <mc:Fallback>
                <p:oleObj name="Лист" r:id="rId4" imgW="5753021" imgH="2676510" progId="Excel.Sheet.8">
                  <p:embed/>
                  <p:pic>
                    <p:nvPicPr>
                      <p:cNvPr id="0" name="Діаграма 8"/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3186130"/>
                        <a:ext cx="5103813" cy="26717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42844" y="5857892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uk-UA" sz="1600" b="1" i="1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Кількість виконаних робіт за останні п'ять років (одиниць).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7715272" y="5786454"/>
            <a:ext cx="1428728" cy="10715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" name="Прямоугольник 11"/>
          <p:cNvSpPr/>
          <p:nvPr/>
        </p:nvSpPr>
        <p:spPr>
          <a:xfrm>
            <a:off x="4572000" y="5857892"/>
            <a:ext cx="37862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buFont typeface="Wingdings" pitchFamily="2" charset="2"/>
              <a:buNone/>
            </a:pPr>
            <a:r>
              <a:rPr lang="uk-UA" sz="1600" b="1" i="1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Обсяги фінансування науково-дослідних робіт за останні п'ять років (тис. </a:t>
            </a:r>
            <a:r>
              <a:rPr lang="uk-UA" sz="1600" b="1" i="1" dirty="0" err="1" smtClean="0">
                <a:solidFill>
                  <a:schemeClr val="accent4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грн</a:t>
            </a:r>
            <a:r>
              <a:rPr lang="uk-UA" sz="1600" b="1" i="1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graphicFrame>
        <p:nvGraphicFramePr>
          <p:cNvPr id="11" name="Діаграма 10"/>
          <p:cNvGraphicFramePr/>
          <p:nvPr>
            <p:extLst>
              <p:ext uri="{D42A27DB-BD31-4B8C-83A1-F6EECF244321}">
                <p14:modId xmlns:p14="http://schemas.microsoft.com/office/powerpoint/2010/main" val="1441532164"/>
              </p:ext>
            </p:extLst>
          </p:nvPr>
        </p:nvGraphicFramePr>
        <p:xfrm>
          <a:off x="3779912" y="3068960"/>
          <a:ext cx="5486400" cy="2545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Заголовок 1"/>
          <p:cNvSpPr>
            <a:spLocks noGrp="1"/>
          </p:cNvSpPr>
          <p:nvPr>
            <p:ph type="title"/>
          </p:nvPr>
        </p:nvSpPr>
        <p:spPr>
          <a:xfrm>
            <a:off x="1428728" y="428625"/>
            <a:ext cx="7247728" cy="754063"/>
          </a:xfrm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uk-UA" sz="2400" u="sng" dirty="0" smtClean="0"/>
              <a:t>Основні </a:t>
            </a:r>
            <a:r>
              <a:rPr lang="uk-UA" sz="2400" u="sng" dirty="0"/>
              <a:t>пріоритетні напрями наукової діяльності </a:t>
            </a:r>
            <a:r>
              <a:rPr lang="uk-UA" sz="2400" u="sng" dirty="0" err="1"/>
              <a:t>НаУКМА</a:t>
            </a:r>
            <a:r>
              <a:rPr lang="uk-UA" sz="2400" u="sng" dirty="0"/>
              <a:t> на 2012-2015 рр</a:t>
            </a:r>
            <a:r>
              <a:rPr lang="uk-UA" sz="2400" u="sng" dirty="0" smtClean="0"/>
              <a:t>.</a:t>
            </a:r>
            <a:r>
              <a:rPr lang="uk-UA" sz="2400" dirty="0"/>
              <a:t/>
            </a:r>
            <a:br>
              <a:rPr lang="uk-UA" sz="2400" dirty="0"/>
            </a:br>
            <a:r>
              <a:rPr lang="uk-UA" sz="2400" dirty="0" smtClean="0">
                <a:ln w="50800"/>
                <a:solidFill>
                  <a:schemeClr val="tx1">
                    <a:lumMod val="50000"/>
                    <a:lumOff val="50000"/>
                  </a:schemeClr>
                </a:solidFill>
                <a:latin typeface="Book Antiqua" pitchFamily="18" charset="0"/>
              </a:rPr>
              <a:t> </a:t>
            </a:r>
          </a:p>
        </p:txBody>
      </p:sp>
      <p:sp>
        <p:nvSpPr>
          <p:cNvPr id="4100" name="Содержимое 2"/>
          <p:cNvSpPr>
            <a:spLocks noGrp="1"/>
          </p:cNvSpPr>
          <p:nvPr>
            <p:ph idx="1"/>
          </p:nvPr>
        </p:nvSpPr>
        <p:spPr>
          <a:xfrm>
            <a:off x="428596" y="1357298"/>
            <a:ext cx="8001056" cy="430395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 2015 році виконувались </a:t>
            </a:r>
            <a:r>
              <a:rPr lang="uk-UA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uk-UA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фундаментальні </a:t>
            </a:r>
            <a:r>
              <a:rPr lang="uk-UA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дослідження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r>
              <a:rPr lang="uk-UA" sz="2000" b="1" dirty="0" smtClean="0">
                <a:latin typeface="+mn-lt"/>
              </a:rPr>
              <a:t>Моделювання </a:t>
            </a:r>
            <a:r>
              <a:rPr lang="uk-UA" sz="2000" b="1" dirty="0">
                <a:latin typeface="+mn-lt"/>
              </a:rPr>
              <a:t>фінансових процесів</a:t>
            </a:r>
            <a:r>
              <a:rPr lang="uk-UA" sz="2000" dirty="0">
                <a:latin typeface="+mn-lt"/>
              </a:rPr>
              <a:t>: бюджетна політика, монетарна політика, фінансова аналітика</a:t>
            </a:r>
            <a:r>
              <a:rPr lang="ru-RU" sz="2000" dirty="0">
                <a:latin typeface="+mn-lt"/>
              </a:rPr>
              <a:t>.</a:t>
            </a:r>
            <a:r>
              <a:rPr lang="uk-UA" sz="2000" dirty="0">
                <a:latin typeface="+mn-lt"/>
              </a:rPr>
              <a:t> </a:t>
            </a:r>
            <a:endParaRPr lang="en-US" sz="2000" dirty="0" smtClean="0">
              <a:latin typeface="+mn-lt"/>
            </a:endParaRPr>
          </a:p>
          <a:p>
            <a:pPr lvl="0"/>
            <a:endParaRPr lang="uk-UA" sz="2000" dirty="0">
              <a:latin typeface="+mn-lt"/>
            </a:endParaRPr>
          </a:p>
          <a:p>
            <a:pPr lvl="0"/>
            <a:r>
              <a:rPr lang="uk-UA" sz="2000" b="1" dirty="0">
                <a:latin typeface="+mn-lt"/>
              </a:rPr>
              <a:t>Філософія і </a:t>
            </a:r>
            <a:r>
              <a:rPr lang="uk-UA" sz="2000" b="1" dirty="0" smtClean="0">
                <a:latin typeface="+mn-lt"/>
              </a:rPr>
              <a:t>література </a:t>
            </a:r>
            <a:r>
              <a:rPr lang="uk-UA" sz="2000" dirty="0" smtClean="0">
                <a:latin typeface="+mn-lt"/>
              </a:rPr>
              <a:t>(Л</a:t>
            </a:r>
            <a:r>
              <a:rPr lang="uk-UA" sz="2000" dirty="0" smtClean="0">
                <a:latin typeface="+mn-lt"/>
                <a:cs typeface="Times New Roman" pitchFamily="18" charset="0"/>
              </a:rPr>
              <a:t>ітература </a:t>
            </a:r>
            <a:r>
              <a:rPr lang="uk-UA" sz="2000" dirty="0">
                <a:latin typeface="+mn-lt"/>
                <a:cs typeface="Times New Roman" pitchFamily="18" charset="0"/>
              </a:rPr>
              <a:t>та ідеологія в українській гуманітарній думці ХХ-ХХІ </a:t>
            </a:r>
            <a:r>
              <a:rPr lang="uk-UA" sz="2000" dirty="0" smtClean="0">
                <a:latin typeface="+mn-lt"/>
                <a:cs typeface="Times New Roman" pitchFamily="18" charset="0"/>
              </a:rPr>
              <a:t>століть)</a:t>
            </a:r>
            <a:r>
              <a:rPr lang="uk-UA" sz="2000" dirty="0" smtClean="0">
                <a:latin typeface="+mn-lt"/>
              </a:rPr>
              <a:t>: </a:t>
            </a:r>
            <a:r>
              <a:rPr lang="uk-UA" sz="2000" dirty="0">
                <a:latin typeface="+mn-lt"/>
              </a:rPr>
              <a:t>історія філософської думки в Україні; сучасні літературознавчі моделі в літературознавчих дослідженнях; філософські аспекти української літератури ХХ століття та літературних форм філософування</a:t>
            </a:r>
            <a:r>
              <a:rPr lang="uk-UA" sz="2000" dirty="0" smtClean="0">
                <a:latin typeface="+mn-lt"/>
              </a:rPr>
              <a:t>.</a:t>
            </a:r>
            <a:endParaRPr lang="en-US" sz="2000" dirty="0" smtClean="0">
              <a:latin typeface="+mn-lt"/>
            </a:endParaRPr>
          </a:p>
          <a:p>
            <a:pPr lvl="0"/>
            <a:endParaRPr lang="uk-UA" sz="2000" dirty="0">
              <a:latin typeface="+mn-lt"/>
            </a:endParaRPr>
          </a:p>
          <a:p>
            <a:pPr lvl="0"/>
            <a:r>
              <a:rPr lang="uk-UA" sz="2000" b="1" dirty="0" smtClean="0">
                <a:latin typeface="+mn-lt"/>
              </a:rPr>
              <a:t>Функціональні </a:t>
            </a:r>
            <a:r>
              <a:rPr lang="uk-UA" sz="2000" b="1" dirty="0">
                <a:latin typeface="+mn-lt"/>
              </a:rPr>
              <a:t>композиційні полімери та </a:t>
            </a:r>
            <a:r>
              <a:rPr lang="uk-UA" sz="2000" b="1" dirty="0" smtClean="0">
                <a:latin typeface="+mn-lt"/>
              </a:rPr>
              <a:t>мембрани </a:t>
            </a:r>
            <a:r>
              <a:rPr lang="uk-UA" sz="2000" dirty="0" smtClean="0">
                <a:latin typeface="+mn-lt"/>
              </a:rPr>
              <a:t>(</a:t>
            </a:r>
            <a:r>
              <a:rPr lang="uk-UA" sz="2000" dirty="0" smtClean="0">
                <a:latin typeface="+mn-lt"/>
                <a:cs typeface="Times New Roman" pitchFamily="18" charset="0"/>
              </a:rPr>
              <a:t>Розробка </a:t>
            </a:r>
            <a:r>
              <a:rPr lang="uk-UA" sz="2000" dirty="0">
                <a:latin typeface="+mn-lt"/>
                <a:cs typeface="Times New Roman" pitchFamily="18" charset="0"/>
              </a:rPr>
              <a:t>методів одержання новітніх функціональних полімерів та полімерних мембран для потреб </a:t>
            </a:r>
            <a:r>
              <a:rPr lang="uk-UA" sz="2000" dirty="0" err="1">
                <a:latin typeface="+mn-lt"/>
                <a:cs typeface="Times New Roman" pitchFamily="18" charset="0"/>
              </a:rPr>
              <a:t>водопідготовки</a:t>
            </a:r>
            <a:r>
              <a:rPr lang="uk-UA" sz="2000" dirty="0">
                <a:latin typeface="+mn-lt"/>
                <a:cs typeface="Times New Roman" pitchFamily="18" charset="0"/>
              </a:rPr>
              <a:t> та </a:t>
            </a:r>
            <a:r>
              <a:rPr lang="uk-UA" sz="2000" dirty="0" smtClean="0">
                <a:latin typeface="+mn-lt"/>
                <a:cs typeface="Times New Roman" pitchFamily="18" charset="0"/>
              </a:rPr>
              <a:t>фармації)</a:t>
            </a:r>
            <a:r>
              <a:rPr lang="ru-RU" sz="2000" dirty="0" smtClean="0"/>
              <a:t>.</a:t>
            </a:r>
            <a:r>
              <a:rPr lang="uk-UA" sz="2000" dirty="0" smtClean="0"/>
              <a:t> </a:t>
            </a:r>
            <a:endParaRPr lang="uk-UA" sz="2000" dirty="0"/>
          </a:p>
          <a:p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  <a:buClr>
                <a:srgbClr val="660033"/>
              </a:buClr>
              <a:buNone/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1" name="Рисунок 4" descr="GerbKMA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428625"/>
            <a:ext cx="1143685" cy="928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2400" dirty="0">
                <a:ln w="50800"/>
                <a:solidFill>
                  <a:srgbClr val="FF0000"/>
                </a:solidFill>
                <a:latin typeface="Book Antiqua" pitchFamily="18" charset="0"/>
              </a:rPr>
              <a:t>Тематика прикладних досліджень</a:t>
            </a:r>
            <a:endParaRPr lang="uk-UA" dirty="0">
              <a:solidFill>
                <a:srgbClr val="FF0000"/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z="2000" b="1" dirty="0" smtClean="0">
                <a:latin typeface="+mj-lt"/>
              </a:rPr>
              <a:t>Інтелектуальні </a:t>
            </a:r>
            <a:r>
              <a:rPr lang="uk-UA" sz="2000" b="1" dirty="0">
                <a:latin typeface="+mj-lt"/>
              </a:rPr>
              <a:t>інформаційні технології та </a:t>
            </a:r>
            <a:r>
              <a:rPr lang="uk-UA" sz="2000" b="1" dirty="0" smtClean="0">
                <a:latin typeface="+mj-lt"/>
              </a:rPr>
              <a:t>системи</a:t>
            </a:r>
            <a:r>
              <a:rPr lang="uk-UA" sz="2000" dirty="0" smtClean="0">
                <a:latin typeface="+mj-lt"/>
              </a:rPr>
              <a:t>: </a:t>
            </a:r>
            <a:r>
              <a:rPr lang="uk-UA" sz="2000" i="1" dirty="0">
                <a:latin typeface="+mj-lt"/>
                <a:ea typeface="Times New Roman"/>
              </a:rPr>
              <a:t>Інтелектуальні пошукові системи над соціальними мережами</a:t>
            </a:r>
            <a:r>
              <a:rPr lang="uk-UA" sz="2000" i="1" dirty="0" smtClean="0">
                <a:latin typeface="+mj-lt"/>
              </a:rPr>
              <a:t> </a:t>
            </a:r>
            <a:endParaRPr lang="uk-UA" sz="2000" i="1" dirty="0">
              <a:latin typeface="+mj-lt"/>
            </a:endParaRPr>
          </a:p>
          <a:p>
            <a:pPr lvl="0"/>
            <a:r>
              <a:rPr lang="uk-UA" sz="2000" b="1" dirty="0">
                <a:latin typeface="+mj-lt"/>
              </a:rPr>
              <a:t>Дослідження екосистем та змін </a:t>
            </a:r>
            <a:r>
              <a:rPr lang="uk-UA" sz="2000" b="1" dirty="0" smtClean="0">
                <a:latin typeface="+mj-lt"/>
              </a:rPr>
              <a:t>клімату</a:t>
            </a:r>
            <a:r>
              <a:rPr lang="uk-UA" sz="2000" dirty="0" smtClean="0">
                <a:latin typeface="+mj-lt"/>
              </a:rPr>
              <a:t>: </a:t>
            </a:r>
            <a:r>
              <a:rPr lang="uk-UA" sz="2000" i="1" dirty="0" smtClean="0">
                <a:latin typeface="+mj-lt"/>
                <a:ea typeface="Times New Roman"/>
              </a:rPr>
              <a:t>Прогностичне </a:t>
            </a:r>
            <a:r>
              <a:rPr lang="uk-UA" sz="2000" i="1" dirty="0">
                <a:latin typeface="+mj-lt"/>
                <a:ea typeface="Times New Roman"/>
              </a:rPr>
              <a:t>моделювання динаміки енергетичних потоків зональних екосистем України за умов зміни клімату</a:t>
            </a:r>
            <a:r>
              <a:rPr lang="ru-RU" sz="2000" i="1" dirty="0" smtClean="0">
                <a:latin typeface="+mj-lt"/>
              </a:rPr>
              <a:t>.</a:t>
            </a:r>
            <a:r>
              <a:rPr lang="uk-UA" sz="2000" i="1" dirty="0" smtClean="0">
                <a:latin typeface="+mj-lt"/>
              </a:rPr>
              <a:t> </a:t>
            </a:r>
            <a:endParaRPr lang="uk-UA" sz="2000" i="1" dirty="0">
              <a:latin typeface="+mj-lt"/>
            </a:endParaRPr>
          </a:p>
          <a:p>
            <a:pPr lvl="0"/>
            <a:r>
              <a:rPr lang="uk-UA" sz="2000" b="1" dirty="0">
                <a:latin typeface="+mj-lt"/>
              </a:rPr>
              <a:t>Розробка способів ранньої діагностики </a:t>
            </a:r>
            <a:r>
              <a:rPr lang="uk-UA" sz="2000" b="1" dirty="0" err="1">
                <a:latin typeface="+mj-lt"/>
              </a:rPr>
              <a:t>онкогематологічних</a:t>
            </a:r>
            <a:r>
              <a:rPr lang="uk-UA" sz="2000" b="1" dirty="0">
                <a:latin typeface="+mj-lt"/>
              </a:rPr>
              <a:t> </a:t>
            </a:r>
            <a:r>
              <a:rPr lang="uk-UA" sz="2000" b="1" dirty="0" smtClean="0">
                <a:latin typeface="+mj-lt"/>
              </a:rPr>
              <a:t>захворювань</a:t>
            </a:r>
            <a:r>
              <a:rPr lang="uk-UA" sz="2000" dirty="0" smtClean="0">
                <a:latin typeface="+mj-lt"/>
              </a:rPr>
              <a:t>: </a:t>
            </a:r>
            <a:r>
              <a:rPr lang="ru-RU" sz="2000" i="1" dirty="0" err="1" smtClean="0">
                <a:latin typeface="+mj-lt"/>
                <a:ea typeface="Times New Roman"/>
              </a:rPr>
              <a:t>Визначення</a:t>
            </a:r>
            <a:r>
              <a:rPr lang="ru-RU" sz="2000" i="1" dirty="0" smtClean="0">
                <a:latin typeface="+mj-lt"/>
                <a:ea typeface="Times New Roman"/>
              </a:rPr>
              <a:t> </a:t>
            </a:r>
            <a:r>
              <a:rPr lang="ru-RU" sz="2000" i="1" dirty="0" err="1">
                <a:latin typeface="+mj-lt"/>
                <a:ea typeface="Times New Roman"/>
              </a:rPr>
              <a:t>впливу</a:t>
            </a:r>
            <a:r>
              <a:rPr lang="ru-RU" sz="2000" i="1" dirty="0">
                <a:latin typeface="+mj-lt"/>
                <a:ea typeface="Times New Roman"/>
              </a:rPr>
              <a:t> </a:t>
            </a:r>
            <a:r>
              <a:rPr lang="ru-RU" sz="2000" i="1" dirty="0" err="1">
                <a:latin typeface="+mj-lt"/>
                <a:ea typeface="Times New Roman"/>
              </a:rPr>
              <a:t>флуоресцентних</a:t>
            </a:r>
            <a:r>
              <a:rPr lang="ru-RU" sz="2000" i="1" dirty="0">
                <a:latin typeface="+mj-lt"/>
                <a:ea typeface="Times New Roman"/>
              </a:rPr>
              <a:t> </a:t>
            </a:r>
            <a:r>
              <a:rPr lang="ru-RU" sz="2000" i="1" dirty="0" err="1">
                <a:latin typeface="+mj-lt"/>
                <a:ea typeface="Times New Roman"/>
              </a:rPr>
              <a:t>наноматеріалів</a:t>
            </a:r>
            <a:r>
              <a:rPr lang="ru-RU" sz="2000" i="1" dirty="0">
                <a:latin typeface="+mj-lt"/>
                <a:ea typeface="Times New Roman"/>
              </a:rPr>
              <a:t> на </a:t>
            </a:r>
            <a:r>
              <a:rPr lang="ru-RU" sz="2000" i="1" dirty="0" err="1">
                <a:latin typeface="+mj-lt"/>
                <a:ea typeface="Times New Roman"/>
              </a:rPr>
              <a:t>гемопоетичну</a:t>
            </a:r>
            <a:r>
              <a:rPr lang="ru-RU" sz="2000" i="1" dirty="0">
                <a:latin typeface="+mj-lt"/>
                <a:ea typeface="Times New Roman"/>
              </a:rPr>
              <a:t> систему для </a:t>
            </a:r>
            <a:r>
              <a:rPr lang="ru-RU" sz="2000" i="1" dirty="0" err="1">
                <a:latin typeface="+mj-lt"/>
                <a:ea typeface="Times New Roman"/>
              </a:rPr>
              <a:t>ранньої</a:t>
            </a:r>
            <a:r>
              <a:rPr lang="ru-RU" sz="2000" i="1" dirty="0">
                <a:latin typeface="+mj-lt"/>
                <a:ea typeface="Times New Roman"/>
              </a:rPr>
              <a:t> </a:t>
            </a:r>
            <a:r>
              <a:rPr lang="ru-RU" sz="2000" i="1" dirty="0" err="1">
                <a:latin typeface="+mj-lt"/>
                <a:ea typeface="Times New Roman"/>
              </a:rPr>
              <a:t>діагностики</a:t>
            </a:r>
            <a:r>
              <a:rPr lang="ru-RU" sz="2000" i="1" dirty="0">
                <a:latin typeface="+mj-lt"/>
                <a:ea typeface="Times New Roman"/>
              </a:rPr>
              <a:t> </a:t>
            </a:r>
            <a:r>
              <a:rPr lang="ru-RU" sz="2000" i="1" dirty="0" err="1">
                <a:latin typeface="+mj-lt"/>
                <a:ea typeface="Times New Roman"/>
              </a:rPr>
              <a:t>онкогематологічних</a:t>
            </a:r>
            <a:r>
              <a:rPr lang="ru-RU" sz="2000" i="1" dirty="0">
                <a:latin typeface="+mj-lt"/>
                <a:ea typeface="Times New Roman"/>
              </a:rPr>
              <a:t> </a:t>
            </a:r>
            <a:r>
              <a:rPr lang="ru-RU" sz="2000" i="1" dirty="0" err="1">
                <a:latin typeface="+mj-lt"/>
                <a:ea typeface="Times New Roman"/>
              </a:rPr>
              <a:t>захворювань</a:t>
            </a:r>
            <a:r>
              <a:rPr lang="ru-RU" sz="2000" dirty="0" smtClean="0">
                <a:latin typeface="+mj-lt"/>
              </a:rPr>
              <a:t>.</a:t>
            </a:r>
            <a:r>
              <a:rPr lang="uk-UA" sz="2000" dirty="0" smtClean="0">
                <a:latin typeface="+mj-lt"/>
              </a:rPr>
              <a:t> </a:t>
            </a:r>
            <a:endParaRPr lang="uk-UA" sz="2000" dirty="0">
              <a:latin typeface="+mj-lt"/>
            </a:endParaRPr>
          </a:p>
          <a:p>
            <a:pPr lvl="0"/>
            <a:r>
              <a:rPr lang="uk-UA" sz="2000" dirty="0">
                <a:latin typeface="+mj-lt"/>
              </a:rPr>
              <a:t>Методи </a:t>
            </a:r>
            <a:r>
              <a:rPr lang="uk-UA" sz="2000" b="1" dirty="0">
                <a:latin typeface="+mj-lt"/>
              </a:rPr>
              <a:t>формування та модифікування полімерних мембран </a:t>
            </a:r>
            <a:r>
              <a:rPr lang="uk-UA" sz="2000" dirty="0">
                <a:latin typeface="+mj-lt"/>
              </a:rPr>
              <a:t>зі спеціальними та додатковими функціями.</a:t>
            </a:r>
          </a:p>
          <a:p>
            <a:pPr lvl="0"/>
            <a:r>
              <a:rPr lang="uk-UA" sz="2000" b="1" dirty="0">
                <a:latin typeface="+mj-lt"/>
              </a:rPr>
              <a:t>Наукова і культурна спадщина Київської </a:t>
            </a:r>
            <a:r>
              <a:rPr lang="uk-UA" sz="2000" b="1" dirty="0" smtClean="0">
                <a:latin typeface="+mj-lt"/>
              </a:rPr>
              <a:t>Академії </a:t>
            </a:r>
            <a:r>
              <a:rPr lang="uk-UA" sz="2000" dirty="0" smtClean="0">
                <a:latin typeface="+mj-lt"/>
              </a:rPr>
              <a:t>: </a:t>
            </a:r>
            <a:r>
              <a:rPr lang="uk-UA" sz="2000" i="1" dirty="0" smtClean="0">
                <a:latin typeface="+mj-lt"/>
                <a:ea typeface="Times New Roman"/>
              </a:rPr>
              <a:t>Біографічний </a:t>
            </a:r>
            <a:r>
              <a:rPr lang="uk-UA" sz="2000" i="1" dirty="0">
                <a:latin typeface="+mj-lt"/>
                <a:ea typeface="Times New Roman"/>
              </a:rPr>
              <a:t>підхід в історико-філософських і </a:t>
            </a:r>
            <a:r>
              <a:rPr lang="uk-UA" sz="2000" i="1" dirty="0" err="1">
                <a:latin typeface="+mj-lt"/>
                <a:ea typeface="Times New Roman"/>
              </a:rPr>
              <a:t>релігієзнавчих</a:t>
            </a:r>
            <a:r>
              <a:rPr lang="uk-UA" sz="2000" i="1" dirty="0">
                <a:latin typeface="+mj-lt"/>
                <a:ea typeface="Times New Roman"/>
              </a:rPr>
              <a:t> студіях: на матеріалах дослідження філософської та богословської спадщини Київської духовної академії (</a:t>
            </a:r>
            <a:r>
              <a:rPr lang="uk-UA" sz="2000" i="1" dirty="0" smtClean="0">
                <a:latin typeface="+mj-lt"/>
                <a:ea typeface="Times New Roman"/>
              </a:rPr>
              <a:t>1819–1924)</a:t>
            </a:r>
          </a:p>
          <a:p>
            <a:endParaRPr lang="uk-UA" sz="1800" b="1" dirty="0" smtClean="0"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547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332657"/>
            <a:ext cx="7416824" cy="720080"/>
          </a:xfrm>
        </p:spPr>
        <p:txBody>
          <a:bodyPr/>
          <a:lstStyle/>
          <a:p>
            <a:r>
              <a:rPr lang="uk-UA" dirty="0" smtClean="0">
                <a:solidFill>
                  <a:srgbClr val="FF0000"/>
                </a:solidFill>
              </a:rPr>
              <a:t>Гранти, проекти, </a:t>
            </a:r>
            <a:r>
              <a:rPr lang="uk-UA" dirty="0" err="1" smtClean="0">
                <a:solidFill>
                  <a:srgbClr val="FF0000"/>
                </a:solidFill>
              </a:rPr>
              <a:t>госпдоговірні</a:t>
            </a:r>
            <a:r>
              <a:rPr lang="uk-UA" dirty="0" smtClean="0">
                <a:solidFill>
                  <a:srgbClr val="FF0000"/>
                </a:solidFill>
              </a:rPr>
              <a:t> роботи  </a:t>
            </a:r>
            <a:endParaRPr lang="uk-UA" dirty="0">
              <a:solidFill>
                <a:srgbClr val="FF0000"/>
              </a:solidFill>
            </a:endParaRPr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07504" y="1124744"/>
            <a:ext cx="8856984" cy="5733256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uk-UA" dirty="0"/>
              <a:t>«Визначення </a:t>
            </a:r>
            <a:r>
              <a:rPr lang="uk-UA" dirty="0" err="1"/>
              <a:t>антипроліферативних</a:t>
            </a:r>
            <a:r>
              <a:rPr lang="uk-UA" dirty="0"/>
              <a:t> та проти пухлинних властивостей нових </a:t>
            </a:r>
            <a:r>
              <a:rPr lang="uk-UA" dirty="0" err="1"/>
              <a:t>сполук</a:t>
            </a:r>
            <a:r>
              <a:rPr lang="uk-UA" dirty="0"/>
              <a:t> </a:t>
            </a:r>
            <a:r>
              <a:rPr lang="uk-UA" dirty="0" err="1"/>
              <a:t>імідазольного</a:t>
            </a:r>
            <a:r>
              <a:rPr lang="uk-UA" dirty="0"/>
              <a:t> ряду у модельній системі </a:t>
            </a:r>
            <a:r>
              <a:rPr lang="en-US" i="1" dirty="0"/>
              <a:t>in vitro</a:t>
            </a:r>
            <a:r>
              <a:rPr lang="uk-UA" dirty="0" smtClean="0"/>
              <a:t>» (ДФФД, обсяг </a:t>
            </a:r>
            <a:r>
              <a:rPr lang="uk-UA" dirty="0"/>
              <a:t>фінансування – 80,0 тис. </a:t>
            </a:r>
            <a:r>
              <a:rPr lang="uk-UA" dirty="0" smtClean="0"/>
              <a:t>грн);</a:t>
            </a:r>
            <a:endParaRPr lang="uk-UA" dirty="0"/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uk-UA" dirty="0"/>
              <a:t>«Оцінка впливу регіональних змін клімату на екосистеми та визначення ризиків їх негативних наслідків з використанням даних дистанційного зондування та наземних </a:t>
            </a:r>
            <a:r>
              <a:rPr lang="uk-UA" dirty="0" err="1"/>
              <a:t>спектро</a:t>
            </a:r>
            <a:r>
              <a:rPr lang="uk-UA" dirty="0"/>
              <a:t>-. газометричних і </a:t>
            </a:r>
            <a:r>
              <a:rPr lang="uk-UA" dirty="0" err="1"/>
              <a:t>гідрометереологічних</a:t>
            </a:r>
            <a:r>
              <a:rPr lang="uk-UA" dirty="0"/>
              <a:t> вимірів</a:t>
            </a:r>
            <a:r>
              <a:rPr lang="uk-UA" dirty="0" smtClean="0"/>
              <a:t>»</a:t>
            </a:r>
            <a:r>
              <a:rPr lang="uk-UA" sz="1600" dirty="0" smtClean="0"/>
              <a:t>(</a:t>
            </a:r>
            <a:r>
              <a:rPr lang="uk-UA" sz="1600" i="1" dirty="0" smtClean="0"/>
              <a:t>у співпраці з Науковим центром досліджень Землі Інституту геологічних наук НАН України , </a:t>
            </a:r>
            <a:r>
              <a:rPr lang="uk-UA" dirty="0" smtClean="0"/>
              <a:t>ДФФД, обсяг </a:t>
            </a:r>
            <a:r>
              <a:rPr lang="uk-UA" dirty="0"/>
              <a:t>фінансування </a:t>
            </a:r>
            <a:r>
              <a:rPr lang="uk-UA" dirty="0" err="1"/>
              <a:t>НаУКМА</a:t>
            </a:r>
            <a:r>
              <a:rPr lang="uk-UA" dirty="0"/>
              <a:t> – 80,0 тис. грн.). </a:t>
            </a:r>
            <a:endParaRPr lang="uk-UA" dirty="0" smtClean="0"/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uk-UA" dirty="0" smtClean="0"/>
              <a:t>Центр мембранних досліджень: науково-дослідна аналітично-вимірювальна </a:t>
            </a:r>
            <a:r>
              <a:rPr lang="uk-UA" dirty="0"/>
              <a:t>лабораторії контролю якості води, аналізу стічної води та осадів </a:t>
            </a:r>
            <a:r>
              <a:rPr lang="uk-UA" dirty="0" smtClean="0"/>
              <a:t>(</a:t>
            </a:r>
            <a:r>
              <a:rPr lang="uk-UA" dirty="0" err="1" smtClean="0"/>
              <a:t>госпдоговірні</a:t>
            </a:r>
            <a:r>
              <a:rPr lang="uk-UA" dirty="0" smtClean="0"/>
              <a:t> роботи - 646,812 </a:t>
            </a:r>
            <a:r>
              <a:rPr lang="uk-UA" dirty="0"/>
              <a:t>тис. </a:t>
            </a:r>
            <a:r>
              <a:rPr lang="uk-UA" dirty="0" smtClean="0"/>
              <a:t>грн)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endParaRPr lang="uk-UA" dirty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12433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32656"/>
            <a:ext cx="7772400" cy="1470025"/>
          </a:xfrm>
        </p:spPr>
        <p:txBody>
          <a:bodyPr/>
          <a:lstStyle/>
          <a:p>
            <a:pPr algn="ctr"/>
            <a:r>
              <a:rPr lang="uk-UA" dirty="0" smtClean="0">
                <a:solidFill>
                  <a:srgbClr val="FF0000"/>
                </a:solidFill>
              </a:rPr>
              <a:t>Наукові центри – 35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611560" y="1700808"/>
            <a:ext cx="7920880" cy="4752528"/>
          </a:xfrm>
        </p:spPr>
        <p:txBody>
          <a:bodyPr/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uk-UA" sz="1800" dirty="0"/>
              <a:t>Наукові підрозділи (центри та лабораторії) </a:t>
            </a:r>
            <a:r>
              <a:rPr lang="uk-UA" sz="1800" dirty="0" smtClean="0"/>
              <a:t>- відіграють </a:t>
            </a:r>
            <a:r>
              <a:rPr lang="uk-UA" sz="1800" dirty="0"/>
              <a:t>важливу роль у формуванні наукового середовища в університеті і є його невіддільною частиною. </a:t>
            </a:r>
            <a:endParaRPr lang="uk-UA" sz="1800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uk-UA" sz="1800" dirty="0" smtClean="0"/>
              <a:t>Об’єднують </a:t>
            </a:r>
            <a:r>
              <a:rPr lang="uk-UA" sz="1800" dirty="0"/>
              <a:t>викладачів, докторантів, аспірантів та студентів, що працюють як на одній, так і на різних кафедрах і факультетах і здійснюють дослідження у науковому напрямі, який часто є міждисциплінарним. </a:t>
            </a:r>
            <a:endParaRPr lang="uk-UA" sz="1800" dirty="0" smtClean="0"/>
          </a:p>
          <a:p>
            <a:pPr algn="l"/>
            <a:endParaRPr lang="uk-UA" sz="1400" dirty="0" smtClean="0"/>
          </a:p>
          <a:p>
            <a:pPr algn="l"/>
            <a:endParaRPr lang="uk-UA" sz="1400" dirty="0"/>
          </a:p>
          <a:p>
            <a:pPr algn="just"/>
            <a:r>
              <a:rPr lang="uk-UA" sz="1400" b="1" i="1" dirty="0"/>
              <a:t>ЛАБОРАТОРІЯ ФІНАНСОВО-ЕКОНОМІЧНИХ </a:t>
            </a:r>
            <a:r>
              <a:rPr lang="uk-UA" sz="1400" b="1" i="1" dirty="0" smtClean="0"/>
              <a:t>ДОСЛІДЖЕНЬ: </a:t>
            </a:r>
            <a:r>
              <a:rPr lang="uk-UA" sz="1400" i="1" dirty="0"/>
              <a:t> </a:t>
            </a:r>
            <a:r>
              <a:rPr lang="uk-UA" sz="1400" dirty="0"/>
              <a:t>Розроблена </a:t>
            </a:r>
            <a:r>
              <a:rPr lang="uk-UA" sz="1400" dirty="0" smtClean="0"/>
              <a:t>базова </a:t>
            </a:r>
            <a:r>
              <a:rPr lang="uk-UA" sz="1400" dirty="0"/>
              <a:t>макроекономічна динамічна модель економіки </a:t>
            </a:r>
            <a:r>
              <a:rPr lang="uk-UA" sz="1400" dirty="0" smtClean="0"/>
              <a:t>України дозволяє  </a:t>
            </a:r>
            <a:r>
              <a:rPr lang="uk-UA" sz="1400" dirty="0"/>
              <a:t>визначити найбільш перспективні напрями реформування української </a:t>
            </a:r>
            <a:r>
              <a:rPr lang="uk-UA" sz="1400" dirty="0" smtClean="0"/>
              <a:t>економіки та сформувати </a:t>
            </a:r>
            <a:r>
              <a:rPr lang="uk-UA" sz="1400" dirty="0"/>
              <a:t>матрицю ефективних комбінацій інструментів фінансово-бюджетної та монетарної політики </a:t>
            </a:r>
            <a:r>
              <a:rPr lang="uk-UA" sz="1400" dirty="0" smtClean="0"/>
              <a:t> (5 монографій, 4 посібника, 20 статей, робоча документація для «Економічної програми України 2015-2023 </a:t>
            </a:r>
            <a:r>
              <a:rPr lang="uk-UA" sz="1400" dirty="0"/>
              <a:t>рр</a:t>
            </a:r>
            <a:r>
              <a:rPr lang="uk-UA" sz="1400" dirty="0" smtClean="0"/>
              <a:t>.». </a:t>
            </a:r>
            <a:r>
              <a:rPr lang="uk-UA" sz="1400" dirty="0"/>
              <a:t>Договір про Міжнародну співпрацю з </a:t>
            </a:r>
            <a:r>
              <a:rPr lang="uk-UA" sz="1400" dirty="0" err="1"/>
              <a:t>Бергенським</a:t>
            </a:r>
            <a:r>
              <a:rPr lang="uk-UA" sz="1400" dirty="0"/>
              <a:t> університетом та університетом Парі-Ест </a:t>
            </a:r>
            <a:r>
              <a:rPr lang="uk-UA" sz="1400" dirty="0" err="1"/>
              <a:t>Кретель</a:t>
            </a:r>
            <a:r>
              <a:rPr lang="uk-UA" sz="1400" dirty="0"/>
              <a:t> </a:t>
            </a:r>
            <a:r>
              <a:rPr lang="uk-UA" sz="1400" dirty="0" smtClean="0"/>
              <a:t>. Проект  </a:t>
            </a:r>
            <a:r>
              <a:rPr lang="uk-UA" sz="1400" dirty="0"/>
              <a:t>Норвезького центру Міжнародної співпраці в галузі освіти (SIU</a:t>
            </a:r>
            <a:r>
              <a:rPr lang="uk-UA" sz="1400" dirty="0" smtClean="0"/>
              <a:t>)  </a:t>
            </a:r>
            <a:r>
              <a:rPr lang="uk-UA" sz="1400" dirty="0"/>
              <a:t>«</a:t>
            </a:r>
            <a:r>
              <a:rPr lang="uk-UA" sz="1400" dirty="0" err="1"/>
              <a:t>Extended</a:t>
            </a:r>
            <a:r>
              <a:rPr lang="uk-UA" sz="1400" dirty="0"/>
              <a:t> </a:t>
            </a:r>
            <a:r>
              <a:rPr lang="uk-UA" sz="1400" dirty="0" err="1"/>
              <a:t>Learning</a:t>
            </a:r>
            <a:r>
              <a:rPr lang="uk-UA" sz="1400" dirty="0"/>
              <a:t> </a:t>
            </a:r>
            <a:r>
              <a:rPr lang="uk-UA" sz="1400" dirty="0" err="1"/>
              <a:t>of</a:t>
            </a:r>
            <a:r>
              <a:rPr lang="uk-UA" sz="1400" dirty="0"/>
              <a:t> </a:t>
            </a:r>
            <a:r>
              <a:rPr lang="uk-UA" sz="1400" dirty="0" err="1"/>
              <a:t>Economics</a:t>
            </a:r>
            <a:r>
              <a:rPr lang="uk-UA" sz="1400" dirty="0"/>
              <a:t> </a:t>
            </a:r>
            <a:r>
              <a:rPr lang="uk-UA" sz="1400" dirty="0" err="1"/>
              <a:t>with</a:t>
            </a:r>
            <a:r>
              <a:rPr lang="uk-UA" sz="1400" dirty="0"/>
              <a:t> </a:t>
            </a:r>
            <a:r>
              <a:rPr lang="uk-UA" sz="1400" dirty="0" err="1"/>
              <a:t>Dynamic</a:t>
            </a:r>
            <a:r>
              <a:rPr lang="uk-UA" sz="1400" dirty="0"/>
              <a:t> </a:t>
            </a:r>
            <a:r>
              <a:rPr lang="uk-UA" sz="1400" dirty="0" err="1"/>
              <a:t>Modeling</a:t>
            </a:r>
            <a:r>
              <a:rPr lang="uk-UA" sz="1400" dirty="0" smtClean="0"/>
              <a:t>» та ін.  </a:t>
            </a:r>
            <a:endParaRPr lang="uk-UA" sz="1400" dirty="0"/>
          </a:p>
          <a:p>
            <a:pPr algn="l"/>
            <a:endParaRPr lang="uk-UA" sz="1400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0"/>
            <a:ext cx="1676400" cy="164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061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7270</TotalTime>
  <Words>1645</Words>
  <Application>Microsoft Office PowerPoint</Application>
  <PresentationFormat>Екран (4:3)</PresentationFormat>
  <Paragraphs>212</Paragraphs>
  <Slides>32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Вбудовані сервери OLE</vt:lpstr>
      </vt:variant>
      <vt:variant>
        <vt:i4>1</vt:i4>
      </vt:variant>
      <vt:variant>
        <vt:lpstr>Заголовки слайдів</vt:lpstr>
      </vt:variant>
      <vt:variant>
        <vt:i4>32</vt:i4>
      </vt:variant>
    </vt:vector>
  </HeadingPairs>
  <TitlesOfParts>
    <vt:vector size="34" baseType="lpstr">
      <vt:lpstr>Default Design</vt:lpstr>
      <vt:lpstr>Лист</vt:lpstr>
      <vt:lpstr> НАУКОВІ ЗДОБУТКИ Національного університету  «Києво-Могилянська академія»  у 2015 році   </vt:lpstr>
      <vt:lpstr>Презентація PowerPoint</vt:lpstr>
      <vt:lpstr>Науково-педагогічний склад  </vt:lpstr>
      <vt:lpstr>Кількість виконаних робіт та обсяги їх фінансування за останні чотири роки </vt:lpstr>
      <vt:lpstr>Науково-дослідні роботи:  кількість та обсяги фінансування    </vt:lpstr>
      <vt:lpstr>Основні пріоритетні напрями наукової діяльності НаУКМА на 2012-2015 рр.  </vt:lpstr>
      <vt:lpstr>Тематика прикладних досліджень</vt:lpstr>
      <vt:lpstr>Гранти, проекти, госпдоговірні роботи  </vt:lpstr>
      <vt:lpstr>Наукові центри – 35 </vt:lpstr>
      <vt:lpstr>Презентація PowerPoint</vt:lpstr>
      <vt:lpstr>Наукова колаборація</vt:lpstr>
      <vt:lpstr>Наукові  кадри </vt:lpstr>
      <vt:lpstr>Національний контактний пункт програми «Горизонт 2020» </vt:lpstr>
      <vt:lpstr>Науково-дослідна діяльність студентів   </vt:lpstr>
      <vt:lpstr>Науковий доробок  </vt:lpstr>
      <vt:lpstr>Презентація PowerPoint</vt:lpstr>
      <vt:lpstr>Періодичні наукові видання НаУКМА  </vt:lpstr>
      <vt:lpstr>Web of Science™ Core Collection: Emerging Sources Citation Index (ESCI)    </vt:lpstr>
      <vt:lpstr>Кількість публікацій НаУКМА</vt:lpstr>
      <vt:lpstr>Кількість цитувань НаУКМА</vt:lpstr>
      <vt:lpstr>Загальна публікаційна активність</vt:lpstr>
      <vt:lpstr>Зважений показник цитувань</vt:lpstr>
      <vt:lpstr>Показники продуктивності</vt:lpstr>
      <vt:lpstr>Рейтинги НаУКМА</vt:lpstr>
      <vt:lpstr>Презентація PowerPoint</vt:lpstr>
      <vt:lpstr>Порівняння публікаційної активності</vt:lpstr>
      <vt:lpstr>Порівняння цитованості публікацій</vt:lpstr>
      <vt:lpstr>   eKMAIR – інституційний репозитарій НаУКМА  Мета:  зібрання, зберігання та збереження (постійний URL) та  якісне поширення результатів наукового доробку НаУКМА у світі через відкритий доступ.   Програмне забезпечення – DSpace 5.3 Особливості – інтеграція з ORCID та Creative Commons (перші в Україні).  Місце у рейтингу репозитаріїв Webometrics – 10 в Україні.  </vt:lpstr>
      <vt:lpstr>Інформаційне забезпечення </vt:lpstr>
      <vt:lpstr>Презентація PowerPoint</vt:lpstr>
      <vt:lpstr>Презентація PowerPoint</vt:lpstr>
      <vt:lpstr>Пропозиції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DS NaUKMA</dc:creator>
  <cp:keywords>tempus results presentation</cp:keywords>
  <cp:lastModifiedBy>home</cp:lastModifiedBy>
  <cp:revision>526</cp:revision>
  <dcterms:created xsi:type="dcterms:W3CDTF">2008-04-07T17:29:29Z</dcterms:created>
  <dcterms:modified xsi:type="dcterms:W3CDTF">2016-03-03T21:24:27Z</dcterms:modified>
</cp:coreProperties>
</file>