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3"/>
  </p:notesMasterIdLst>
  <p:sldIdLst>
    <p:sldId id="288" r:id="rId2"/>
    <p:sldId id="257" r:id="rId3"/>
    <p:sldId id="259" r:id="rId4"/>
    <p:sldId id="260" r:id="rId5"/>
    <p:sldId id="284" r:id="rId6"/>
    <p:sldId id="262" r:id="rId7"/>
    <p:sldId id="263" r:id="rId8"/>
    <p:sldId id="264" r:id="rId9"/>
    <p:sldId id="265" r:id="rId10"/>
    <p:sldId id="286" r:id="rId11"/>
    <p:sldId id="285" r:id="rId12"/>
    <p:sldId id="268" r:id="rId13"/>
    <p:sldId id="287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0" r:id="rId30"/>
    <p:sldId id="283" r:id="rId31"/>
    <p:sldId id="289" r:id="rId3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A93DC-B376-4C42-9E82-B9F4CA7FE410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0B667-9A1F-45F2-B50F-8928297C19E4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5227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0B667-9A1F-45F2-B50F-8928297C19E4}" type="slidenum">
              <a:rPr lang="uk-UA" smtClean="0"/>
              <a:pPr/>
              <a:t>19</a:t>
            </a:fld>
            <a:endParaRPr lang="uk-U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DD56170-E356-488D-9993-C6E82B3A47D7}" type="datetimeFigureOut">
              <a:rPr lang="uk-UA" smtClean="0"/>
              <a:pPr/>
              <a:t>2015-10-28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6DCF318-FBA5-4A93-835D-FC44E228C234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25658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i="1" dirty="0" smtClean="0"/>
              <a:t> </a:t>
            </a:r>
            <a:endParaRPr lang="uk-U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err="1" smtClean="0">
                <a:latin typeface="Bookman Old Style" pitchFamily="18" charset="0"/>
              </a:rPr>
              <a:t>Лекція</a:t>
            </a:r>
            <a:r>
              <a:rPr lang="en-US" sz="3200" b="1" dirty="0" smtClean="0">
                <a:latin typeface="Bookman Old Style" pitchFamily="18" charset="0"/>
              </a:rPr>
              <a:t> </a:t>
            </a:r>
            <a:r>
              <a:rPr lang="en-US" sz="3200" b="1" dirty="0">
                <a:latin typeface="Bookman Old Style" pitchFamily="18" charset="0"/>
              </a:rPr>
              <a:t>8</a:t>
            </a:r>
            <a:r>
              <a:rPr lang="uk-UA" sz="3200" dirty="0" smtClean="0"/>
              <a:t/>
            </a:r>
            <a:br>
              <a:rPr lang="uk-UA" sz="3200" dirty="0" smtClean="0"/>
            </a:br>
            <a:endParaRPr lang="uk-UA" sz="3200" dirty="0"/>
          </a:p>
        </p:txBody>
      </p:sp>
      <p:pic>
        <p:nvPicPr>
          <p:cNvPr id="1027" name="Picture 3" descr="C:\Users\Lera\Desktop\Учеба\Мовознавство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3096344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90770" y="980728"/>
            <a:ext cx="605323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Тема : </a:t>
            </a:r>
            <a:r>
              <a:rPr lang="ru-RU" sz="2800" dirty="0" err="1"/>
              <a:t>Логічне</a:t>
            </a:r>
            <a:r>
              <a:rPr lang="ru-RU" sz="2800" dirty="0"/>
              <a:t> і </a:t>
            </a:r>
            <a:r>
              <a:rPr lang="ru-RU" sz="2800" dirty="0" err="1"/>
              <a:t>психологічне</a:t>
            </a:r>
            <a:r>
              <a:rPr lang="ru-RU" sz="2800" dirty="0"/>
              <a:t>   </a:t>
            </a:r>
            <a:r>
              <a:rPr lang="ru-RU" sz="2800" dirty="0" err="1"/>
              <a:t>мовознавство</a:t>
            </a:r>
            <a:endParaRPr lang="ru-RU" sz="2800" dirty="0"/>
          </a:p>
          <a:p>
            <a:pPr algn="ctr"/>
            <a:r>
              <a:rPr lang="ru-RU" sz="2800" dirty="0" smtClean="0"/>
              <a:t>План                                                                                   </a:t>
            </a:r>
            <a:endParaRPr lang="ru-RU" sz="2800" dirty="0"/>
          </a:p>
          <a:p>
            <a:pPr marL="514350" indent="-514350" algn="just">
              <a:buAutoNum type="arabicPeriod"/>
            </a:pPr>
            <a:r>
              <a:rPr lang="ru-RU" sz="2800" dirty="0" err="1" smtClean="0"/>
              <a:t>Розвиток</a:t>
            </a:r>
            <a:r>
              <a:rPr lang="ru-RU" sz="2800" dirty="0" smtClean="0"/>
              <a:t> </a:t>
            </a:r>
            <a:r>
              <a:rPr lang="ru-RU" sz="2800" dirty="0" err="1"/>
              <a:t>логічного</a:t>
            </a:r>
            <a:r>
              <a:rPr lang="ru-RU" sz="2800" dirty="0"/>
              <a:t> </a:t>
            </a:r>
            <a:r>
              <a:rPr lang="ru-RU" sz="2800" dirty="0" err="1"/>
              <a:t>напряму</a:t>
            </a:r>
            <a:r>
              <a:rPr lang="ru-RU" sz="2800" dirty="0"/>
              <a:t> в </a:t>
            </a:r>
            <a:endParaRPr lang="ru-RU" sz="2800" dirty="0" smtClean="0"/>
          </a:p>
          <a:p>
            <a:pPr algn="just"/>
            <a:r>
              <a:rPr lang="ru-RU" sz="2800" dirty="0" smtClean="0"/>
              <a:t>ХІХ </a:t>
            </a:r>
            <a:r>
              <a:rPr lang="ru-RU" sz="2800" dirty="0"/>
              <a:t>ст.</a:t>
            </a:r>
          </a:p>
          <a:p>
            <a:pPr algn="just"/>
            <a:r>
              <a:rPr lang="ru-RU" sz="2800" dirty="0" smtClean="0"/>
              <a:t>2.Зародження </a:t>
            </a:r>
            <a:r>
              <a:rPr lang="ru-RU" sz="2800" dirty="0" err="1"/>
              <a:t>психологічного</a:t>
            </a:r>
            <a:r>
              <a:rPr lang="ru-RU" sz="2800" dirty="0"/>
              <a:t>  </a:t>
            </a:r>
            <a:r>
              <a:rPr lang="ru-RU" sz="2800" dirty="0" err="1"/>
              <a:t>напряму</a:t>
            </a:r>
            <a:r>
              <a:rPr lang="ru-RU" sz="2800" dirty="0"/>
              <a:t> </a:t>
            </a:r>
            <a:r>
              <a:rPr lang="ru-RU" sz="2800" dirty="0" smtClean="0"/>
              <a:t>в  </a:t>
            </a:r>
            <a:r>
              <a:rPr lang="ru-RU" sz="2800" dirty="0" err="1" smtClean="0"/>
              <a:t>мовознавстві</a:t>
            </a:r>
            <a:r>
              <a:rPr lang="ru-RU" sz="2800" dirty="0" smtClean="0"/>
              <a:t> </a:t>
            </a:r>
            <a:r>
              <a:rPr lang="en-US" sz="2800" dirty="0"/>
              <a:t>.</a:t>
            </a:r>
            <a:endParaRPr lang="ru-RU" sz="2800" dirty="0"/>
          </a:p>
          <a:p>
            <a:pPr algn="just"/>
            <a:r>
              <a:rPr lang="ru-RU" sz="2800" dirty="0" smtClean="0"/>
              <a:t>3.Лінгвістична </a:t>
            </a:r>
            <a:r>
              <a:rPr lang="ru-RU" sz="2800" dirty="0" err="1"/>
              <a:t>концепція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dirty="0" smtClean="0"/>
              <a:t>О.О</a:t>
            </a:r>
            <a:r>
              <a:rPr lang="ru-RU" sz="2800" dirty="0"/>
              <a:t>. </a:t>
            </a:r>
            <a:r>
              <a:rPr lang="ru-RU" sz="2800" dirty="0" err="1" smtClean="0"/>
              <a:t>Потебні</a:t>
            </a:r>
            <a:r>
              <a:rPr lang="en-US" sz="2800" dirty="0" smtClean="0"/>
              <a:t>.</a:t>
            </a:r>
            <a:endParaRPr lang="ru-RU" sz="2800" dirty="0"/>
          </a:p>
          <a:p>
            <a:pPr algn="just"/>
            <a:r>
              <a:rPr lang="ru-RU" sz="2800" dirty="0" smtClean="0"/>
              <a:t>4.Психологічний </a:t>
            </a:r>
            <a:r>
              <a:rPr lang="ru-RU" sz="2800" dirty="0" err="1"/>
              <a:t>напрям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dirty="0" smtClean="0"/>
              <a:t> </a:t>
            </a:r>
            <a:r>
              <a:rPr lang="ru-RU" sz="2800" dirty="0" err="1"/>
              <a:t>кін</a:t>
            </a:r>
            <a:r>
              <a:rPr lang="ru-RU" sz="2800" dirty="0"/>
              <a:t>. ХІХ-ХХ ст. </a:t>
            </a:r>
          </a:p>
          <a:p>
            <a:r>
              <a:rPr lang="ru-RU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091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284110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540256"/>
            <a:ext cx="846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vi-VN" sz="2400" b="1" dirty="0" smtClean="0">
                <a:solidFill>
                  <a:schemeClr val="bg1"/>
                </a:solidFill>
                <a:latin typeface="Arial"/>
              </a:rPr>
              <a:t>Є</a:t>
            </a:r>
            <a:r>
              <a:rPr lang="vi-VN" sz="2400" b="1" dirty="0">
                <a:solidFill>
                  <a:prstClr val="black"/>
                </a:solidFill>
                <a:latin typeface="Arial"/>
              </a:rPr>
              <a:t>Єнс О́тто Га́ррі Єсперсен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 (да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н.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 </a:t>
            </a:r>
            <a:r>
              <a:rPr lang="pl-PL" sz="2400" i="1" dirty="0">
                <a:solidFill>
                  <a:prstClr val="black"/>
                </a:solidFill>
                <a:latin typeface="Arial"/>
              </a:rPr>
              <a:t>Jens Otto Harry Jespersen</a:t>
            </a:r>
            <a:r>
              <a:rPr lang="pl-PL" sz="2400" dirty="0">
                <a:solidFill>
                  <a:prstClr val="black"/>
                </a:solidFill>
                <a:latin typeface="Arial"/>
              </a:rPr>
              <a:t>; 16 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липня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 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1860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, 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Раннерс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 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— 30 квітня 1943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,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 Копенгаген) —данський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 </a:t>
            </a:r>
            <a:r>
              <a:rPr lang="vi-VN" sz="2400" dirty="0">
                <a:solidFill>
                  <a:prstClr val="black"/>
                </a:solidFill>
                <a:latin typeface="Arial"/>
              </a:rPr>
              <a:t>лінгвіс</a:t>
            </a:r>
            <a:r>
              <a:rPr lang="uk-UA" sz="2400" dirty="0">
                <a:solidFill>
                  <a:prstClr val="black"/>
                </a:solidFill>
                <a:latin typeface="Arial"/>
              </a:rPr>
              <a:t>т</a:t>
            </a:r>
            <a:r>
              <a:rPr lang="uk-UA" sz="2400" dirty="0" smtClean="0">
                <a:solidFill>
                  <a:prstClr val="black"/>
                </a:solidFill>
                <a:latin typeface="Arial"/>
              </a:rPr>
              <a:t>.</a:t>
            </a:r>
            <a:endParaRPr lang="uk-UA" sz="2400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41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548680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/>
              <a:t>II питання. </a:t>
            </a:r>
            <a:r>
              <a:rPr lang="uk-UA" sz="2800" dirty="0"/>
              <a:t>Зародження психологічного напряму в мовознавстві</a:t>
            </a:r>
            <a:r>
              <a:rPr lang="uk-UA" sz="2800" dirty="0" smtClean="0"/>
              <a:t>.</a:t>
            </a:r>
          </a:p>
          <a:p>
            <a:pPr algn="just"/>
            <a:endParaRPr lang="en-US" sz="2800" dirty="0"/>
          </a:p>
          <a:p>
            <a:pPr algn="just"/>
            <a:r>
              <a:rPr lang="uk-UA" sz="2800" dirty="0"/>
              <a:t>Психологізм як напрям у мовознавстві остаточно формується наприкінці XIX ст. З його позицій мова розглядається як суто психічне явище. Початки такого підходу до вивчення мови спостерігаються ще в працях польського лінгвіста </a:t>
            </a:r>
            <a:r>
              <a:rPr lang="uk-UA" sz="2800" dirty="0" err="1"/>
              <a:t>Іосифа</a:t>
            </a:r>
            <a:r>
              <a:rPr lang="uk-UA" sz="2800" dirty="0"/>
              <a:t> </a:t>
            </a:r>
            <a:r>
              <a:rPr lang="uk-UA" sz="2800" dirty="0" err="1"/>
              <a:t>Мрозиньського</a:t>
            </a:r>
            <a:r>
              <a:rPr lang="uk-UA" sz="2800" dirty="0"/>
              <a:t> </a:t>
            </a:r>
            <a:r>
              <a:rPr lang="uk-UA" sz="2800" dirty="0" smtClean="0"/>
              <a:t>(1784-1839</a:t>
            </a:r>
            <a:r>
              <a:rPr lang="uk-UA" sz="2800" dirty="0"/>
              <a:t>), а також у працях засновника романського </a:t>
            </a:r>
            <a:r>
              <a:rPr lang="uk-UA" sz="2800" dirty="0" smtClean="0"/>
              <a:t>мовознавства Ф. </a:t>
            </a:r>
            <a:r>
              <a:rPr lang="uk-UA" sz="2800" dirty="0" err="1" smtClean="0"/>
              <a:t>Діца</a:t>
            </a:r>
            <a:r>
              <a:rPr lang="uk-UA" sz="2800" b="1" dirty="0" err="1" smtClean="0">
                <a:solidFill>
                  <a:schemeClr val="bg1"/>
                </a:solidFill>
              </a:rPr>
              <a:t>Ф</a:t>
            </a:r>
            <a:r>
              <a:rPr lang="uk-UA" sz="2800" dirty="0" smtClean="0"/>
              <a:t>(1794-1876</a:t>
            </a:r>
            <a:r>
              <a:rPr lang="uk-UA" sz="2800" dirty="0"/>
              <a:t>). Однак засновником суб'єктивного психоаналізу в мовознавстві вважається німецький </a:t>
            </a:r>
            <a:r>
              <a:rPr lang="uk-UA" sz="2800" dirty="0" smtClean="0"/>
              <a:t>учений Герман </a:t>
            </a:r>
            <a:r>
              <a:rPr lang="uk-UA" sz="2800" dirty="0" err="1" smtClean="0"/>
              <a:t>Штейнталь</a:t>
            </a:r>
            <a:r>
              <a:rPr lang="uk-UA" sz="2800" dirty="0" smtClean="0">
                <a:solidFill>
                  <a:schemeClr val="bg1"/>
                </a:solidFill>
              </a:rPr>
              <a:t> </a:t>
            </a:r>
            <a:r>
              <a:rPr lang="uk-UA" sz="2800" dirty="0"/>
              <a:t>(1823-1899), а в Україні й Росії – </a:t>
            </a:r>
            <a:r>
              <a:rPr lang="uk-UA" sz="2800" dirty="0" smtClean="0">
                <a:solidFill>
                  <a:prstClr val="black"/>
                </a:solidFill>
                <a:latin typeface="Times New Roman"/>
              </a:rPr>
              <a:t>Олександр </a:t>
            </a:r>
            <a:r>
              <a:rPr lang="uk-UA" sz="2800" dirty="0">
                <a:solidFill>
                  <a:prstClr val="black"/>
                </a:solidFill>
                <a:latin typeface="Times New Roman"/>
              </a:rPr>
              <a:t>Опанасович Потебня </a:t>
            </a:r>
            <a:r>
              <a:rPr lang="uk-UA" sz="2800" b="1" dirty="0" smtClean="0">
                <a:solidFill>
                  <a:schemeClr val="bg1"/>
                </a:solidFill>
              </a:rPr>
              <a:t>л</a:t>
            </a:r>
            <a:r>
              <a:rPr lang="uk-UA" sz="2800" dirty="0" smtClean="0"/>
              <a:t>(1835-1891</a:t>
            </a:r>
            <a:r>
              <a:rPr lang="uk-UA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49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07904" y="-17193"/>
            <a:ext cx="5111750" cy="687519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400" b="1" dirty="0" smtClean="0"/>
              <a:t>     </a:t>
            </a:r>
            <a:r>
              <a:rPr lang="uk-UA" sz="2400" b="1" dirty="0" smtClean="0">
                <a:solidFill>
                  <a:schemeClr val="tx1"/>
                </a:solidFill>
              </a:rPr>
              <a:t>Олекса́ндр Опана́сович Потебня́</a:t>
            </a:r>
            <a:r>
              <a:rPr lang="uk-UA" sz="2400" dirty="0" smtClean="0">
                <a:solidFill>
                  <a:schemeClr val="tx1"/>
                </a:solidFill>
              </a:rPr>
              <a:t> (1835, хутір Манів, поблизу села Гаврилівки, тепер Гришиного Роменського району Сумської області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—1891, Харків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r>
              <a:rPr lang="uk-UA" sz="2400" dirty="0" smtClean="0">
                <a:solidFill>
                  <a:schemeClr val="tx1"/>
                </a:solidFill>
              </a:rPr>
              <a:t> — український мовознавець, філософ, фольклорист, етнограф, літературознавець, педагог, громадський діяч, член-кореспондент Петербурзької АН з 1875 р., член багатьох (у тому числі зарубіжних) наукових товариств. Батько українського ботаніка Андрія Потебні та українського електротехніка Олександра Потебні.</a:t>
            </a:r>
          </a:p>
          <a:p>
            <a:endParaRPr lang="uk-UA" sz="2400" dirty="0"/>
          </a:p>
        </p:txBody>
      </p:sp>
      <p:pic>
        <p:nvPicPr>
          <p:cNvPr id="7" name="Рисунок 6" descr="images 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99"/>
            <a:ext cx="3600400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636515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0980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err="1">
                <a:solidFill>
                  <a:srgbClr val="252525"/>
                </a:solidFill>
                <a:latin typeface="Cambria"/>
              </a:rPr>
              <a:t>Штейнталь</a:t>
            </a:r>
            <a:r>
              <a:rPr lang="ru-RU" sz="3200" b="1" dirty="0">
                <a:solidFill>
                  <a:srgbClr val="252525"/>
                </a:solidFill>
                <a:latin typeface="Cambria"/>
              </a:rPr>
              <a:t>, Герман</a:t>
            </a:r>
            <a:r>
              <a:rPr lang="ru-RU" sz="3200" dirty="0">
                <a:solidFill>
                  <a:srgbClr val="252525"/>
                </a:solidFill>
                <a:latin typeface="Cambria"/>
              </a:rPr>
              <a:t> (</a:t>
            </a:r>
            <a:r>
              <a:rPr lang="ru-RU" sz="3200" dirty="0" err="1">
                <a:solidFill>
                  <a:srgbClr val="252525"/>
                </a:solidFill>
                <a:latin typeface="Cambria"/>
              </a:rPr>
              <a:t>Гейман</a:t>
            </a:r>
            <a:r>
              <a:rPr lang="ru-RU" sz="3200" dirty="0">
                <a:solidFill>
                  <a:srgbClr val="252525"/>
                </a:solidFill>
                <a:latin typeface="Cambria"/>
              </a:rPr>
              <a:t>, Хаим) — </a:t>
            </a:r>
            <a:r>
              <a:rPr lang="ru-RU" sz="3200" dirty="0" err="1" smtClean="0">
                <a:solidFill>
                  <a:srgbClr val="252525"/>
                </a:solidFill>
                <a:latin typeface="Cambria"/>
              </a:rPr>
              <a:t>видатний</a:t>
            </a:r>
            <a:r>
              <a:rPr lang="ru-RU" sz="3200" dirty="0" smtClean="0">
                <a:solidFill>
                  <a:srgbClr val="252525"/>
                </a:solidFill>
                <a:latin typeface="Cambria"/>
              </a:rPr>
              <a:t> </a:t>
            </a:r>
            <a:r>
              <a:rPr lang="ru-RU" sz="3200" dirty="0" err="1" smtClean="0">
                <a:solidFill>
                  <a:srgbClr val="252525"/>
                </a:solidFill>
                <a:latin typeface="Cambria"/>
              </a:rPr>
              <a:t>мовознавець</a:t>
            </a:r>
            <a:r>
              <a:rPr lang="ru-RU" sz="3200" dirty="0" smtClean="0">
                <a:solidFill>
                  <a:srgbClr val="252525"/>
                </a:solidFill>
                <a:latin typeface="Cambria"/>
              </a:rPr>
              <a:t> і психолог (1823  - 1899).</a:t>
            </a:r>
            <a:endParaRPr lang="uk-UA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8745"/>
            <a:ext cx="19050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95" y="3645024"/>
            <a:ext cx="17716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345" y="4074296"/>
            <a:ext cx="19050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76064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/>
              <a:t>     </a:t>
            </a:r>
            <a:r>
              <a:rPr lang="uk-UA" dirty="0" smtClean="0">
                <a:solidFill>
                  <a:schemeClr val="tx1"/>
                </a:solidFill>
              </a:rPr>
              <a:t>Головними працями Германа Штейнталя є: "Класифікація мов як розвиток мовної ідеї" (1850),  "Походження мови" (1851), "Граматика, логіка і психологія" (1855), "Характеристика найважливіших типів мовної будови" (1860). Заперечуючи лінгвістичний біологізм Шлейхера і логічний граматизм Беккера, Штейнталь розвинув учення про мову як діяльність індивіда і наслідок розвитку народної психології. Він вважав, що всі явища в розвитку мови пов'язані з уявленнями народу і є вираженням його психології. Усі ці висновки базувалися на розумінні мови як самосвідомості, світогляду логіки духу народу.</a:t>
            </a:r>
          </a:p>
          <a:p>
            <a:endParaRPr lang="uk-UA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53136"/>
            <a:ext cx="7704856" cy="199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5445224"/>
            <a:ext cx="3008313" cy="680939"/>
          </a:xfrm>
        </p:spPr>
        <p:txBody>
          <a:bodyPr>
            <a:normAutofit fontScale="92500"/>
          </a:bodyPr>
          <a:lstStyle/>
          <a:p>
            <a:r>
              <a:rPr lang="uk-UA" sz="1800" dirty="0" smtClean="0">
                <a:solidFill>
                  <a:schemeClr val="tx1"/>
                </a:solidFill>
              </a:rPr>
              <a:t>Харківський  Імператорський університет</a:t>
            </a:r>
            <a:endParaRPr lang="uk-UA" sz="180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5050" y="273050"/>
            <a:ext cx="5568950" cy="65849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uk-UA" dirty="0" smtClean="0">
                <a:solidFill>
                  <a:schemeClr val="tx1"/>
                </a:solidFill>
              </a:rPr>
              <a:t>О.О.Потебня уперше в історії лінгвістичної науки, об'єднавши порівняльний та історичний методи у порівняльно-історичний, використав його не тільки традиційно – стосовно фонетичного, морфологічного й лексико-семантичного рівнів, але й у вивченні синтаксису мови. 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Потебня висловив думку про диференціацію прамови на іменну й дієслівну стадії. Саме завдяки діяльності О.О.Потебні очолювана ним Харківська лінгвістична школа стала всесвітньо відомим явищем, хоч ніхто з його безпосередніх учнів (А.С.Будилович, А.В.Вєтухов, А.Г.Горнфельд, В.А.Лєзін, Б.М.Ляпунов, А.В.Попов, В.І.Харцієв) не піднявся до висот свого вчителя.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univer-old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338437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Олександр Опанасович Потебня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1828800"/>
            <a:ext cx="5580112" cy="4624536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uk-UA" sz="3300" dirty="0" smtClean="0"/>
              <a:t>		</a:t>
            </a:r>
            <a:r>
              <a:rPr lang="uk-UA" sz="3300" dirty="0" smtClean="0">
                <a:solidFill>
                  <a:schemeClr val="tx1"/>
                </a:solidFill>
              </a:rPr>
              <a:t>Вчений припускав, що початковою формою майбутньої людської мови могли бути жести й міміка, але основним її виявом стала звукова форма, поштовхом і підґрунтям якої могла бути звуконаслідувальна діяльність (ономатопея).</a:t>
            </a:r>
          </a:p>
          <a:p>
            <a:pPr algn="just">
              <a:buNone/>
            </a:pPr>
            <a:r>
              <a:rPr lang="uk-UA" sz="3300" dirty="0" smtClean="0">
                <a:solidFill>
                  <a:schemeClr val="tx1"/>
                </a:solidFill>
              </a:rPr>
              <a:t>      Мова, як і психічні процеси, постійно створюється. Імпульсами цього творчого процесу виступають два фактори: стабільність і змінність.</a:t>
            </a:r>
          </a:p>
          <a:p>
            <a:pPr algn="just">
              <a:buNone/>
            </a:pPr>
            <a:r>
              <a:rPr lang="uk-UA" sz="3300" dirty="0" smtClean="0">
                <a:solidFill>
                  <a:schemeClr val="tx1"/>
                </a:solidFill>
              </a:rPr>
              <a:t> </a:t>
            </a:r>
          </a:p>
          <a:p>
            <a:endParaRPr lang="uk-UA" dirty="0"/>
          </a:p>
        </p:txBody>
      </p:sp>
      <p:pic>
        <p:nvPicPr>
          <p:cNvPr id="5" name="Рисунок 4" descr="images 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2952328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0"/>
            <a:ext cx="5111750" cy="585311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/>
              <a:t>    </a:t>
            </a:r>
            <a:r>
              <a:rPr lang="uk-UA" dirty="0" smtClean="0">
                <a:solidFill>
                  <a:schemeClr val="tx1"/>
                </a:solidFill>
              </a:rPr>
              <a:t>Уже в першій своїй праці «Думка </a:t>
            </a:r>
            <a:r>
              <a:rPr lang="uk-UA" dirty="0">
                <a:solidFill>
                  <a:schemeClr val="tx1"/>
                </a:solidFill>
              </a:rPr>
              <a:t>й</a:t>
            </a:r>
            <a:r>
              <a:rPr lang="uk-UA" dirty="0" smtClean="0">
                <a:solidFill>
                  <a:schemeClr val="tx1"/>
                </a:solidFill>
              </a:rPr>
              <a:t> мова" О.О.Потебня поставив і розв'язав вагому лінгвістичну проблему співвідношення між мовою й мисленням, а якщо точніше – почуттям, думкою, поняттям і словом. Вивчаючи відношення між цими категоріями, вчений вважав, що перехід образу предмета у форму людської думки і в окремі поняття здійснюється за допомогою слова, а свідоме вживання слова передбачає психічний акт мимовільного несвідомого.</a:t>
            </a:r>
          </a:p>
          <a:p>
            <a:endParaRPr lang="uk-UA" dirty="0"/>
          </a:p>
        </p:txBody>
      </p:sp>
      <p:pic>
        <p:nvPicPr>
          <p:cNvPr id="7" name="Рисунок 6" descr="Безымянный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3528391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522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solidFill>
                  <a:schemeClr val="bg1"/>
                </a:solidFill>
              </a:rPr>
              <a:t>з </a:t>
            </a:r>
            <a:r>
              <a:rPr lang="uk-UA" dirty="0" err="1" smtClean="0">
                <a:solidFill>
                  <a:schemeClr val="bg1"/>
                </a:solidFill>
              </a:rPr>
              <a:t>комп</a:t>
            </a:r>
            <a:endParaRPr lang="uk-UA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uk-UA" dirty="0" smtClean="0">
                <a:solidFill>
                  <a:schemeClr val="bg1"/>
                </a:solidFill>
              </a:rPr>
              <a:t>формулює наступним чином: "</a:t>
            </a:r>
            <a:r>
              <a:rPr lang="uk-UA" b="1" i="1" dirty="0" smtClean="0">
                <a:solidFill>
                  <a:schemeClr val="bg1"/>
                </a:solidFill>
              </a:rPr>
              <a:t>Членороздільний звук, що вимовляється тим, хто говорить, сприймаючись слухачем, пробуджує в ньому спогади про його власні такі звуки, а це згадування за допомогою внутрішньої форми викликає у свідомості думку про самий предмет</a:t>
            </a:r>
            <a:r>
              <a:rPr lang="uk-UA" dirty="0" smtClean="0">
                <a:solidFill>
                  <a:schemeClr val="bg1"/>
                </a:solidFill>
              </a:rPr>
              <a:t>".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bg1"/>
                </a:solidFill>
              </a:rPr>
              <a:t>       Кожна нова думка утворюється за участю вже відомої сукупності уявлень, що позначається в психології терміном </a:t>
            </a:r>
            <a:r>
              <a:rPr lang="uk-UA" b="1" dirty="0" smtClean="0">
                <a:solidFill>
                  <a:schemeClr val="bg1"/>
                </a:solidFill>
              </a:rPr>
              <a:t>апперцепція</a:t>
            </a:r>
            <a:r>
              <a:rPr lang="uk-UA" dirty="0" smtClean="0">
                <a:solidFill>
                  <a:schemeClr val="bg1"/>
                </a:solidFill>
              </a:rPr>
              <a:t>, який активно використовує Потебня.</a:t>
            </a:r>
          </a:p>
          <a:p>
            <a:endParaRPr lang="uk-UA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1773182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sz="2400" dirty="0"/>
              <a:t>Уявлення про предмети, про які думає мовець, звукові комплекси, а також їх дія на слухача утворюють один ряд, який завдяки асоціативним зв'язкам, тобто психіко-інтелектуальній діяльності людини, може бути відновленим повністю і за наявності одного з компонентів. Таку психолого-розумову діяльність мовознавець формулює наступним чином: </a:t>
            </a:r>
            <a:r>
              <a:rPr lang="uk-UA" sz="2400" b="1" i="1" dirty="0"/>
              <a:t>"Членороздільний звук, що вимовляється тим, хто говорить, сприймаючись слухачем, пробуджує в ньому спогади про його власні такі звуки, а це згадування за допомогою внутрішньої форми викликає у свідомості думку про самий предмет".</a:t>
            </a:r>
          </a:p>
          <a:p>
            <a:pPr algn="just"/>
            <a:r>
              <a:rPr lang="uk-UA" sz="2400" dirty="0"/>
              <a:t>       Кожна нова думка утворюється за участю вже відомої сукупності уявлень, що позначається в психології терміном </a:t>
            </a:r>
            <a:r>
              <a:rPr lang="uk-UA" sz="2400" b="1" i="1" dirty="0"/>
              <a:t>апперцепція, </a:t>
            </a:r>
            <a:r>
              <a:rPr lang="uk-UA" sz="2400" dirty="0"/>
              <a:t>який активно використовує Потебня.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</a:t>
            </a:r>
            <a:r>
              <a:rPr lang="uk-UA" dirty="0" smtClean="0">
                <a:solidFill>
                  <a:schemeClr val="tx1"/>
                </a:solidFill>
              </a:rPr>
              <a:t>Суть мови Потебня бачив у тому, що вона є не тільки сховищем і засобом передачі думок та емоцій, але й засобом формування думок і в мовця, і у слухача. Як один із видів людської діяльності </a:t>
            </a:r>
            <a:r>
              <a:rPr lang="uk-UA" b="1" dirty="0" smtClean="0">
                <a:solidFill>
                  <a:schemeClr val="tx1"/>
                </a:solidFill>
              </a:rPr>
              <a:t>мова має три сторони</a:t>
            </a:r>
            <a:r>
              <a:rPr lang="uk-UA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1) </a:t>
            </a:r>
            <a:r>
              <a:rPr lang="uk-UA" b="1" i="1" dirty="0" smtClean="0">
                <a:solidFill>
                  <a:schemeClr val="tx1"/>
                </a:solidFill>
              </a:rPr>
              <a:t>загальнолюдську, </a:t>
            </a:r>
            <a:r>
              <a:rPr lang="uk-UA" dirty="0" smtClean="0">
                <a:solidFill>
                  <a:schemeClr val="tx1"/>
                </a:solidFill>
              </a:rPr>
              <a:t>яка полягає за звуковими ознаками в членороздільності, а за внутрішніми – в системі символів, які служать думці;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 2) </a:t>
            </a:r>
            <a:r>
              <a:rPr lang="uk-UA" b="1" i="1" dirty="0" smtClean="0">
                <a:solidFill>
                  <a:schemeClr val="tx1"/>
                </a:solidFill>
              </a:rPr>
              <a:t>національну </a:t>
            </a:r>
            <a:r>
              <a:rPr lang="uk-UA" dirty="0" smtClean="0">
                <a:solidFill>
                  <a:schemeClr val="tx1"/>
                </a:solidFill>
              </a:rPr>
              <a:t>(в термінології того часу </a:t>
            </a:r>
            <a:r>
              <a:rPr lang="uk-UA" b="1" i="1" dirty="0" smtClean="0">
                <a:solidFill>
                  <a:schemeClr val="tx1"/>
                </a:solidFill>
              </a:rPr>
              <a:t>племінну</a:t>
            </a:r>
            <a:r>
              <a:rPr lang="uk-UA" dirty="0" smtClean="0">
                <a:solidFill>
                  <a:schemeClr val="tx1"/>
                </a:solidFill>
              </a:rPr>
              <a:t>) – інші властивості мови, які не обов'язкові для всіх  без винятку мов;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 3) </a:t>
            </a:r>
            <a:r>
              <a:rPr lang="uk-UA" b="1" i="1" dirty="0" smtClean="0">
                <a:solidFill>
                  <a:schemeClr val="tx1"/>
                </a:solidFill>
              </a:rPr>
              <a:t>індивідуальну, </a:t>
            </a:r>
            <a:r>
              <a:rPr lang="uk-UA" dirty="0" smtClean="0">
                <a:solidFill>
                  <a:schemeClr val="tx1"/>
                </a:solidFill>
              </a:rPr>
              <a:t>що виявляється в індивідуальному мовленні носія мови.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04839"/>
            <a:ext cx="3816424" cy="18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Карл Фердинанд Бек</a:t>
            </a:r>
            <a:r>
              <a:rPr lang="uk-UA" dirty="0" smtClean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ер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5373216"/>
            <a:ext cx="3024336" cy="750887"/>
          </a:xfrm>
        </p:spPr>
        <p:txBody>
          <a:bodyPr>
            <a:normAutofit/>
          </a:bodyPr>
          <a:lstStyle/>
          <a:p>
            <a:r>
              <a:rPr lang="uk-UA" sz="1600" dirty="0" smtClean="0"/>
              <a:t>14 квітня 1775 - 4 вересня  1849</a:t>
            </a:r>
            <a:endParaRPr lang="uk-UA" sz="1600" dirty="0"/>
          </a:p>
        </p:txBody>
      </p:sp>
      <p:pic>
        <p:nvPicPr>
          <p:cNvPr id="5" name="Содержимое 4" descr="200px-Karl_Ferdinand_Beck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2420555" cy="3763963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491881" y="1535112"/>
            <a:ext cx="5194920" cy="1101800"/>
          </a:xfrm>
        </p:spPr>
        <p:txBody>
          <a:bodyPr>
            <a:normAutofit fontScale="40000" lnSpcReduction="20000"/>
          </a:bodyPr>
          <a:lstStyle/>
          <a:p>
            <a:r>
              <a:rPr lang="uk-UA" sz="4900" b="1" dirty="0" smtClean="0">
                <a:solidFill>
                  <a:schemeClr val="tx1"/>
                </a:solidFill>
              </a:rPr>
              <a:t>німецький лікар, педагог, природознавець, лінгвіст і філолог, представник логічного напряму в мовознавстві. </a:t>
            </a:r>
            <a:endParaRPr lang="uk-UA" sz="4900" dirty="0" smtClean="0">
              <a:solidFill>
                <a:schemeClr val="tx1"/>
              </a:solidFill>
            </a:endParaRPr>
          </a:p>
          <a:p>
            <a:endParaRPr lang="uk-UA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3203848" y="2564904"/>
            <a:ext cx="5940152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  </a:t>
            </a:r>
            <a:r>
              <a:rPr lang="uk-UA" dirty="0" smtClean="0">
                <a:solidFill>
                  <a:schemeClr val="tx1"/>
                </a:solidFill>
              </a:rPr>
              <a:t>Закінчив гімназію в Падерборн  і медичний факультет Геттінгенського університету. З 1803 р. вів лікарську практику в Хекстере. У 1810-1814рр.. знов працював в Геттінгені, потім короткий час у лікарнях Франкфурта-на-Майні, Хойзенштамма, Ашаффенбург і нарешті з 1815 р. влаштувався в Оффенбаху.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Філософія </a:t>
            </a:r>
            <a:r>
              <a:rPr lang="uk-UA" dirty="0">
                <a:solidFill>
                  <a:schemeClr val="tx1"/>
                </a:solidFill>
              </a:rPr>
              <a:t>граматики </a:t>
            </a:r>
            <a:r>
              <a:rPr lang="uk-UA" b="1" dirty="0">
                <a:solidFill>
                  <a:schemeClr val="tx1"/>
                </a:solidFill>
              </a:rPr>
              <a:t>К. </a:t>
            </a:r>
            <a:r>
              <a:rPr lang="uk-UA" b="1" dirty="0" err="1">
                <a:solidFill>
                  <a:schemeClr val="tx1"/>
                </a:solidFill>
              </a:rPr>
              <a:t>Беккера</a:t>
            </a:r>
            <a:r>
              <a:rPr lang="uk-UA" b="1" dirty="0">
                <a:solidFill>
                  <a:schemeClr val="tx1"/>
                </a:solidFill>
              </a:rPr>
              <a:t> ("Організм мови " (1827) 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50" y="332656"/>
            <a:ext cx="8280102" cy="47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 </a:t>
            </a:r>
            <a:r>
              <a:rPr lang="uk-UA" dirty="0" smtClean="0">
                <a:solidFill>
                  <a:schemeClr val="tx1"/>
                </a:solidFill>
              </a:rPr>
              <a:t>Потебня вперше у східнослов'янському мовознавстві розглядав слово не саме по собі, а в його відношеннях до мовця й навколишнього середовища. Стосовно того, хто говорить, слово є знаряддям думки і водночас результатом її перетворення, а стосовно суспільного оточення воно виступає в ролі засобу розуміння.</a:t>
            </a:r>
            <a:r>
              <a:rPr lang="uk-UA" u="sng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Отже, слово володіє функцією узагальнення і розвитку думки.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 Потебня визначав слово або як єдність членороздільного звука, або </a:t>
            </a:r>
            <a:r>
              <a:rPr lang="uk-UA" b="1" i="1" dirty="0" smtClean="0">
                <a:solidFill>
                  <a:schemeClr val="tx1"/>
                </a:solidFill>
              </a:rPr>
              <a:t>як "звукову єдність із зовнішнього боку і єдність уявлення та значення з внутрішнього</a:t>
            </a:r>
            <a:r>
              <a:rPr lang="uk-UA" dirty="0" smtClean="0">
                <a:solidFill>
                  <a:schemeClr val="tx1"/>
                </a:solidFill>
              </a:rPr>
              <a:t>".</a:t>
            </a:r>
          </a:p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21088"/>
            <a:ext cx="8572500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008313" cy="5145435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15816" y="273050"/>
            <a:ext cx="5770984" cy="585311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"</a:t>
            </a:r>
            <a:r>
              <a:rPr lang="uk-UA" b="1" i="1" u="sng" dirty="0" smtClean="0">
                <a:solidFill>
                  <a:schemeClr val="tx1"/>
                </a:solidFill>
              </a:rPr>
              <a:t>Внутрішня форма</a:t>
            </a:r>
            <a:r>
              <a:rPr lang="uk-UA" b="1" i="1" dirty="0" smtClean="0">
                <a:solidFill>
                  <a:schemeClr val="tx1"/>
                </a:solidFill>
              </a:rPr>
              <a:t> слова є відношення значення думки до свідомості, вона показує, як уявляється людині її власна думка"; </a:t>
            </a:r>
            <a:r>
              <a:rPr lang="uk-UA" b="1" i="1" u="sng" dirty="0" smtClean="0">
                <a:solidFill>
                  <a:schemeClr val="tx1"/>
                </a:solidFill>
              </a:rPr>
              <a:t>"Внутрішня форма</a:t>
            </a:r>
            <a:r>
              <a:rPr lang="uk-UA" b="1" i="1" dirty="0" smtClean="0">
                <a:solidFill>
                  <a:schemeClr val="tx1"/>
                </a:solidFill>
              </a:rPr>
              <a:t>, окрім фактичної єдності образу, дає ще значення цієї єдності; вона є не образ предмета, а образ образу, тобто уявлення</a:t>
            </a:r>
            <a:r>
              <a:rPr lang="uk-UA" dirty="0" smtClean="0">
                <a:solidFill>
                  <a:schemeClr val="tx1"/>
                </a:solidFill>
              </a:rPr>
              <a:t>". У такому розумінні внутрішня форма не є заданою, а твориться в процесі мислення, формами якого є асоціація, апперцепція (відомі уявлення),  порівняння.</a:t>
            </a:r>
          </a:p>
          <a:p>
            <a:endParaRPr lang="uk-UA" dirty="0"/>
          </a:p>
        </p:txBody>
      </p:sp>
      <p:pic>
        <p:nvPicPr>
          <p:cNvPr id="6" name="Рисунок 5" descr="Безымянный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3203848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75856" y="273050"/>
            <a:ext cx="5410944" cy="5853113"/>
          </a:xfrm>
          <a:solidFill>
            <a:schemeClr val="bg1"/>
          </a:solidFill>
        </p:spPr>
        <p:txBody>
          <a:bodyPr/>
          <a:lstStyle/>
          <a:p>
            <a:pPr algn="just">
              <a:buNone/>
            </a:pPr>
            <a:r>
              <a:rPr lang="uk-UA" dirty="0" smtClean="0"/>
              <a:t>     </a:t>
            </a:r>
            <a:r>
              <a:rPr lang="uk-UA" dirty="0" smtClean="0">
                <a:solidFill>
                  <a:schemeClr val="tx1"/>
                </a:solidFill>
              </a:rPr>
              <a:t>Що стосується зовнішньої форми, то для вченого це не просто членороздільний звук, а значимий звук. Тільки значимий звук створює зовнішню форму: "</a:t>
            </a:r>
            <a:r>
              <a:rPr lang="uk-UA" b="1" i="1" dirty="0" smtClean="0">
                <a:solidFill>
                  <a:schemeClr val="tx1"/>
                </a:solidFill>
              </a:rPr>
              <a:t>Якщо втрачений для свідомості зв'язок між звуком і значенням, то звук перестає бути зовнішньою формою</a:t>
            </a:r>
            <a:r>
              <a:rPr lang="uk-UA" dirty="0" smtClean="0">
                <a:solidFill>
                  <a:schemeClr val="tx1"/>
                </a:solidFill>
              </a:rPr>
              <a:t>". Зовнішня форма "нероздільна з внутрішньою, змінюється разом із нею, без неї перестає бути сама собою.</a:t>
            </a:r>
          </a:p>
          <a:p>
            <a:endParaRPr lang="uk-UA" dirty="0"/>
          </a:p>
        </p:txBody>
      </p:sp>
      <p:pic>
        <p:nvPicPr>
          <p:cNvPr id="6" name="Рисунок 5" descr="Безымянный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3024336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uk-UA" dirty="0" smtClean="0"/>
              <a:t>     </a:t>
            </a:r>
            <a:r>
              <a:rPr lang="uk-UA" dirty="0" smtClean="0">
                <a:solidFill>
                  <a:schemeClr val="tx1"/>
                </a:solidFill>
              </a:rPr>
              <a:t>Розглядаючи відношення образу до форми і форми до змісту, Потебня відкрив у слові третю сторону – естетичну, бо </a:t>
            </a:r>
            <a:r>
              <a:rPr lang="uk-UA" b="1" dirty="0" smtClean="0">
                <a:solidFill>
                  <a:schemeClr val="tx1"/>
                </a:solidFill>
              </a:rPr>
              <a:t>"мова в усьому своєму образі і кожне окреме слово відповідає мистецтву…в ній об'єктивується художній образ".</a:t>
            </a:r>
          </a:p>
          <a:p>
            <a:pPr>
              <a:buNone/>
            </a:pPr>
            <a:r>
              <a:rPr lang="uk-UA" b="1" dirty="0" smtClean="0"/>
              <a:t> </a:t>
            </a:r>
          </a:p>
          <a:p>
            <a:endParaRPr lang="uk-UA" dirty="0"/>
          </a:p>
        </p:txBody>
      </p:sp>
      <p:pic>
        <p:nvPicPr>
          <p:cNvPr id="5" name="Рисунок 4" descr="images 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3024336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95936" y="1828800"/>
            <a:ext cx="5148064" cy="4552528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</a:t>
            </a:r>
            <a:r>
              <a:rPr lang="uk-UA" dirty="0" smtClean="0">
                <a:solidFill>
                  <a:schemeClr val="tx1"/>
                </a:solidFill>
              </a:rPr>
              <a:t>О.О.Потебня справедливо вважав, що словам у мові властиві два різнотипні значення, перше з яких він називав </a:t>
            </a:r>
            <a:r>
              <a:rPr lang="uk-UA" u="sng" dirty="0" smtClean="0">
                <a:solidFill>
                  <a:schemeClr val="tx1"/>
                </a:solidFill>
              </a:rPr>
              <a:t>частковим</a:t>
            </a:r>
            <a:r>
              <a:rPr lang="uk-UA" dirty="0" smtClean="0">
                <a:solidFill>
                  <a:schemeClr val="tx1"/>
                </a:solidFill>
              </a:rPr>
              <a:t>, або </a:t>
            </a:r>
            <a:r>
              <a:rPr lang="uk-UA" b="1" dirty="0" smtClean="0">
                <a:solidFill>
                  <a:schemeClr val="tx1"/>
                </a:solidFill>
              </a:rPr>
              <a:t>лексичним</a:t>
            </a:r>
            <a:r>
              <a:rPr lang="uk-UA" dirty="0" smtClean="0">
                <a:solidFill>
                  <a:schemeClr val="tx1"/>
                </a:solidFill>
              </a:rPr>
              <a:t>, а друге – </a:t>
            </a:r>
            <a:r>
              <a:rPr lang="uk-UA" u="sng" dirty="0" smtClean="0">
                <a:solidFill>
                  <a:schemeClr val="tx1"/>
                </a:solidFill>
              </a:rPr>
              <a:t>загальним</a:t>
            </a:r>
            <a:r>
              <a:rPr lang="uk-UA" dirty="0" smtClean="0">
                <a:solidFill>
                  <a:schemeClr val="tx1"/>
                </a:solidFill>
              </a:rPr>
              <a:t>, або </a:t>
            </a:r>
            <a:r>
              <a:rPr lang="uk-UA" b="1" dirty="0" smtClean="0">
                <a:solidFill>
                  <a:schemeClr val="tx1"/>
                </a:solidFill>
              </a:rPr>
              <a:t>граматичним</a:t>
            </a:r>
            <a:r>
              <a:rPr lang="uk-UA" dirty="0" smtClean="0">
                <a:solidFill>
                  <a:schemeClr val="tx1"/>
                </a:solidFill>
              </a:rPr>
              <a:t>. Відповідно до двох типів значень, учений ділить усі слова на дві групи: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 1) слова предметні й лексичні   (іменники, дієслова та ін., тобто повнозначні);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      2) слова формальні й граматичні (тобто службові).</a:t>
            </a:r>
          </a:p>
          <a:p>
            <a:endParaRPr lang="uk-UA" dirty="0"/>
          </a:p>
        </p:txBody>
      </p:sp>
      <p:pic>
        <p:nvPicPr>
          <p:cNvPr id="7" name="Рисунок 6" descr="Безымянный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381642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24746" y="188640"/>
            <a:ext cx="5111750" cy="6192688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       </a:t>
            </a:r>
            <a:r>
              <a:rPr lang="uk-UA" sz="2900" dirty="0" smtClean="0">
                <a:solidFill>
                  <a:schemeClr val="tx1"/>
                </a:solidFill>
              </a:rPr>
              <a:t>Учення про речення як основну одиницю синтаксису займає значну частину його чотиритомної праці "Из записок по русской </a:t>
            </a:r>
            <a:r>
              <a:rPr lang="ru-RU" sz="2900" dirty="0" smtClean="0">
                <a:solidFill>
                  <a:schemeClr val="tx1"/>
                </a:solidFill>
              </a:rPr>
              <a:t>грамматике“</a:t>
            </a:r>
          </a:p>
          <a:p>
            <a:pPr>
              <a:buNone/>
            </a:pPr>
            <a:r>
              <a:rPr lang="uk-UA" sz="2900" dirty="0" smtClean="0">
                <a:solidFill>
                  <a:schemeClr val="tx1"/>
                </a:solidFill>
              </a:rPr>
              <a:t>      </a:t>
            </a:r>
          </a:p>
          <a:p>
            <a:pPr>
              <a:buNone/>
            </a:pPr>
            <a:r>
              <a:rPr lang="uk-UA" sz="2900" dirty="0" smtClean="0">
                <a:solidFill>
                  <a:schemeClr val="tx1"/>
                </a:solidFill>
              </a:rPr>
              <a:t>       Зокрема, учений досить докладно аргументує два основні етапи розвитку синтаксису мови, пов'язані з первинним функціонуванням іменного речення і наступним розвитком та домінуванням дієслівного речення, яке, у свою чергу, теж пройшло два етапи: </a:t>
            </a:r>
          </a:p>
          <a:p>
            <a:pPr>
              <a:buNone/>
            </a:pPr>
            <a:r>
              <a:rPr lang="uk-UA" sz="2900" dirty="0" smtClean="0">
                <a:solidFill>
                  <a:schemeClr val="tx1"/>
                </a:solidFill>
              </a:rPr>
              <a:t>       1) синтаксичне нерозрізнення повнозначних і службових дієслів при відсутності інших частин мови у складі присудка;</a:t>
            </a:r>
          </a:p>
          <a:p>
            <a:pPr>
              <a:buNone/>
            </a:pPr>
            <a:r>
              <a:rPr lang="uk-UA" sz="2900" dirty="0" smtClean="0">
                <a:solidFill>
                  <a:schemeClr val="tx1"/>
                </a:solidFill>
              </a:rPr>
              <a:t>       2) синтаксичне протиставлення повнозначних і службових дієслів, "втягування" в структуру головних членів речення, зокрема присудка, нетипових частин мови, розпад складеного присудка на присудок із підрядним реченням чи конструкцією тощо.</a:t>
            </a:r>
          </a:p>
          <a:p>
            <a:endParaRPr lang="uk-UA" dirty="0"/>
          </a:p>
        </p:txBody>
      </p:sp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3816424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uk-UA" dirty="0" smtClean="0">
                <a:solidFill>
                  <a:schemeClr val="accent1"/>
                </a:solidFill>
              </a:rPr>
              <a:t>        </a:t>
            </a:r>
            <a:r>
              <a:rPr lang="uk-UA" sz="4100" dirty="0" smtClean="0">
                <a:solidFill>
                  <a:schemeClr val="tx1"/>
                </a:solidFill>
              </a:rPr>
              <a:t>Узагальнити погляди О.О. Потебні на сутність речення можна так: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1)Речення є граматичною структурою, яка являє собою формальне ціле і нічого, крім форми, не містить.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2)У визначення членів речення повинно входити поняття частин мови, бо ці категорії передбачають одна одну.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3)Первісне конкретне мислення передбачає синтаксичний підхід до поняття речення (тобто як нероздільна сукупність слів).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4)Найголовніший і найнеобхідніший елемент речення – предикативність, під якою розуміється здатність присудка  поєднуватися з підметом для утворення речення.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5)Предикативність – ядро речення, підмет у реченні може бути відсутнім, присудок – ніколи (присудок головний носій предикативності).</a:t>
            </a:r>
          </a:p>
          <a:p>
            <a:pPr lvl="0">
              <a:buNone/>
            </a:pPr>
            <a:r>
              <a:rPr lang="uk-UA" dirty="0" smtClean="0">
                <a:solidFill>
                  <a:schemeClr val="tx1"/>
                </a:solidFill>
              </a:rPr>
              <a:t>      6)Якщо предикативність – ядро речення, то лише присудок як член речення і дієслово як частина мови визначається самостійно; інші частини мови визначаються за їх  зв'язками з дієсловом, а члени речення – за зв'язками з присудком.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648072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Праці про творчу діяльність О.О. Потебні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1"/>
                </a:solidFill>
              </a:rPr>
              <a:t>    Вільгельм Вундт </a:t>
            </a:r>
            <a:r>
              <a:rPr lang="uk-UA" sz="2000" dirty="0" smtClean="0">
                <a:solidFill>
                  <a:schemeClr val="tx1"/>
                </a:solidFill>
              </a:rPr>
              <a:t/>
            </a:r>
            <a:br>
              <a:rPr lang="uk-UA" sz="2000" dirty="0" smtClean="0">
                <a:solidFill>
                  <a:schemeClr val="tx1"/>
                </a:solidFill>
              </a:rPr>
            </a:br>
            <a:r>
              <a:rPr lang="uk-UA" sz="1800" dirty="0" smtClean="0">
                <a:solidFill>
                  <a:schemeClr val="tx1"/>
                </a:solidFill>
              </a:rPr>
              <a:t>(нім. </a:t>
            </a:r>
            <a:r>
              <a:rPr lang="de-DE" sz="1800" i="1" dirty="0" smtClean="0">
                <a:solidFill>
                  <a:schemeClr val="tx1"/>
                </a:solidFill>
              </a:rPr>
              <a:t>Wilhelm Maximilian Wundt</a:t>
            </a:r>
            <a:r>
              <a:rPr lang="uk-UA" sz="1800" dirty="0" smtClean="0">
                <a:solidFill>
                  <a:schemeClr val="tx1"/>
                </a:solidFill>
              </a:rPr>
              <a:t>;16 серпня 1832, Некарау, </a:t>
            </a:r>
            <a:r>
              <a:rPr lang="uk-UA" sz="2000" dirty="0" smtClean="0">
                <a:solidFill>
                  <a:schemeClr val="tx1"/>
                </a:solidFill>
              </a:rPr>
              <a:t>тепер</a:t>
            </a:r>
            <a:r>
              <a:rPr lang="uk-UA" sz="1800" dirty="0" smtClean="0">
                <a:solidFill>
                  <a:schemeClr val="tx1"/>
                </a:solidFill>
              </a:rPr>
              <a:t> у складі Мангейма —31 серпня 1920, Лейпциг) —німецький філософ, психолог, мовознавець.</a:t>
            </a:r>
            <a:br>
              <a:rPr lang="uk-UA" sz="1800" dirty="0" smtClean="0">
                <a:solidFill>
                  <a:schemeClr val="tx1"/>
                </a:solidFill>
              </a:rPr>
            </a:br>
            <a:endParaRPr lang="uk-UA" sz="18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709738"/>
            <a:ext cx="471487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00" y="404664"/>
            <a:ext cx="8280920" cy="461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020246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Психологія </a:t>
            </a:r>
            <a:r>
              <a:rPr lang="uk-UA" dirty="0"/>
              <a:t>має справу з </a:t>
            </a:r>
            <a:r>
              <a:rPr lang="uk-UA" dirty="0" smtClean="0"/>
              <a:t>усіма тими явищами </a:t>
            </a:r>
            <a:r>
              <a:rPr lang="uk-UA" dirty="0"/>
              <a:t>життя, </a:t>
            </a:r>
            <a:r>
              <a:rPr lang="uk-UA" dirty="0" smtClean="0"/>
              <a:t> які </a:t>
            </a:r>
            <a:r>
              <a:rPr lang="uk-UA" dirty="0"/>
              <a:t>представляють їх самих </a:t>
            </a:r>
            <a:r>
              <a:rPr lang="uk-UA" dirty="0" smtClean="0"/>
              <a:t> нам у </a:t>
            </a:r>
            <a:r>
              <a:rPr lang="uk-UA" dirty="0"/>
              <a:t>чуттєвому сприйнятті як </a:t>
            </a:r>
            <a:r>
              <a:rPr lang="uk-UA" dirty="0" smtClean="0"/>
              <a:t> тілесні процеси  і,  відповідно</a:t>
            </a:r>
            <a:r>
              <a:rPr lang="uk-UA" dirty="0"/>
              <a:t>, утворюють частину загального </a:t>
            </a:r>
            <a:r>
              <a:rPr lang="uk-UA" dirty="0" smtClean="0"/>
              <a:t>середовища,  </a:t>
            </a:r>
            <a:r>
              <a:rPr lang="uk-UA" dirty="0"/>
              <a:t>яким ми називаємо зовнішній </a:t>
            </a:r>
            <a:r>
              <a:rPr lang="uk-UA" dirty="0" smtClean="0"/>
              <a:t>світ.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49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5517232"/>
            <a:ext cx="4176464" cy="504056"/>
          </a:xfrm>
        </p:spPr>
        <p:txBody>
          <a:bodyPr/>
          <a:lstStyle/>
          <a:p>
            <a:r>
              <a:rPr lang="ru-RU" dirty="0" smtClean="0"/>
              <a:t>        Ф.І. </a:t>
            </a:r>
            <a:r>
              <a:rPr lang="uk-UA" dirty="0" smtClean="0"/>
              <a:t>Буслаєв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   (1818-1897)</a:t>
            </a:r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46346" y="1828800"/>
            <a:ext cx="5697654" cy="484056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uk-UA" dirty="0" smtClean="0"/>
              <a:t>   </a:t>
            </a:r>
            <a:r>
              <a:rPr lang="uk-UA" sz="3100" dirty="0" smtClean="0">
                <a:solidFill>
                  <a:schemeClr val="tx1"/>
                </a:solidFill>
              </a:rPr>
              <a:t>Логіко-синтаксична (логіко-граматична) концепція поширилася в кількох країнах, зокрема в Росії (М.І.Греч, І.І.Давидов, П.М.Перевлеський). Одним із найяскравіших представників логіко-граматичного напрямку є   </a:t>
            </a:r>
            <a:r>
              <a:rPr lang="uk-UA" sz="3100" b="1" dirty="0" smtClean="0">
                <a:solidFill>
                  <a:schemeClr val="tx1"/>
                </a:solidFill>
              </a:rPr>
              <a:t>Ф.І.Буслаєв (1818-1897). </a:t>
            </a:r>
            <a:r>
              <a:rPr lang="uk-UA" sz="3100" dirty="0" smtClean="0">
                <a:solidFill>
                  <a:schemeClr val="tx1"/>
                </a:solidFill>
              </a:rPr>
              <a:t>У своїх основних працях  "Про викладання вітчизняної мови", "Досвід історичної граматики російської мови" Ф.І.Буслаєв розвиває традиції Ломоносова, Востокова, Гумбольдта, Боппа й особливо Грімма.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  <p:pic>
        <p:nvPicPr>
          <p:cNvPr id="9" name="Рисунок 8" descr="200px-Buslaev,_Fjodor_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96752"/>
            <a:ext cx="333884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>
                <a:solidFill>
                  <a:schemeClr val="tx1"/>
                </a:solidFill>
              </a:rPr>
              <a:t>     До яскравих представників психологічного напряму в мовознавстві відносять ще </a:t>
            </a:r>
            <a:r>
              <a:rPr lang="uk-UA" b="1" dirty="0" smtClean="0">
                <a:solidFill>
                  <a:schemeClr val="tx1"/>
                </a:solidFill>
              </a:rPr>
              <a:t>Вільгельма Вундта</a:t>
            </a:r>
            <a:r>
              <a:rPr lang="uk-UA" dirty="0" smtClean="0">
                <a:solidFill>
                  <a:schemeClr val="tx1"/>
                </a:solidFill>
              </a:rPr>
              <a:t> (1832-1920), який одночасно був фізіологом, філософом і психологом. Власне, його мовознавчі студії, як і Штейнталя, були підпорядковані прагненню створити нову галузь науки – етнічну психологію, в чому мова використовувалася разом з міфами, звичаями народу як засіб пояснення психології народу. З іншого боку, тільки психологія, на думку вченого, здатна пояснити і мову, і міфи, і звичаї народу.  Основною теоретичною засадою для нього було положення про те, що в мовному процесі провідну роль відіграє не стільки інтелект, а воля як вияв психічної діяльності людини. При цьому не заперечувався суспільний характер мови: </a:t>
            </a:r>
            <a:r>
              <a:rPr lang="uk-UA" b="1" i="1" dirty="0" smtClean="0">
                <a:solidFill>
                  <a:schemeClr val="tx1"/>
                </a:solidFill>
              </a:rPr>
              <a:t>"Мова, міфи, звичаї створюються саме суспільством, і при розвитку їх в усіх істотних відношеннях  суспільство визначає індивід; індивід же не визначає суспільства навіть яким-небудь непрямим способом</a:t>
            </a:r>
            <a:r>
              <a:rPr lang="uk-UA" dirty="0" smtClean="0">
                <a:solidFill>
                  <a:schemeClr val="tx1"/>
                </a:solidFill>
              </a:rPr>
              <a:t>".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04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216024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1"/>
                </a:solidFill>
              </a:rPr>
              <a:t>Буслаєв виходив з єдності теорії та практики. При цьому співвідношення філологічних і лінгвістичних традицій було центральним питанням у розробці логічних (філософських), нормативних (філологічних) та історичних засад граматики</a:t>
            </a:r>
            <a:r>
              <a:rPr lang="uk-UA" sz="2400" u="sng" dirty="0" smtClean="0">
                <a:solidFill>
                  <a:schemeClr val="tx1"/>
                </a:solidFill>
              </a:rPr>
              <a:t>.</a:t>
            </a:r>
            <a:r>
              <a:rPr lang="uk-UA" sz="2400" dirty="0" smtClean="0">
                <a:solidFill>
                  <a:schemeClr val="tx1"/>
                </a:solidFill>
              </a:rPr>
              <a:t/>
            </a:r>
            <a:br>
              <a:rPr lang="uk-UA" sz="2400" dirty="0" smtClean="0">
                <a:solidFill>
                  <a:schemeClr val="tx1"/>
                </a:solidFill>
              </a:rPr>
            </a:b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228184" y="2348880"/>
            <a:ext cx="2458616" cy="3816424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3" name="Содержимое 12" descr="default 1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5" y="2348880"/>
            <a:ext cx="2592288" cy="3744416"/>
          </a:xfrm>
        </p:spPr>
      </p:pic>
      <p:pic>
        <p:nvPicPr>
          <p:cNvPr id="14" name="Содержимое 13" descr="default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275856" y="2348880"/>
            <a:ext cx="2736304" cy="3744416"/>
          </a:xfrm>
        </p:spPr>
      </p:pic>
      <p:pic>
        <p:nvPicPr>
          <p:cNvPr id="16" name="Рисунок 15" descr="F._I._Buslaev__Narodnyj_epos_i_mifologi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348880"/>
            <a:ext cx="244827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9916" y="0"/>
            <a:ext cx="8928992" cy="56938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	</a:t>
            </a:r>
            <a:r>
              <a:rPr lang="uk-UA" sz="2400" b="1" i="1" dirty="0" smtClean="0"/>
              <a:t>Філологічний </a:t>
            </a:r>
            <a:r>
              <a:rPr lang="uk-UA" sz="2400" b="1" i="1" dirty="0"/>
              <a:t>спосіб </a:t>
            </a:r>
            <a:r>
              <a:rPr lang="uk-UA" sz="2400" dirty="0"/>
              <a:t>дослідження стосувався вивчення мертвих мов. При цьому мова розглядалася як засіб пізнання давньої літератури. Практична філологічна граматика вчила правилам, розвиваючи пам'ять і навички на зразках мовлення письменників</a:t>
            </a:r>
            <a:r>
              <a:rPr lang="uk-UA" sz="2400" dirty="0" smtClean="0"/>
              <a:t>.</a:t>
            </a:r>
            <a:r>
              <a:rPr lang="en-US" sz="2400" dirty="0" smtClean="0"/>
              <a:t> </a:t>
            </a:r>
            <a:r>
              <a:rPr lang="uk-UA" sz="2400" dirty="0" smtClean="0"/>
              <a:t>Але </a:t>
            </a:r>
            <a:r>
              <a:rPr lang="uk-UA" sz="2400" dirty="0"/>
              <a:t>пам'ятати і знати правила та винятки замало, треба їх ще й "розуміти". </a:t>
            </a:r>
            <a:endParaRPr lang="uk-UA" sz="2400" dirty="0" smtClean="0"/>
          </a:p>
          <a:p>
            <a:pPr algn="just"/>
            <a:r>
              <a:rPr lang="uk-UA" sz="2400" dirty="0" smtClean="0"/>
              <a:t>Таке </a:t>
            </a:r>
            <a:r>
              <a:rPr lang="uk-UA" sz="2400" dirty="0"/>
              <a:t>"розуміння" дає </a:t>
            </a:r>
            <a:r>
              <a:rPr lang="uk-UA" sz="2400" b="1" i="1" dirty="0"/>
              <a:t>лінгвістичний спосіб</a:t>
            </a:r>
            <a:r>
              <a:rPr lang="uk-UA" sz="2400" b="1" dirty="0"/>
              <a:t> </a:t>
            </a:r>
            <a:r>
              <a:rPr lang="uk-UA" sz="2400" dirty="0"/>
              <a:t>вивчення мови. Сучасна мова являє собою сукупність граматичних форм найрізноманітнішого походження і будови. Зрозуміти це можна тільки за умови, що частини розглядатимуться у зв'язку з їхнім цілим відповідно до законів історичного розвитку. На відміну від правил, які спираються на сучасне використання книжної мови, "граматичні закони ґрунтуються на властивостях мови постійних і не залежних від тимчасового вживання, обмеженого тільки деякими формами".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719" y="5517232"/>
            <a:ext cx="6667500" cy="148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1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solidFill>
            <a:schemeClr val="bg1"/>
          </a:solidFill>
        </p:spPr>
        <p:txBody>
          <a:bodyPr/>
          <a:lstStyle/>
          <a:p>
            <a:pPr algn="just">
              <a:buNone/>
            </a:pPr>
            <a:r>
              <a:rPr lang="uk-UA" b="1" dirty="0" smtClean="0">
                <a:solidFill>
                  <a:schemeClr val="accent1"/>
                </a:solidFill>
              </a:rPr>
              <a:t>    Принцип історизму</a:t>
            </a:r>
            <a:r>
              <a:rPr lang="uk-UA" dirty="0" smtClean="0">
                <a:solidFill>
                  <a:schemeClr val="accent1"/>
                </a:solidFill>
              </a:rPr>
              <a:t> </a:t>
            </a:r>
            <a:r>
              <a:rPr lang="uk-UA" u="sng" dirty="0" smtClean="0">
                <a:solidFill>
                  <a:schemeClr val="accent1"/>
                </a:solidFill>
              </a:rPr>
              <a:t>(</a:t>
            </a:r>
            <a:r>
              <a:rPr lang="uk-UA" dirty="0" smtClean="0">
                <a:solidFill>
                  <a:schemeClr val="accent1"/>
                </a:solidFill>
              </a:rPr>
              <a:t>історична граматика)</a:t>
            </a:r>
            <a:r>
              <a:rPr lang="uk-UA" dirty="0" smtClean="0"/>
              <a:t>, на думку Буслаєва, об'єднує філологічний і лінгвістичний спосіб вивчення мови і встановлює точні межі між логікою і граматикою, стверджує зв'язок мови і мовлення. Історія мови ставиться в залежність від розвитку думки людини. У результаті історичного розвитку створюється логіка мови, яка "точніша, суворіша й досконаліша від логіки окремих осіб, які б проникливі та глибокодумні вони не були". Тому логіка історичної граматики відрізняється від логіки загальних (філософських) граматик.</a:t>
            </a:r>
          </a:p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4149081"/>
            <a:ext cx="4762500" cy="27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uk-UA" dirty="0" smtClean="0">
                <a:solidFill>
                  <a:srgbClr val="FFC000"/>
                </a:solidFill>
              </a:rPr>
              <a:t>     </a:t>
            </a:r>
            <a:r>
              <a:rPr lang="uk-UA" dirty="0" smtClean="0">
                <a:solidFill>
                  <a:schemeClr val="tx1"/>
                </a:solidFill>
              </a:rPr>
              <a:t>Найхарактернішою особливістю логічного напрямку у мовознавстві є розгляд філософії мови як проблеми логічної. Мовна семантика ототожнюється з логічними категоріями й операціями, а мовні форми з логічними формами мислення. У спрощеному вигляді це означає, що семантично слово є поняттям, речення – судженням, а складне речення і контекст – умовиводом.</a:t>
            </a:r>
          </a:p>
          <a:p>
            <a:pPr>
              <a:buNone/>
            </a:pPr>
            <a:endParaRPr lang="uk-UA" dirty="0" smtClean="0"/>
          </a:p>
          <a:p>
            <a:endParaRPr lang="uk-U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76" y="-1944"/>
            <a:ext cx="8280920" cy="6671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852936"/>
            <a:ext cx="3008313" cy="3528392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3008313" cy="1872208"/>
          </a:xfrm>
        </p:spPr>
        <p:txBody>
          <a:bodyPr>
            <a:normAutofit fontScale="90000"/>
          </a:bodyPr>
          <a:lstStyle/>
          <a:p>
            <a:r>
              <a:rPr lang="uk-UA" sz="1800" dirty="0" smtClean="0">
                <a:solidFill>
                  <a:schemeClr val="tx1"/>
                </a:solidFill>
              </a:rPr>
              <a:t>Василь Олексійович Богородицький (6 квітня 1857 – 23 грудня 1941), російський лінгвіст, професор Казанського університету, член-кореспондент Російської </a:t>
            </a:r>
            <a:r>
              <a:rPr lang="ru-RU" sz="1800" dirty="0" smtClean="0">
                <a:solidFill>
                  <a:schemeClr val="tx1"/>
                </a:solidFill>
              </a:rPr>
              <a:t>Академії наук</a:t>
            </a:r>
            <a:endParaRPr lang="uk-UA" sz="180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635896" y="1828800"/>
            <a:ext cx="5400600" cy="4912568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     </a:t>
            </a:r>
            <a:r>
              <a:rPr lang="uk-UA" sz="5500" dirty="0" smtClean="0">
                <a:solidFill>
                  <a:schemeClr val="tx1"/>
                </a:solidFill>
              </a:rPr>
              <a:t>Під впливом матеріалів різних мов, розвитку мов, історичного методу логіко-граматичний напрямок з кінця XIX ст. розвивається спочатку в семантико-смисловий, а згодом у структурно-семантичний синтаксис. У формуванні логіко-семантичних шкіл велику роль зіграли  В.О.Богородицький, О.О.Шахматов, І.І.Мєщанинов, О.Єсперсен, а також представники семантичного, комунікативного і номінативного синтаксису.</a:t>
            </a:r>
          </a:p>
          <a:p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52936"/>
            <a:ext cx="3024336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476672"/>
            <a:ext cx="4040188" cy="1440161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uk-UA" sz="7400" b="1" dirty="0" smtClean="0">
                <a:solidFill>
                  <a:schemeClr val="tx1"/>
                </a:solidFill>
              </a:rPr>
              <a:t>Шахматов Олексій Олександрович</a:t>
            </a:r>
            <a:r>
              <a:rPr lang="uk-UA" sz="7400" dirty="0" smtClean="0">
                <a:solidFill>
                  <a:schemeClr val="tx1"/>
                </a:solidFill>
              </a:rPr>
              <a:t> (17 червня </a:t>
            </a:r>
            <a:r>
              <a:rPr lang="uk-UA" sz="7400" u="sng" dirty="0" smtClean="0">
                <a:solidFill>
                  <a:schemeClr val="tx1"/>
                </a:solidFill>
              </a:rPr>
              <a:t>1864 -16 серпня 1920</a:t>
            </a:r>
            <a:r>
              <a:rPr lang="uk-UA" sz="7400" dirty="0" smtClean="0">
                <a:solidFill>
                  <a:schemeClr val="tx1"/>
                </a:solidFill>
              </a:rPr>
              <a:t>) — російський славіст-філолог.</a:t>
            </a:r>
          </a:p>
          <a:p>
            <a:r>
              <a:rPr lang="uk-UA" sz="4300" dirty="0" smtClean="0"/>
              <a:t> </a:t>
            </a:r>
          </a:p>
          <a:p>
            <a:r>
              <a:rPr lang="uk-UA" dirty="0" smtClean="0"/>
              <a:t> </a:t>
            </a:r>
          </a:p>
          <a:p>
            <a:endParaRPr lang="uk-UA" dirty="0"/>
          </a:p>
        </p:txBody>
      </p:sp>
      <p:pic>
        <p:nvPicPr>
          <p:cNvPr id="10" name="Содержимое 9" descr="images 1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3744416" cy="4536504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8024" y="260648"/>
            <a:ext cx="4041775" cy="1512168"/>
          </a:xfrm>
        </p:spPr>
        <p:txBody>
          <a:bodyPr>
            <a:normAutofit/>
          </a:bodyPr>
          <a:lstStyle/>
          <a:p>
            <a:pPr algn="just"/>
            <a:r>
              <a:rPr lang="uk-UA" sz="1900" b="1" dirty="0" smtClean="0">
                <a:solidFill>
                  <a:schemeClr val="tx1"/>
                </a:solidFill>
              </a:rPr>
              <a:t>Іван Іванович Мещанінов</a:t>
            </a:r>
            <a:r>
              <a:rPr lang="uk-UA" sz="1900" dirty="0" smtClean="0">
                <a:solidFill>
                  <a:schemeClr val="tx1"/>
                </a:solidFill>
              </a:rPr>
              <a:t> (24 листопада 1883, Уфа – 16 січня 1967, Ленінград) – російський лінгвіст і археолог</a:t>
            </a:r>
          </a:p>
          <a:p>
            <a:endParaRPr lang="uk-UA" dirty="0"/>
          </a:p>
        </p:txBody>
      </p:sp>
      <p:pic>
        <p:nvPicPr>
          <p:cNvPr id="13" name="Содержимое 12" descr="52049638_meschaninov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638028" y="3429000"/>
            <a:ext cx="1836694" cy="2697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677</TotalTime>
  <Words>1952</Words>
  <Application>Microsoft Office PowerPoint</Application>
  <PresentationFormat>Экран (4:3)</PresentationFormat>
  <Paragraphs>84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Волна</vt:lpstr>
      <vt:lpstr>Лекція 8 </vt:lpstr>
      <vt:lpstr>Карл Фердинанд Беккер</vt:lpstr>
      <vt:lpstr>        Ф.І. Буслаєв          (1818-1897)</vt:lpstr>
      <vt:lpstr>Буслаєв виходив з єдності теорії та практики. При цьому співвідношення філологічних і лінгвістичних традицій було центральним питанням у розробці логічних (філософських), нормативних (філологічних) та історичних засад граматики. </vt:lpstr>
      <vt:lpstr>Презентация PowerPoint</vt:lpstr>
      <vt:lpstr>Презентация PowerPoint</vt:lpstr>
      <vt:lpstr>Презентация PowerPoint</vt:lpstr>
      <vt:lpstr>Василь Олексійович Богородицький (6 квітня 1857 – 23 грудня 1941), російський лінгвіст, професор Казанського університету, член-кореспондент Російської Академії наук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Олександр Опанасович Потебня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Праці про творчу діяльність О.О. Потебні</vt:lpstr>
      <vt:lpstr>    Вільгельм Вундт  (нім. Wilhelm Maximilian Wundt;16 серпня 1832, Некарау, тепер у складі Мангейма —31 серпня 1920, Лейпциг) —німецький філософ, психолог, мовознавець.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</dc:title>
  <dc:creator>Лида</dc:creator>
  <cp:lastModifiedBy>AllaL</cp:lastModifiedBy>
  <cp:revision>60</cp:revision>
  <dcterms:created xsi:type="dcterms:W3CDTF">2012-02-04T19:42:28Z</dcterms:created>
  <dcterms:modified xsi:type="dcterms:W3CDTF">2015-10-28T18:51:37Z</dcterms:modified>
</cp:coreProperties>
</file>