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75" r:id="rId4"/>
    <p:sldId id="266" r:id="rId5"/>
    <p:sldId id="268" r:id="rId6"/>
    <p:sldId id="267" r:id="rId7"/>
    <p:sldId id="269" r:id="rId8"/>
    <p:sldId id="271" r:id="rId9"/>
    <p:sldId id="276" r:id="rId10"/>
    <p:sldId id="258" r:id="rId11"/>
    <p:sldId id="277" r:id="rId12"/>
    <p:sldId id="278" r:id="rId13"/>
    <p:sldId id="27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6D799-FBF2-4C3C-8D8A-99396B487A4C}">
          <p14:sldIdLst>
            <p14:sldId id="256"/>
            <p14:sldId id="257"/>
            <p14:sldId id="275"/>
            <p14:sldId id="266"/>
            <p14:sldId id="268"/>
            <p14:sldId id="267"/>
            <p14:sldId id="269"/>
            <p14:sldId id="271"/>
            <p14:sldId id="276"/>
            <p14:sldId id="258"/>
            <p14:sldId id="277"/>
            <p14:sldId id="278"/>
            <p14:sldId id="27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55" d="100"/>
          <a:sy n="55" d="100"/>
        </p:scale>
        <p:origin x="-95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alii\Desktop\&#1058;&#1080;&#1087;&#1080;%20&#1087;&#1072;&#1090;&#1077;&#1085;&#1090;&#1110;&#1074;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Vitalii\Desktop\&#1058;&#1080;&#1087;&#1080;%20&#1087;&#1072;&#1090;&#1077;&#1085;&#1090;&#1110;&#1074;.xls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talii\Desktop\&#1058;&#1080;&#1087;&#1080;%20&#1087;&#1072;&#1090;&#1077;&#1085;&#1090;&#1110;&#1074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079187053788481E-2"/>
          <c:y val="8.6428891715007575E-2"/>
          <c:w val="0.8312252655809943"/>
          <c:h val="0.7634472967830694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trendline>
            <c:spPr>
              <a:ln w="15875"/>
            </c:spPr>
            <c:trendlineType val="poly"/>
            <c:order val="3"/>
            <c:dispRSqr val="0"/>
            <c:dispEq val="0"/>
          </c:trendline>
          <c:xVal>
            <c:numRef>
              <c:f>'[Типи патентів.xls]Лист2'!$A$2:$A$12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xVal>
          <c:yVal>
            <c:numRef>
              <c:f>'[Типи патентів.xls]Лист2'!$C$2:$C$12</c:f>
              <c:numCache>
                <c:formatCode>General</c:formatCode>
                <c:ptCount val="11"/>
                <c:pt idx="0">
                  <c:v>2</c:v>
                </c:pt>
                <c:pt idx="1">
                  <c:v>5</c:v>
                </c:pt>
                <c:pt idx="2">
                  <c:v>7</c:v>
                </c:pt>
                <c:pt idx="3">
                  <c:v>15</c:v>
                </c:pt>
                <c:pt idx="4">
                  <c:v>24</c:v>
                </c:pt>
                <c:pt idx="5">
                  <c:v>27</c:v>
                </c:pt>
                <c:pt idx="6">
                  <c:v>35</c:v>
                </c:pt>
                <c:pt idx="7">
                  <c:v>45</c:v>
                </c:pt>
                <c:pt idx="8">
                  <c:v>73</c:v>
                </c:pt>
                <c:pt idx="9">
                  <c:v>91</c:v>
                </c:pt>
                <c:pt idx="10">
                  <c:v>110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829312"/>
        <c:axId val="89228800"/>
      </c:scatterChart>
      <c:valAx>
        <c:axId val="88829312"/>
        <c:scaling>
          <c:orientation val="minMax"/>
          <c:max val="2012"/>
          <c:min val="200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Рік</a:t>
                </a:r>
              </a:p>
            </c:rich>
          </c:tx>
          <c:layout>
            <c:manualLayout>
              <c:xMode val="edge"/>
              <c:yMode val="edge"/>
              <c:x val="0.91786183076812844"/>
              <c:y val="0.826107113765951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9228800"/>
        <c:crosses val="autoZero"/>
        <c:crossBetween val="midCat"/>
        <c:majorUnit val="1"/>
        <c:minorUnit val="1"/>
      </c:valAx>
      <c:valAx>
        <c:axId val="89228800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uk-UA"/>
                  <a:t>Кількість</a:t>
                </a:r>
              </a:p>
              <a:p>
                <a:pPr>
                  <a:defRPr/>
                </a:pPr>
                <a:r>
                  <a:rPr lang="uk-UA"/>
                  <a:t> патентів</a:t>
                </a:r>
              </a:p>
            </c:rich>
          </c:tx>
          <c:layout>
            <c:manualLayout>
              <c:xMode val="edge"/>
              <c:yMode val="edge"/>
              <c:x val="1.2798053474933149E-2"/>
              <c:y val="3.6519142003801246E-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8829312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9.6256105952385235E-2"/>
          <c:w val="1"/>
          <c:h val="0.4848316584895585"/>
        </c:manualLayout>
      </c:layout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'[Типи патентів.xls]Лист1'!$A$1:$A$4</c:f>
              <c:strCache>
                <c:ptCount val="4"/>
                <c:pt idx="0">
                  <c:v>Методи та системи оптимізації процесу введення інформації</c:v>
                </c:pt>
                <c:pt idx="1">
                  <c:v>Методи та алгоритми створення, зберігання та розповсюдження електронних документів</c:v>
                </c:pt>
                <c:pt idx="2">
                  <c:v>Програмне забезпечення для сканування, обробки та створення електронних версій видань</c:v>
                </c:pt>
                <c:pt idx="3">
                  <c:v>Апаратне забезпечення для якісного отримання зображення</c:v>
                </c:pt>
              </c:strCache>
            </c:strRef>
          </c:cat>
          <c:val>
            <c:numRef>
              <c:f>'[Типи патентів.xls]Лист1'!$B$1:$B$4</c:f>
              <c:numCache>
                <c:formatCode>General</c:formatCode>
                <c:ptCount val="4"/>
                <c:pt idx="0">
                  <c:v>26</c:v>
                </c:pt>
                <c:pt idx="1">
                  <c:v>27</c:v>
                </c:pt>
                <c:pt idx="2">
                  <c:v>21</c:v>
                </c:pt>
                <c:pt idx="3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1400" baseline="0"/>
            </a:pPr>
            <a:endParaRPr lang="uk-UA"/>
          </a:p>
        </c:txPr>
      </c:legendEntry>
      <c:layout>
        <c:manualLayout>
          <c:xMode val="edge"/>
          <c:yMode val="edge"/>
          <c:x val="0"/>
          <c:y val="0.63284927405726854"/>
          <c:w val="1"/>
          <c:h val="0.22327051380255994"/>
        </c:manualLayout>
      </c:layout>
      <c:overlay val="0"/>
      <c:txPr>
        <a:bodyPr/>
        <a:lstStyle/>
        <a:p>
          <a:pPr>
            <a:defRPr sz="1400" baseline="0"/>
          </a:pPr>
          <a:endParaRPr lang="uk-UA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92314894253675"/>
          <c:y val="9.7335634627766079E-2"/>
          <c:w val="0.75276601768956952"/>
          <c:h val="0.7800739383598364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'[Типи патентів.xls]Лист1'!$J$1:$J$6</c:f>
              <c:strCache>
                <c:ptCount val="6"/>
                <c:pt idx="0">
                  <c:v>США</c:v>
                </c:pt>
                <c:pt idx="1">
                  <c:v>Китай</c:v>
                </c:pt>
                <c:pt idx="2">
                  <c:v>Японія</c:v>
                </c:pt>
                <c:pt idx="3">
                  <c:v>Корея</c:v>
                </c:pt>
                <c:pt idx="4">
                  <c:v>Тайланд</c:v>
                </c:pt>
                <c:pt idx="5">
                  <c:v>Інші</c:v>
                </c:pt>
              </c:strCache>
            </c:strRef>
          </c:cat>
          <c:val>
            <c:numRef>
              <c:f>'[Типи патентів.xls]Лист1'!$K$1:$K$6</c:f>
              <c:numCache>
                <c:formatCode>General</c:formatCode>
                <c:ptCount val="6"/>
                <c:pt idx="0">
                  <c:v>50</c:v>
                </c:pt>
                <c:pt idx="1">
                  <c:v>19</c:v>
                </c:pt>
                <c:pt idx="2">
                  <c:v>12</c:v>
                </c:pt>
                <c:pt idx="3">
                  <c:v>9</c:v>
                </c:pt>
                <c:pt idx="4">
                  <c:v>7</c:v>
                </c:pt>
                <c:pt idx="5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0425216"/>
        <c:axId val="90427392"/>
      </c:barChart>
      <c:catAx>
        <c:axId val="90425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uk-UA" sz="1200"/>
                  <a:t>Країни</a:t>
                </a:r>
              </a:p>
            </c:rich>
          </c:tx>
          <c:layout>
            <c:manualLayout>
              <c:xMode val="edge"/>
              <c:yMode val="edge"/>
              <c:x val="0.91355249562263741"/>
              <c:y val="0.858507314277780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uk-UA"/>
          </a:p>
        </c:txPr>
        <c:crossAx val="90427392"/>
        <c:crosses val="autoZero"/>
        <c:auto val="1"/>
        <c:lblAlgn val="ctr"/>
        <c:lblOffset val="100"/>
        <c:noMultiLvlLbl val="0"/>
      </c:catAx>
      <c:valAx>
        <c:axId val="90427392"/>
        <c:scaling>
          <c:orientation val="minMax"/>
          <c:max val="55"/>
          <c:min val="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uk-UA" sz="1200" dirty="0" smtClean="0"/>
                  <a:t>Кількість</a:t>
                </a:r>
              </a:p>
              <a:p>
                <a:pPr>
                  <a:defRPr sz="1200"/>
                </a:pPr>
                <a:r>
                  <a:rPr lang="uk-UA" sz="1200" dirty="0" smtClean="0"/>
                  <a:t> </a:t>
                </a:r>
                <a:r>
                  <a:rPr lang="uk-UA" sz="1200" dirty="0"/>
                  <a:t>патентів</a:t>
                </a:r>
              </a:p>
            </c:rich>
          </c:tx>
          <c:layout>
            <c:manualLayout>
              <c:xMode val="edge"/>
              <c:yMode val="edge"/>
              <c:x val="9.5956579368771458E-2"/>
              <c:y val="1.6402167536231057E-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  <a:miter lim="800000"/>
          </a:ln>
        </c:spPr>
        <c:crossAx val="90425216"/>
        <c:crosses val="autoZero"/>
        <c:crossBetween val="between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FF8A7-BDE1-4173-90A7-0926D3216DFC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A1FB7-29D5-4B0F-BABF-3925B99627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4200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1C7981-F91B-4DC6-88D8-01FFCAE6370E}" type="datetime1">
              <a:rPr lang="uk-UA" smtClean="0"/>
              <a:t>29.01.2013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5981-EDAF-4C44-A9CA-6B1BAFFB30F0}" type="datetime1">
              <a:rPr lang="uk-UA" smtClean="0"/>
              <a:t>29.01.2013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A014-73F2-4390-8F2A-C5002A0E0E50}" type="datetime1">
              <a:rPr lang="uk-UA" smtClean="0"/>
              <a:t>29.01.2013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5BDE93-D39B-4098-9ED3-16265F9AF368}" type="datetime1">
              <a:rPr lang="uk-UA" smtClean="0"/>
              <a:t>29.01.2013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574B19A-75E8-422C-8501-3CFB29121E98}" type="datetime1">
              <a:rPr lang="uk-UA" smtClean="0"/>
              <a:t>29.01.2013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6654E-AD1C-4013-AA62-56E1183015B8}" type="datetime1">
              <a:rPr lang="uk-UA" smtClean="0"/>
              <a:t>29.01.2013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B68D-18B6-4E60-9FCA-95D4362D3B4C}" type="datetime1">
              <a:rPr lang="uk-UA" smtClean="0"/>
              <a:t>29.01.2013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C798A8-68A7-41AC-AC12-224214379565}" type="datetime1">
              <a:rPr lang="uk-UA" smtClean="0"/>
              <a:t>29.01.2013</a:t>
            </a:fld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9673-A417-4AAA-AE3D-8DC972CF5D48}" type="datetime1">
              <a:rPr lang="uk-UA" smtClean="0"/>
              <a:t>29.01.2013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9CC51F-5EF9-4B01-982A-3939A7EB399A}" type="datetime1">
              <a:rPr lang="uk-UA" smtClean="0"/>
              <a:t>29.01.2013</a:t>
            </a:fld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DDA84-6120-4363-A5C2-79DD9E857EE3}" type="datetime1">
              <a:rPr lang="uk-UA" smtClean="0"/>
              <a:t>29.01.2013</a:t>
            </a:fld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4F8F56-8251-4E7C-9A67-F800504AD89B}" type="datetime1">
              <a:rPr lang="uk-UA" smtClean="0"/>
              <a:t>29.01.2013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7799AE-9EB0-4FB1-BFBD-9CB773D12EB0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996952"/>
            <a:ext cx="7235981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/>
              <a:t>Сучасні</a:t>
            </a:r>
            <a:r>
              <a:rPr lang="ru-RU" sz="4400" dirty="0"/>
              <a:t> </a:t>
            </a:r>
            <a:r>
              <a:rPr lang="ru-RU" sz="4400" dirty="0" err="1"/>
              <a:t>тенденції</a:t>
            </a:r>
            <a:r>
              <a:rPr lang="ru-RU" sz="4400" dirty="0"/>
              <a:t> </a:t>
            </a:r>
            <a:r>
              <a:rPr lang="ru-RU" sz="4400" dirty="0" err="1" smtClean="0"/>
              <a:t>розвитку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dirty="0" err="1" smtClean="0"/>
              <a:t>технологій</a:t>
            </a:r>
            <a:r>
              <a:rPr lang="ru-RU" sz="4400" dirty="0" smtClean="0"/>
              <a:t> </a:t>
            </a:r>
            <a:r>
              <a:rPr lang="ru-RU" sz="4400" dirty="0" err="1" smtClean="0"/>
              <a:t>створення</a:t>
            </a:r>
            <a:r>
              <a:rPr lang="ru-RU" sz="4400" dirty="0" smtClean="0"/>
              <a:t> </a:t>
            </a:r>
            <a:r>
              <a:rPr lang="ru-RU" sz="4400" dirty="0" err="1" smtClean="0"/>
              <a:t>електронних</a:t>
            </a:r>
            <a:r>
              <a:rPr lang="ru-RU" sz="4400" dirty="0" smtClean="0"/>
              <a:t> </a:t>
            </a:r>
            <a:r>
              <a:rPr lang="ru-RU" sz="4400" dirty="0" err="1" smtClean="0"/>
              <a:t>версій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dirty="0" err="1" smtClean="0"/>
              <a:t>друкованих</a:t>
            </a:r>
            <a:r>
              <a:rPr lang="ru-RU" sz="4400" dirty="0" smtClean="0"/>
              <a:t> </a:t>
            </a:r>
            <a:r>
              <a:rPr lang="ru-RU" sz="4400" dirty="0" err="1"/>
              <a:t>видань</a:t>
            </a:r>
            <a:endParaRPr lang="uk-UA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692407"/>
            <a:ext cx="7378887" cy="1048961"/>
          </a:xfrm>
        </p:spPr>
        <p:txBody>
          <a:bodyPr>
            <a:noAutofit/>
          </a:bodyPr>
          <a:lstStyle/>
          <a:p>
            <a:pPr algn="r"/>
            <a:r>
              <a:rPr lang="uk-UA" sz="2000" b="0" i="1" dirty="0" err="1" smtClean="0">
                <a:solidFill>
                  <a:schemeClr val="accent3">
                    <a:lumMod val="75000"/>
                  </a:schemeClr>
                </a:solidFill>
              </a:rPr>
              <a:t>Магістрантка</a:t>
            </a:r>
            <a:r>
              <a:rPr lang="uk-UA" sz="2000" b="0" i="1" dirty="0" smtClean="0">
                <a:solidFill>
                  <a:schemeClr val="accent3">
                    <a:lumMod val="75000"/>
                  </a:schemeClr>
                </a:solidFill>
              </a:rPr>
              <a:t> 2-го року навчання </a:t>
            </a:r>
            <a:r>
              <a:rPr lang="uk-UA" sz="2000" b="0" i="1" dirty="0" smtClean="0">
                <a:solidFill>
                  <a:schemeClr val="accent3">
                    <a:lumMod val="75000"/>
                  </a:schemeClr>
                </a:solidFill>
              </a:rPr>
              <a:t>Ольга </a:t>
            </a:r>
            <a:r>
              <a:rPr lang="uk-UA" sz="2000" b="0" i="1" dirty="0" err="1" smtClean="0">
                <a:solidFill>
                  <a:schemeClr val="accent3">
                    <a:lumMod val="75000"/>
                  </a:schemeClr>
                </a:solidFill>
              </a:rPr>
              <a:t>Бриндзя</a:t>
            </a:r>
            <a:endParaRPr lang="uk-UA" sz="2000" b="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uk-UA" sz="2000" b="0" i="1" dirty="0" smtClean="0">
                <a:solidFill>
                  <a:schemeClr val="accent3">
                    <a:lumMod val="75000"/>
                  </a:schemeClr>
                </a:solidFill>
              </a:rPr>
              <a:t>Національний технічний університет України «КПІ»</a:t>
            </a:r>
            <a:endParaRPr lang="uk-UA" sz="2000" b="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9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9512" y="72008"/>
            <a:ext cx="8568952" cy="548680"/>
          </a:xfrm>
        </p:spPr>
        <p:txBody>
          <a:bodyPr>
            <a:noAutofit/>
          </a:bodyPr>
          <a:lstStyle/>
          <a:p>
            <a:pPr algn="ctr"/>
            <a:r>
              <a:rPr lang="uk-UA" sz="2200" dirty="0" smtClean="0">
                <a:solidFill>
                  <a:schemeClr val="accent1"/>
                </a:solidFill>
              </a:rPr>
              <a:t>Класифікаційна схема технологій «</a:t>
            </a:r>
            <a:r>
              <a:rPr lang="uk-UA" sz="2200" dirty="0" err="1" smtClean="0">
                <a:solidFill>
                  <a:schemeClr val="accent1"/>
                </a:solidFill>
              </a:rPr>
              <a:t>оцифрування</a:t>
            </a:r>
            <a:r>
              <a:rPr lang="uk-UA" sz="2200" dirty="0" smtClean="0">
                <a:solidFill>
                  <a:schemeClr val="accent1"/>
                </a:solidFill>
              </a:rPr>
              <a:t>» видань</a:t>
            </a:r>
            <a:endParaRPr lang="uk-UA" sz="2200" dirty="0">
              <a:solidFill>
                <a:schemeClr val="accent1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124177"/>
              </p:ext>
            </p:extLst>
          </p:nvPr>
        </p:nvGraphicFramePr>
        <p:xfrm>
          <a:off x="107504" y="332656"/>
          <a:ext cx="8640681" cy="5565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Visio" r:id="rId3" imgW="7034694" imgH="4531248" progId="Visio.Drawing.11">
                  <p:embed/>
                </p:oleObj>
              </mc:Choice>
              <mc:Fallback>
                <p:oleObj name="Visio" r:id="rId3" imgW="7034694" imgH="453124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332656"/>
                        <a:ext cx="8640681" cy="5565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84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89640" y="1196752"/>
            <a:ext cx="8208912" cy="548680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solidFill>
                  <a:schemeClr val="accent1"/>
                </a:solidFill>
              </a:rPr>
              <a:t>Причинно-наслідкова діаграма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/>
              <a:t/>
            </a:r>
            <a:br>
              <a:rPr lang="uk-UA" sz="2800" dirty="0"/>
            </a:br>
            <a:endParaRPr lang="uk-UA" sz="280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Vitalii\Dropbox\Оля\Науково-практична конференція НауКМА\Ісікава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4150"/>
            <a:ext cx="8784976" cy="475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09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4032448" cy="782960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Загальні висновки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7704856" cy="4873752"/>
          </a:xfrm>
        </p:spPr>
        <p:txBody>
          <a:bodyPr>
            <a:normAutofit/>
          </a:bodyPr>
          <a:lstStyle/>
          <a:p>
            <a:r>
              <a:rPr lang="uk-UA" sz="2100" dirty="0" smtClean="0"/>
              <a:t>Проведений </a:t>
            </a:r>
            <a:r>
              <a:rPr lang="uk-UA" sz="2100" dirty="0" smtClean="0"/>
              <a:t>патентний </a:t>
            </a:r>
            <a:r>
              <a:rPr lang="uk-UA" sz="2100" dirty="0" smtClean="0"/>
              <a:t>пошук, що підтвердив високу актуальність </a:t>
            </a:r>
            <a:r>
              <a:rPr lang="uk-UA" sz="2100" dirty="0" smtClean="0"/>
              <a:t>проблеми відновлення друкованих оригіналів в електронному вигляді та </a:t>
            </a:r>
            <a:r>
              <a:rPr lang="uk-UA" sz="2100" dirty="0" smtClean="0"/>
              <a:t>на підставі якого було встановлено</a:t>
            </a:r>
            <a:r>
              <a:rPr lang="uk-UA" sz="2100" dirty="0" smtClean="0"/>
              <a:t> </a:t>
            </a:r>
            <a:r>
              <a:rPr lang="uk-UA" sz="2100" dirty="0" smtClean="0"/>
              <a:t>основні </a:t>
            </a:r>
            <a:r>
              <a:rPr lang="uk-UA" sz="2100" dirty="0" smtClean="0"/>
              <a:t>напрямки розвитку тематики дослідження</a:t>
            </a:r>
            <a:endParaRPr lang="uk-UA" sz="2100" dirty="0" smtClean="0"/>
          </a:p>
          <a:p>
            <a:r>
              <a:rPr lang="uk-UA" sz="2100" dirty="0" smtClean="0"/>
              <a:t>Розроблена </a:t>
            </a:r>
            <a:r>
              <a:rPr lang="uk-UA" sz="2100" dirty="0" smtClean="0"/>
              <a:t>узагальнена класифікаційна схема сучасних технологій створення електронних версій друкованих видань</a:t>
            </a:r>
            <a:r>
              <a:rPr lang="uk-UA" sz="2100" dirty="0" smtClean="0"/>
              <a:t>, </a:t>
            </a:r>
            <a:r>
              <a:rPr lang="uk-UA" sz="2100" dirty="0" smtClean="0"/>
              <a:t>що дозволяє обрати оптимальну технологію </a:t>
            </a:r>
            <a:r>
              <a:rPr lang="uk-UA" sz="2100" dirty="0" smtClean="0"/>
              <a:t>проведення даного процесу</a:t>
            </a:r>
          </a:p>
          <a:p>
            <a:r>
              <a:rPr lang="uk-UA" sz="2100" dirty="0" smtClean="0"/>
              <a:t>Створена причинно-наслідкова діаграма,</a:t>
            </a:r>
            <a:r>
              <a:rPr lang="uk-UA" sz="2100" dirty="0" smtClean="0">
                <a:solidFill>
                  <a:srgbClr val="FF0000"/>
                </a:solidFill>
              </a:rPr>
              <a:t> </a:t>
            </a:r>
            <a:r>
              <a:rPr lang="uk-UA" sz="2100" dirty="0" smtClean="0"/>
              <a:t>що виокремлює основні фактори впливу на якість </a:t>
            </a:r>
            <a:r>
              <a:rPr lang="uk-UA" sz="2100" dirty="0" smtClean="0"/>
              <a:t>майбутньої електронної копії.</a:t>
            </a:r>
            <a:endParaRPr lang="uk-UA" sz="2100" dirty="0" smtClean="0"/>
          </a:p>
          <a:p>
            <a:endParaRPr lang="uk-UA" sz="2100" dirty="0" smtClean="0"/>
          </a:p>
          <a:p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332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12976"/>
            <a:ext cx="928903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8000" dirty="0" smtClean="0">
                <a:solidFill>
                  <a:schemeClr val="accent1"/>
                </a:solidFill>
              </a:rPr>
              <a:t>Дякую </a:t>
            </a:r>
            <a:br>
              <a:rPr lang="uk-UA" sz="8000" dirty="0" smtClean="0">
                <a:solidFill>
                  <a:schemeClr val="accent1"/>
                </a:solidFill>
              </a:rPr>
            </a:br>
            <a:r>
              <a:rPr lang="uk-UA" sz="8000" dirty="0" smtClean="0">
                <a:solidFill>
                  <a:schemeClr val="accent1"/>
                </a:solidFill>
              </a:rPr>
              <a:t>за увагу!</a:t>
            </a:r>
            <a:endParaRPr lang="uk-UA" sz="8000" dirty="0">
              <a:solidFill>
                <a:schemeClr val="accent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354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827240" cy="720080"/>
          </a:xfrm>
        </p:spPr>
        <p:txBody>
          <a:bodyPr/>
          <a:lstStyle/>
          <a:p>
            <a:r>
              <a:rPr lang="uk-UA" sz="3600" dirty="0" smtClean="0">
                <a:solidFill>
                  <a:schemeClr val="accent1"/>
                </a:solidFill>
              </a:rPr>
              <a:t>Актуальність теми</a:t>
            </a:r>
            <a:endParaRPr lang="uk-UA" sz="36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7776864" cy="4464496"/>
          </a:xfrm>
        </p:spPr>
        <p:txBody>
          <a:bodyPr>
            <a:noAutofit/>
          </a:bodyPr>
          <a:lstStyle/>
          <a:p>
            <a:r>
              <a:rPr lang="uk-UA" sz="2100" dirty="0" smtClean="0"/>
              <a:t>Проблема</a:t>
            </a:r>
            <a:r>
              <a:rPr lang="en-US" sz="2100" dirty="0" smtClean="0"/>
              <a:t> </a:t>
            </a:r>
            <a:r>
              <a:rPr lang="uk-UA" sz="2100" dirty="0" smtClean="0"/>
              <a:t>відтворення </a:t>
            </a:r>
            <a:r>
              <a:rPr lang="uk-UA" sz="2100" dirty="0"/>
              <a:t>друкованих </a:t>
            </a:r>
            <a:r>
              <a:rPr lang="uk-UA" sz="2100" dirty="0" smtClean="0"/>
              <a:t>оригіналів видань у електронних форматах для</a:t>
            </a:r>
            <a:r>
              <a:rPr lang="uk-UA" sz="2100" dirty="0" smtClean="0"/>
              <a:t> </a:t>
            </a:r>
            <a:r>
              <a:rPr lang="uk-UA" sz="2100" dirty="0"/>
              <a:t>бібліотек та </a:t>
            </a:r>
            <a:r>
              <a:rPr lang="uk-UA" sz="2100" dirty="0" smtClean="0"/>
              <a:t>архівів є </a:t>
            </a:r>
            <a:r>
              <a:rPr lang="uk-UA" sz="2100" dirty="0"/>
              <a:t>досить актуальною </a:t>
            </a:r>
            <a:r>
              <a:rPr lang="uk-UA" sz="2100" dirty="0" smtClean="0"/>
              <a:t>проблемою національного </a:t>
            </a:r>
            <a:r>
              <a:rPr lang="uk-UA" sz="2100" dirty="0"/>
              <a:t>масштабу. </a:t>
            </a:r>
            <a:endParaRPr lang="en-US" sz="2100" dirty="0" smtClean="0"/>
          </a:p>
          <a:p>
            <a:r>
              <a:rPr lang="uk-UA" sz="2100" dirty="0" smtClean="0"/>
              <a:t>Необхідність </a:t>
            </a:r>
            <a:r>
              <a:rPr lang="uk-UA" sz="2100" dirty="0"/>
              <a:t>створення електронних фондів бібліотек, </a:t>
            </a:r>
            <a:r>
              <a:rPr lang="uk-UA" sz="2100" dirty="0" smtClean="0"/>
              <a:t>архівів і </a:t>
            </a:r>
            <a:r>
              <a:rPr lang="uk-UA" sz="2100" dirty="0"/>
              <a:t>фондів книжкових палат вимагає визначення конкретних шляхів реалізації </a:t>
            </a:r>
            <a:r>
              <a:rPr lang="uk-UA" sz="2100" dirty="0" smtClean="0"/>
              <a:t>даного напряму</a:t>
            </a:r>
            <a:r>
              <a:rPr lang="uk-UA" sz="2100" dirty="0"/>
              <a:t>. </a:t>
            </a:r>
            <a:endParaRPr lang="uk-UA" sz="2100" dirty="0"/>
          </a:p>
          <a:p>
            <a:r>
              <a:rPr lang="uk-UA" sz="2100" dirty="0" smtClean="0"/>
              <a:t>На сьогодні </a:t>
            </a:r>
            <a:r>
              <a:rPr lang="uk-UA" sz="2100" dirty="0"/>
              <a:t>існують програмні та апаратні засоби, що </a:t>
            </a:r>
            <a:r>
              <a:rPr lang="uk-UA" sz="2100" dirty="0" smtClean="0"/>
              <a:t>прямо чи опосередковано </a:t>
            </a:r>
            <a:r>
              <a:rPr lang="uk-UA" sz="2100" dirty="0"/>
              <a:t>використовуються для створення електронних версій </a:t>
            </a:r>
            <a:r>
              <a:rPr lang="uk-UA" sz="2100" dirty="0" smtClean="0"/>
              <a:t>друкованих видань</a:t>
            </a:r>
            <a:r>
              <a:rPr lang="uk-UA" sz="2100" dirty="0"/>
              <a:t>, однак, практично відсутні дані про особливості застосування </a:t>
            </a:r>
            <a:r>
              <a:rPr lang="uk-UA" sz="2100" dirty="0" smtClean="0"/>
              <a:t>технологій відновлення </a:t>
            </a:r>
            <a:r>
              <a:rPr lang="uk-UA" sz="2100" dirty="0"/>
              <a:t>друкованих оригіналів залежно від конструкційних особливостей </a:t>
            </a:r>
            <a:r>
              <a:rPr lang="uk-UA" sz="2100" dirty="0" smtClean="0"/>
              <a:t>та </a:t>
            </a:r>
            <a:r>
              <a:rPr lang="uk-UA" sz="2100" dirty="0" err="1" smtClean="0"/>
              <a:t>типографіки</a:t>
            </a:r>
            <a:r>
              <a:rPr lang="uk-UA" sz="2100" dirty="0" smtClean="0"/>
              <a:t> </a:t>
            </a:r>
            <a:r>
              <a:rPr lang="uk-UA" sz="2100" dirty="0"/>
              <a:t>видання. </a:t>
            </a:r>
            <a:endParaRPr lang="uk-UA" sz="2100" dirty="0" smtClean="0"/>
          </a:p>
          <a:p>
            <a:endParaRPr lang="ru-RU" sz="21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083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4971256" cy="720080"/>
          </a:xfrm>
        </p:spPr>
        <p:txBody>
          <a:bodyPr/>
          <a:lstStyle/>
          <a:p>
            <a:r>
              <a:rPr lang="uk-UA" sz="3600" dirty="0" smtClean="0">
                <a:solidFill>
                  <a:schemeClr val="accent1"/>
                </a:solidFill>
              </a:rPr>
              <a:t>Актуальність теми</a:t>
            </a:r>
            <a:endParaRPr lang="uk-UA" sz="36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052736"/>
            <a:ext cx="7632848" cy="4968552"/>
          </a:xfrm>
        </p:spPr>
        <p:txBody>
          <a:bodyPr>
            <a:noAutofit/>
          </a:bodyPr>
          <a:lstStyle/>
          <a:p>
            <a:r>
              <a:rPr lang="ru-RU" sz="2100" dirty="0" smtClean="0"/>
              <a:t>На </a:t>
            </a:r>
            <a:r>
              <a:rPr lang="uk-UA" sz="2100" dirty="0" smtClean="0"/>
              <a:t>сьогодні досить активно розвиваються технології та системи «</a:t>
            </a:r>
            <a:r>
              <a:rPr lang="uk-UA" sz="2100" dirty="0" err="1" smtClean="0"/>
              <a:t>оцифрування</a:t>
            </a:r>
            <a:r>
              <a:rPr lang="uk-UA" sz="2100" dirty="0" smtClean="0"/>
              <a:t>» паперових видань, а також самі компанії (центри), які задіяні у цій галузі</a:t>
            </a:r>
            <a:r>
              <a:rPr lang="ru-RU" sz="2100" dirty="0" smtClean="0"/>
              <a:t>. </a:t>
            </a:r>
            <a:endParaRPr lang="uk-UA" sz="2100" dirty="0" smtClean="0"/>
          </a:p>
          <a:p>
            <a:r>
              <a:rPr lang="uk-UA" sz="2100" dirty="0" smtClean="0"/>
              <a:t>Для </a:t>
            </a:r>
            <a:r>
              <a:rPr lang="uk-UA" sz="2100" dirty="0" smtClean="0"/>
              <a:t>систематизування </a:t>
            </a:r>
            <a:r>
              <a:rPr lang="uk-UA" sz="2100" dirty="0" smtClean="0"/>
              <a:t>цих технологій слід </a:t>
            </a:r>
            <a:r>
              <a:rPr lang="uk-UA" sz="2100" dirty="0" smtClean="0"/>
              <a:t>здійснити дослідження, що стосується даної тематики. Воно дасть змогу сформулювати та зрозуміти проблеми, що виникають в </a:t>
            </a:r>
            <a:r>
              <a:rPr lang="uk-UA" sz="2100" dirty="0" smtClean="0"/>
              <a:t>процесі відновлення друкованих оригіналів в електронному вигляді та </a:t>
            </a:r>
            <a:r>
              <a:rPr lang="uk-UA" sz="2100" dirty="0" smtClean="0"/>
              <a:t>окреслить основні напрямки розвитку даної тематики. </a:t>
            </a:r>
            <a:r>
              <a:rPr lang="uk-UA" sz="2100" dirty="0"/>
              <a:t/>
            </a:r>
            <a:br>
              <a:rPr lang="uk-UA" sz="2100" dirty="0"/>
            </a:br>
            <a:r>
              <a:rPr lang="uk-UA" sz="2100" dirty="0" smtClean="0"/>
              <a:t>Саме </a:t>
            </a:r>
            <a:r>
              <a:rPr lang="uk-UA" sz="2100" dirty="0"/>
              <a:t>тому дослідження </a:t>
            </a:r>
            <a:r>
              <a:rPr lang="uk-UA" sz="2100" dirty="0" smtClean="0"/>
              <a:t>тенденцій розвитку технологій </a:t>
            </a:r>
            <a:r>
              <a:rPr lang="uk-UA" sz="2100" dirty="0"/>
              <a:t>створення </a:t>
            </a:r>
            <a:r>
              <a:rPr lang="uk-UA" sz="2100" dirty="0" smtClean="0"/>
              <a:t>електронної версії друкованих видань є надзвичайно </a:t>
            </a:r>
            <a:r>
              <a:rPr lang="uk-UA" sz="2100" dirty="0"/>
              <a:t>актуальним науковим завданням.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23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6157192" cy="548680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>
                <a:solidFill>
                  <a:schemeClr val="accent1"/>
                </a:solidFill>
              </a:rPr>
              <a:t>Кумулятивна</a:t>
            </a:r>
            <a:r>
              <a:rPr lang="ru-RU" sz="2400" dirty="0">
                <a:solidFill>
                  <a:schemeClr val="accent1"/>
                </a:solidFill>
              </a:rPr>
              <a:t> крива </a:t>
            </a:r>
            <a:r>
              <a:rPr lang="ru-RU" sz="2400" dirty="0" err="1">
                <a:solidFill>
                  <a:schemeClr val="accent1"/>
                </a:solidFill>
              </a:rPr>
              <a:t>розвитку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патентної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  <a:r>
              <a:rPr lang="ru-RU" sz="2400" dirty="0" err="1">
                <a:solidFill>
                  <a:schemeClr val="accent1"/>
                </a:solidFill>
              </a:rPr>
              <a:t>інформації</a:t>
            </a:r>
            <a:r>
              <a:rPr lang="ru-RU" sz="2400" dirty="0">
                <a:solidFill>
                  <a:schemeClr val="accent1"/>
                </a:solidFill>
              </a:rPr>
              <a:t> за роками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873040"/>
              </p:ext>
            </p:extLst>
          </p:nvPr>
        </p:nvGraphicFramePr>
        <p:xfrm>
          <a:off x="1043608" y="1290542"/>
          <a:ext cx="6680688" cy="5582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2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9289032" cy="720080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>
                <a:solidFill>
                  <a:schemeClr val="accent1"/>
                </a:solidFill>
              </a:rPr>
              <a:t>Розподіл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err="1">
                <a:solidFill>
                  <a:schemeClr val="accent1"/>
                </a:solidFill>
              </a:rPr>
              <a:t>патентної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err="1">
                <a:solidFill>
                  <a:schemeClr val="accent1"/>
                </a:solidFill>
              </a:rPr>
              <a:t>інформації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smtClean="0">
                <a:solidFill>
                  <a:schemeClr val="accent1"/>
                </a:solidFill>
              </a:rPr>
              <a:t/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за </a:t>
            </a:r>
            <a:r>
              <a:rPr lang="ru-RU" sz="2800" dirty="0" err="1">
                <a:solidFill>
                  <a:schemeClr val="accent1"/>
                </a:solidFill>
              </a:rPr>
              <a:t>головними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err="1">
                <a:solidFill>
                  <a:schemeClr val="accent1"/>
                </a:solidFill>
              </a:rPr>
              <a:t>напрямками</a:t>
            </a:r>
            <a:endParaRPr lang="ru-RU" sz="2800" dirty="0">
              <a:solidFill>
                <a:schemeClr val="accent1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529562"/>
              </p:ext>
            </p:extLst>
          </p:nvPr>
        </p:nvGraphicFramePr>
        <p:xfrm>
          <a:off x="554727" y="1268760"/>
          <a:ext cx="796462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17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5032" y="116632"/>
            <a:ext cx="9289032" cy="720080"/>
          </a:xfrm>
        </p:spPr>
        <p:txBody>
          <a:bodyPr>
            <a:normAutofit/>
          </a:bodyPr>
          <a:lstStyle/>
          <a:p>
            <a:pPr algn="ctr"/>
            <a:r>
              <a:rPr lang="uk-UA" sz="2800" dirty="0">
                <a:solidFill>
                  <a:schemeClr val="accent1"/>
                </a:solidFill>
              </a:rPr>
              <a:t>Розподіл патентів за країнами-заявниками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4136466"/>
              </p:ext>
            </p:extLst>
          </p:nvPr>
        </p:nvGraphicFramePr>
        <p:xfrm>
          <a:off x="611560" y="980728"/>
          <a:ext cx="684430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03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0" y="908720"/>
            <a:ext cx="9289032" cy="432048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chemeClr val="accent1"/>
                </a:solidFill>
              </a:rPr>
              <a:t>Патенти</a:t>
            </a:r>
            <a:r>
              <a:rPr lang="ru-RU" sz="2800" dirty="0">
                <a:solidFill>
                  <a:schemeClr val="accent1"/>
                </a:solidFill>
              </a:rPr>
              <a:t>, </a:t>
            </a:r>
            <a:r>
              <a:rPr lang="ru-RU" sz="2800" dirty="0" err="1">
                <a:solidFill>
                  <a:schemeClr val="accent1"/>
                </a:solidFill>
              </a:rPr>
              <a:t>відібрані</a:t>
            </a:r>
            <a:r>
              <a:rPr lang="ru-RU" sz="2800" dirty="0">
                <a:solidFill>
                  <a:schemeClr val="accent1"/>
                </a:solidFill>
              </a:rPr>
              <a:t> в </a:t>
            </a:r>
            <a:r>
              <a:rPr lang="ru-RU" sz="2800" dirty="0" err="1">
                <a:solidFill>
                  <a:schemeClr val="accent1"/>
                </a:solidFill>
              </a:rPr>
              <a:t>результаті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err="1">
                <a:solidFill>
                  <a:schemeClr val="accent1"/>
                </a:solidFill>
              </a:rPr>
              <a:t>пошуку</a:t>
            </a:r>
            <a:r>
              <a:rPr lang="ru-RU" sz="2800" dirty="0"/>
              <a:t/>
            </a:r>
            <a:br>
              <a:rPr lang="ru-RU" sz="2800" dirty="0"/>
            </a:br>
            <a:endParaRPr lang="uk-UA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030500"/>
              </p:ext>
            </p:extLst>
          </p:nvPr>
        </p:nvGraphicFramePr>
        <p:xfrm>
          <a:off x="1403648" y="1196752"/>
          <a:ext cx="6407158" cy="530352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884458"/>
                <a:gridCol w="1884458"/>
                <a:gridCol w="2638242"/>
              </a:tblGrid>
              <a:tr h="8637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Країна, що видала патент, номер охоронного документу, класифікаційний номер МКВ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Заявник з вказівкою країни, номеру заявки, дати пріоритету, дати публікації 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Суть поданого технічного рішення і мета його здійснення за змістом опису винаходу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</a:tr>
              <a:tr h="10964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США, </a:t>
                      </a:r>
                      <a:r>
                        <a:rPr lang="en-US" sz="1200" dirty="0">
                          <a:effectLst/>
                        </a:rPr>
                        <a:t>US</a:t>
                      </a:r>
                      <a:r>
                        <a:rPr lang="ru-RU" sz="1200" dirty="0">
                          <a:effectLst/>
                        </a:rPr>
                        <a:t>0161806 (</a:t>
                      </a: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ru-RU" sz="1200" dirty="0">
                          <a:effectLst/>
                        </a:rPr>
                        <a:t>1) </a:t>
                      </a:r>
                      <a:r>
                        <a:rPr lang="uk-UA" sz="1200" dirty="0">
                          <a:effectLst/>
                        </a:rPr>
                        <a:t>Класифікація в США </a:t>
                      </a:r>
                      <a:r>
                        <a:rPr lang="ru-RU" sz="1200" dirty="0">
                          <a:effectLst/>
                        </a:rPr>
                        <a:t>715/247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effectLst/>
                        </a:rPr>
                        <a:t>Olive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Software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Inc</a:t>
                      </a:r>
                      <a:r>
                        <a:rPr lang="en-US" sz="1200" dirty="0" err="1">
                          <a:effectLst/>
                        </a:rPr>
                        <a:t>orporation</a:t>
                      </a:r>
                      <a:r>
                        <a:rPr lang="en-US" sz="1200" dirty="0">
                          <a:effectLst/>
                        </a:rPr>
                        <a:t> (</a:t>
                      </a:r>
                      <a:r>
                        <a:rPr lang="uk-UA" sz="1200" dirty="0">
                          <a:effectLst/>
                        </a:rPr>
                        <a:t>США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uk-UA" sz="12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12/980,367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29.12.2010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effectLst/>
                        </a:rPr>
                        <a:t>System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And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Method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For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Providing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Online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Versions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Of</a:t>
                      </a:r>
                      <a:r>
                        <a:rPr lang="uk-UA" sz="1200" dirty="0">
                          <a:effectLst/>
                        </a:rPr>
                        <a:t> Print-Medium </a:t>
                      </a:r>
                      <a:r>
                        <a:rPr lang="uk-UA" sz="1200" dirty="0" err="1">
                          <a:effectLst/>
                        </a:rPr>
                        <a:t>Publications</a:t>
                      </a:r>
                      <a:endParaRPr lang="uk-UA" sz="12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Спосіб для автоматичної адаптації зображення, надрукованого на папері, до версій сумісних для електронного перегляду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</a:tr>
              <a:tr h="15547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США, US7131061 (А1) G06K001/00; G06F015/00; H04N001/04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effectLst/>
                        </a:rPr>
                        <a:t>Xerox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Corporation</a:t>
                      </a:r>
                      <a:r>
                        <a:rPr lang="uk-UA" sz="1200" dirty="0">
                          <a:effectLst/>
                        </a:rPr>
                        <a:t> (США)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09/683,200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30.11.2001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31.10.2006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effectLst/>
                        </a:rPr>
                        <a:t>System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For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Processing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Electronic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Documents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Using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Physical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Documents</a:t>
                      </a:r>
                      <a:endParaRPr lang="uk-UA" sz="12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Інтерактивна система обробки документів, що включає в себе екран, який з'єднаний з пристроєм обробки. Крім того, </a:t>
                      </a:r>
                      <a:r>
                        <a:rPr lang="uk-UA" sz="1200" dirty="0" smtClean="0">
                          <a:effectLst/>
                        </a:rPr>
                        <a:t>вона </a:t>
                      </a:r>
                      <a:r>
                        <a:rPr lang="uk-UA" sz="1200" dirty="0">
                          <a:effectLst/>
                        </a:rPr>
                        <a:t>включає в себе пристрій введення для перегляду цілого або частини паперового </a:t>
                      </a:r>
                      <a:r>
                        <a:rPr lang="uk-UA" sz="1200" dirty="0" smtClean="0">
                          <a:effectLst/>
                        </a:rPr>
                        <a:t>документу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</a:tr>
              <a:tr h="10364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  <a:tab pos="327660" algn="l"/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Сінгапур, SG108283 (A1)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  <a:tab pos="327660" algn="l"/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H04N1/32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  <a:tab pos="327660" algn="l"/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  <a:tab pos="327660" algn="l"/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Hewlett Packard Co</a:t>
                      </a:r>
                      <a:r>
                        <a:rPr lang="en-US" sz="1200">
                          <a:effectLst/>
                        </a:rPr>
                        <a:t>rporation (</a:t>
                      </a:r>
                      <a:r>
                        <a:rPr lang="uk-UA" sz="1200">
                          <a:effectLst/>
                        </a:rPr>
                        <a:t>США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uk-UA" sz="12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SG20010006640 20011026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22.03.2001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effectLst/>
                        </a:rPr>
                        <a:t>28.01.2005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effectLst/>
                        </a:rPr>
                        <a:t>Systems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For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Converting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Hardcopy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To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Digital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  <a:r>
                        <a:rPr lang="uk-UA" sz="1200" dirty="0" err="1">
                          <a:effectLst/>
                        </a:rPr>
                        <a:t>Data</a:t>
                      </a:r>
                      <a:r>
                        <a:rPr lang="uk-UA" sz="1200" dirty="0">
                          <a:effectLst/>
                        </a:rPr>
                        <a:t> 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Системи для обробки документів, які здатні полегшити сканування одного чи кількох документів через кілька </a:t>
                      </a:r>
                      <a:r>
                        <a:rPr lang="uk-UA" sz="1200" dirty="0" smtClean="0">
                          <a:effectLst/>
                        </a:rPr>
                        <a:t>сканерів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5449" marR="35449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18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58688"/>
              </p:ext>
            </p:extLst>
          </p:nvPr>
        </p:nvGraphicFramePr>
        <p:xfrm>
          <a:off x="1259632" y="1124744"/>
          <a:ext cx="6768752" cy="529874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872208"/>
                <a:gridCol w="1944216"/>
                <a:gridCol w="2952328"/>
              </a:tblGrid>
              <a:tr h="11373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Країна, що видала патент, номер охоронного документу, класифікаційний номер МКВ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086" marR="34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Заявник з вказівкою країни, номеру заявки, дати пріоритету, дати публікації 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086" marR="34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effectLst/>
                        </a:rPr>
                        <a:t>Суть поданого технічного рішення і мета його здійснення за змістом опису винаходу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4086" marR="34086" marT="0" marB="0"/>
                </a:tc>
              </a:tr>
              <a:tr h="2047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Китай, CN201504276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U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)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H04N1/04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Zhen Wang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(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Китай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)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CN20092077734U 20090630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30.06.2009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9.06.2010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Book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Dual-Page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Synchronous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Scanner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Capable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Of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Adjusting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Scanning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Precision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Корисна модель відноситься до книжкового сканера, що санує дві сторінки синхронно і має можливість налаштування точності сканування. Сканер містить корпус, дві групи частин сканування зображень, опорний механізм, мінімум дві групи компонентів джерела освітлення, операційний стіл,  комп’ютер та дисплей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7839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Японія, JP2011051233 (A)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B42D9/04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 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Brother Industries Ltd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(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Японія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)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JP20090202201 20090902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2.09.2009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17.03.2011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Page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Turning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Mechanism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And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Book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Scanner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239770" algn="ctr"/>
                          <a:tab pos="4354195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</a:rPr>
                        <a:t>Корисна модель відноситься до пристрів, що дозволяють автоматично перегортати сторінки одна за іншою в книжковому сканері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9289032" cy="432048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chemeClr val="accent1"/>
                </a:solidFill>
              </a:rPr>
              <a:t>Патенти</a:t>
            </a:r>
            <a:r>
              <a:rPr lang="ru-RU" sz="2800" dirty="0">
                <a:solidFill>
                  <a:schemeClr val="accent1"/>
                </a:solidFill>
              </a:rPr>
              <a:t>, </a:t>
            </a:r>
            <a:r>
              <a:rPr lang="ru-RU" sz="2800" dirty="0" err="1">
                <a:solidFill>
                  <a:schemeClr val="accent1"/>
                </a:solidFill>
              </a:rPr>
              <a:t>відібрані</a:t>
            </a:r>
            <a:r>
              <a:rPr lang="ru-RU" sz="2800" dirty="0">
                <a:solidFill>
                  <a:schemeClr val="accent1"/>
                </a:solidFill>
              </a:rPr>
              <a:t> в </a:t>
            </a:r>
            <a:r>
              <a:rPr lang="ru-RU" sz="2800" dirty="0" err="1">
                <a:solidFill>
                  <a:schemeClr val="accent1"/>
                </a:solidFill>
              </a:rPr>
              <a:t>результаті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 err="1">
                <a:solidFill>
                  <a:schemeClr val="accent1"/>
                </a:solidFill>
              </a:rPr>
              <a:t>пошуку</a:t>
            </a:r>
            <a:r>
              <a:rPr lang="ru-RU" sz="2800" dirty="0"/>
              <a:t/>
            </a:r>
            <a:br>
              <a:rPr lang="ru-RU" sz="2800" dirty="0"/>
            </a:br>
            <a:endParaRPr lang="uk-UA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42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568863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accent1"/>
                </a:solidFill>
              </a:rPr>
              <a:t>Методика </a:t>
            </a:r>
            <a:r>
              <a:rPr lang="uk-UA" sz="3600" dirty="0" smtClean="0">
                <a:solidFill>
                  <a:schemeClr val="accent1"/>
                </a:solidFill>
              </a:rPr>
              <a:t>класифікації</a:t>
            </a:r>
            <a:endParaRPr lang="uk-UA" sz="36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412776"/>
            <a:ext cx="7776864" cy="4392488"/>
          </a:xfrm>
        </p:spPr>
        <p:txBody>
          <a:bodyPr>
            <a:noAutofit/>
          </a:bodyPr>
          <a:lstStyle/>
          <a:p>
            <a:r>
              <a:rPr lang="uk-UA" sz="2100" dirty="0" smtClean="0"/>
              <a:t>Розроблена класифікація включає всі сучасні технології </a:t>
            </a:r>
            <a:r>
              <a:rPr lang="uk-UA" sz="2100" dirty="0" smtClean="0"/>
              <a:t>та </a:t>
            </a:r>
            <a:r>
              <a:rPr lang="uk-UA" sz="2100" dirty="0" smtClean="0"/>
              <a:t>методи створення електронних версій друкованих видань та </a:t>
            </a:r>
            <a:r>
              <a:rPr lang="uk-UA" sz="2100" dirty="0"/>
              <a:t>охоплює всі </a:t>
            </a:r>
            <a:r>
              <a:rPr lang="uk-UA" sz="2100" dirty="0" smtClean="0"/>
              <a:t>етапи цього процесу</a:t>
            </a:r>
            <a:r>
              <a:rPr lang="uk-UA" sz="2100" dirty="0" smtClean="0"/>
              <a:t>. </a:t>
            </a:r>
            <a:endParaRPr lang="uk-UA" sz="2100" dirty="0" smtClean="0"/>
          </a:p>
          <a:p>
            <a:endParaRPr lang="uk-UA" sz="2100" dirty="0" smtClean="0"/>
          </a:p>
          <a:p>
            <a:r>
              <a:rPr lang="uk-UA" sz="2100" dirty="0" smtClean="0"/>
              <a:t>Класифікаційні ознаки:</a:t>
            </a:r>
          </a:p>
          <a:p>
            <a:pPr lvl="1">
              <a:buFontTx/>
              <a:buChar char="─"/>
            </a:pPr>
            <a:r>
              <a:rPr lang="uk-UA" dirty="0" smtClean="0"/>
              <a:t>Тип друкованого видання</a:t>
            </a:r>
          </a:p>
          <a:p>
            <a:pPr lvl="1">
              <a:buFontTx/>
              <a:buChar char="─"/>
            </a:pPr>
            <a:r>
              <a:rPr lang="uk-UA" dirty="0" smtClean="0"/>
              <a:t>Пристрої введення інформації</a:t>
            </a:r>
          </a:p>
          <a:p>
            <a:pPr lvl="1">
              <a:buFontTx/>
              <a:buChar char="─"/>
            </a:pPr>
            <a:r>
              <a:rPr lang="uk-UA" dirty="0" smtClean="0"/>
              <a:t>Програмні засоби для обробки зображень</a:t>
            </a:r>
          </a:p>
          <a:p>
            <a:pPr lvl="1">
              <a:buFontTx/>
              <a:buChar char="─"/>
            </a:pPr>
            <a:r>
              <a:rPr lang="uk-UA" dirty="0" smtClean="0"/>
              <a:t>Основна обробка зображень</a:t>
            </a:r>
          </a:p>
          <a:p>
            <a:pPr lvl="1">
              <a:buFontTx/>
              <a:buChar char="─"/>
            </a:pPr>
            <a:r>
              <a:rPr lang="uk-UA" dirty="0" smtClean="0"/>
              <a:t>Формати результуючих багатосторінкових файлів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7799AE-9EB0-4FB1-BFBD-9CB773D12EB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900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1241</TotalTime>
  <Words>660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Эркер</vt:lpstr>
      <vt:lpstr>Visio</vt:lpstr>
      <vt:lpstr>Сучасні тенденції розвитку  технологій створення електронних версій  друкованих видань</vt:lpstr>
      <vt:lpstr>Актуальність теми</vt:lpstr>
      <vt:lpstr>Актуальність теми</vt:lpstr>
      <vt:lpstr>Кумулятивна крива розвитку патентної інформації за роками</vt:lpstr>
      <vt:lpstr>Розподіл патентної інформації  за головними напрямками</vt:lpstr>
      <vt:lpstr>Розподіл патентів за країнами-заявниками </vt:lpstr>
      <vt:lpstr>Патенти, відібрані в результаті пошуку </vt:lpstr>
      <vt:lpstr>Патенти, відібрані в результаті пошуку </vt:lpstr>
      <vt:lpstr>Методика класифікації</vt:lpstr>
      <vt:lpstr>Класифікаційна схема технологій «оцифрування» видань</vt:lpstr>
      <vt:lpstr>Причинно-наслідкова діаграма  </vt:lpstr>
      <vt:lpstr>Загальні висновки</vt:lpstr>
      <vt:lpstr>Дякую 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Технологія створення електронних версій друкованих видань з детальною розробкою методів введення інформації</dc:title>
  <dc:creator>Olga</dc:creator>
  <cp:lastModifiedBy>Olga</cp:lastModifiedBy>
  <cp:revision>58</cp:revision>
  <dcterms:created xsi:type="dcterms:W3CDTF">2012-10-15T18:19:51Z</dcterms:created>
  <dcterms:modified xsi:type="dcterms:W3CDTF">2013-01-29T21:05:16Z</dcterms:modified>
</cp:coreProperties>
</file>