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8"/>
  </p:notesMasterIdLst>
  <p:sldIdLst>
    <p:sldId id="256" r:id="rId2"/>
    <p:sldId id="257" r:id="rId3"/>
    <p:sldId id="258" r:id="rId4"/>
    <p:sldId id="280" r:id="rId5"/>
    <p:sldId id="259" r:id="rId6"/>
    <p:sldId id="260" r:id="rId7"/>
    <p:sldId id="261" r:id="rId8"/>
    <p:sldId id="28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2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>
      <p:cViewPr>
        <p:scale>
          <a:sx n="74" d="100"/>
          <a:sy n="74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image" Target="../media/image8.jpg"/><Relationship Id="rId6" Type="http://schemas.openxmlformats.org/officeDocument/2006/relationships/image" Target="../media/image11.jpeg"/><Relationship Id="rId5" Type="http://schemas.microsoft.com/office/2007/relationships/hdphoto" Target="../media/hdphoto5.wdp"/><Relationship Id="rId4" Type="http://schemas.openxmlformats.org/officeDocument/2006/relationships/image" Target="../media/image10.jpeg"/><Relationship Id="rId9" Type="http://schemas.microsoft.com/office/2007/relationships/hdphoto" Target="../media/hdphoto7.wdp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image" Target="../media/image8.jpg"/><Relationship Id="rId6" Type="http://schemas.openxmlformats.org/officeDocument/2006/relationships/image" Target="../media/image11.jpeg"/><Relationship Id="rId5" Type="http://schemas.microsoft.com/office/2007/relationships/hdphoto" Target="../media/hdphoto5.wdp"/><Relationship Id="rId4" Type="http://schemas.openxmlformats.org/officeDocument/2006/relationships/image" Target="../media/image10.jpeg"/><Relationship Id="rId9" Type="http://schemas.microsoft.com/office/2007/relationships/hdphoto" Target="../media/hdphoto7.wdp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1CC240-9BE5-443B-A39F-F1C434951D82}" type="doc">
      <dgm:prSet loTypeId="urn:microsoft.com/office/officeart/2009/layout/CirclePictureHierarchy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A5B77460-9D84-4391-8815-FA3C69F3A22D}">
      <dgm:prSet phldrT="[Текст]" custT="1"/>
      <dgm:spPr/>
      <dgm:t>
        <a:bodyPr/>
        <a:lstStyle/>
        <a:p>
          <a:pPr algn="ctr"/>
          <a:r>
            <a:rPr lang="uk-UA" sz="3600" b="1" dirty="0" smtClean="0">
              <a:solidFill>
                <a:schemeClr val="accent5">
                  <a:lumMod val="50000"/>
                </a:schemeClr>
              </a:solidFill>
            </a:rPr>
            <a:t>Напрями</a:t>
          </a:r>
        </a:p>
        <a:p>
          <a:pPr algn="ctr"/>
          <a:r>
            <a:rPr lang="uk-UA" sz="3600" b="1" dirty="0" smtClean="0">
              <a:solidFill>
                <a:schemeClr val="accent5">
                  <a:lumMod val="50000"/>
                </a:schemeClr>
              </a:solidFill>
            </a:rPr>
            <a:t>структуралізму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endParaRPr lang="uk-UA" sz="3600" b="1" dirty="0" smtClean="0">
            <a:solidFill>
              <a:schemeClr val="accent5">
                <a:lumMod val="50000"/>
              </a:schemeClr>
            </a:solidFill>
          </a:endParaRPr>
        </a:p>
        <a:p>
          <a:pPr algn="ctr"/>
          <a:r>
            <a:rPr lang="uk-UA" sz="3600" b="1" dirty="0" smtClean="0">
              <a:solidFill>
                <a:schemeClr val="accent5">
                  <a:lumMod val="50000"/>
                </a:schemeClr>
              </a:solidFill>
            </a:rPr>
            <a:t>у лінгвістиці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uk-UA" sz="3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endParaRPr lang="uk-UA" sz="3600" b="1" dirty="0">
            <a:solidFill>
              <a:schemeClr val="accent5">
                <a:lumMod val="50000"/>
              </a:schemeClr>
            </a:solidFill>
          </a:endParaRPr>
        </a:p>
      </dgm:t>
    </dgm:pt>
    <dgm:pt modelId="{4866C3D6-4BA5-4822-A0CC-2795265ED3D2}" type="parTrans" cxnId="{AEF5846D-5844-4226-BE6F-555C1F3AC7F4}">
      <dgm:prSet/>
      <dgm:spPr/>
      <dgm:t>
        <a:bodyPr/>
        <a:lstStyle/>
        <a:p>
          <a:endParaRPr lang="uk-UA"/>
        </a:p>
      </dgm:t>
    </dgm:pt>
    <dgm:pt modelId="{42109EA9-0AA1-4E23-9E40-EB7008654A16}" type="sibTrans" cxnId="{AEF5846D-5844-4226-BE6F-555C1F3AC7F4}">
      <dgm:prSet/>
      <dgm:spPr/>
      <dgm:t>
        <a:bodyPr/>
        <a:lstStyle/>
        <a:p>
          <a:endParaRPr lang="uk-UA"/>
        </a:p>
      </dgm:t>
    </dgm:pt>
    <dgm:pt modelId="{EED3FA76-CD1D-4785-A534-011FB3083F07}" type="asst">
      <dgm:prSet phldrT="[Текст]" custT="1"/>
      <dgm:spPr/>
      <dgm:t>
        <a:bodyPr/>
        <a:lstStyle/>
        <a:p>
          <a:r>
            <a:rPr lang="uk-UA" sz="2200" dirty="0" smtClean="0"/>
            <a:t>Празький лінгвістичний гурток</a:t>
          </a:r>
          <a:endParaRPr lang="uk-UA" sz="2200" dirty="0"/>
        </a:p>
      </dgm:t>
    </dgm:pt>
    <dgm:pt modelId="{AB33E255-6B50-4A65-91CE-FA6D80E74DE7}" type="parTrans" cxnId="{6A116489-EA98-4AFE-AEC5-1F87A5CA422A}">
      <dgm:prSet/>
      <dgm:spPr/>
      <dgm:t>
        <a:bodyPr/>
        <a:lstStyle/>
        <a:p>
          <a:endParaRPr lang="uk-UA"/>
        </a:p>
      </dgm:t>
    </dgm:pt>
    <dgm:pt modelId="{C03398B6-DDBD-491E-BF06-E7F5C78415E3}" type="sibTrans" cxnId="{6A116489-EA98-4AFE-AEC5-1F87A5CA422A}">
      <dgm:prSet/>
      <dgm:spPr/>
      <dgm:t>
        <a:bodyPr/>
        <a:lstStyle/>
        <a:p>
          <a:endParaRPr lang="uk-UA"/>
        </a:p>
      </dgm:t>
    </dgm:pt>
    <dgm:pt modelId="{FCF5689F-455F-4A54-ADA0-BFC2875CE7D6}">
      <dgm:prSet phldrT="[Текст]" custT="1"/>
      <dgm:spPr/>
      <dgm:t>
        <a:bodyPr/>
        <a:lstStyle/>
        <a:p>
          <a:r>
            <a:rPr lang="uk-UA" sz="2200" dirty="0" smtClean="0"/>
            <a:t>Копенгагенська глосематика Луї </a:t>
          </a:r>
          <a:r>
            <a:rPr lang="uk-UA" sz="2200" dirty="0" err="1" smtClean="0"/>
            <a:t>Єльмслева</a:t>
          </a:r>
          <a:endParaRPr lang="uk-UA" sz="2200" dirty="0"/>
        </a:p>
      </dgm:t>
    </dgm:pt>
    <dgm:pt modelId="{6EE437FE-A73A-4FE7-B5C7-CAAEB5E8C98A}" type="parTrans" cxnId="{BB01A149-3F5E-4138-B09A-3ADEC6435CC8}">
      <dgm:prSet/>
      <dgm:spPr/>
      <dgm:t>
        <a:bodyPr/>
        <a:lstStyle/>
        <a:p>
          <a:endParaRPr lang="uk-UA"/>
        </a:p>
      </dgm:t>
    </dgm:pt>
    <dgm:pt modelId="{5CA769C0-8562-418B-8432-C1BEF6E68EF4}" type="sibTrans" cxnId="{BB01A149-3F5E-4138-B09A-3ADEC6435CC8}">
      <dgm:prSet/>
      <dgm:spPr/>
      <dgm:t>
        <a:bodyPr/>
        <a:lstStyle/>
        <a:p>
          <a:endParaRPr lang="uk-UA"/>
        </a:p>
      </dgm:t>
    </dgm:pt>
    <dgm:pt modelId="{3D34D052-8934-42D5-9316-BBC502D9B7EA}">
      <dgm:prSet phldrT="[Текст]" custT="1"/>
      <dgm:spPr/>
      <dgm:t>
        <a:bodyPr/>
        <a:lstStyle/>
        <a:p>
          <a:r>
            <a:rPr lang="uk-UA" sz="2200" dirty="0" smtClean="0"/>
            <a:t>Американський </a:t>
          </a:r>
          <a:r>
            <a:rPr lang="uk-UA" sz="2200" dirty="0" err="1" smtClean="0"/>
            <a:t>дескриптивізм</a:t>
          </a:r>
          <a:endParaRPr lang="uk-UA" sz="2200" dirty="0"/>
        </a:p>
      </dgm:t>
    </dgm:pt>
    <dgm:pt modelId="{1FB8D50C-0434-4190-89AD-D87F043B292D}" type="parTrans" cxnId="{24A5B708-BE76-41FA-9FF6-24DAC3513075}">
      <dgm:prSet/>
      <dgm:spPr/>
      <dgm:t>
        <a:bodyPr/>
        <a:lstStyle/>
        <a:p>
          <a:endParaRPr lang="uk-UA"/>
        </a:p>
      </dgm:t>
    </dgm:pt>
    <dgm:pt modelId="{AEC0C601-3CFD-4C5F-B57F-F523FA54E70C}" type="sibTrans" cxnId="{24A5B708-BE76-41FA-9FF6-24DAC3513075}">
      <dgm:prSet/>
      <dgm:spPr/>
      <dgm:t>
        <a:bodyPr/>
        <a:lstStyle/>
        <a:p>
          <a:endParaRPr lang="uk-UA"/>
        </a:p>
      </dgm:t>
    </dgm:pt>
    <dgm:pt modelId="{1061EF56-487B-4D09-B79C-010602C25B9B}">
      <dgm:prSet phldrT="[Текст]" custT="1"/>
      <dgm:spPr/>
      <dgm:t>
        <a:bodyPr/>
        <a:lstStyle/>
        <a:p>
          <a:pPr algn="r"/>
          <a:r>
            <a:rPr lang="uk-UA" sz="2000" dirty="0" smtClean="0"/>
            <a:t>Лондонська структуральна школа (інколи відносять)</a:t>
          </a:r>
          <a:endParaRPr lang="uk-UA" sz="2000" dirty="0"/>
        </a:p>
      </dgm:t>
    </dgm:pt>
    <dgm:pt modelId="{968D5589-D222-40FE-BC27-1F919D0C0767}" type="parTrans" cxnId="{041C6618-0FA3-412D-A194-E065AC4EB958}">
      <dgm:prSet/>
      <dgm:spPr/>
      <dgm:t>
        <a:bodyPr/>
        <a:lstStyle/>
        <a:p>
          <a:endParaRPr lang="uk-UA"/>
        </a:p>
      </dgm:t>
    </dgm:pt>
    <dgm:pt modelId="{438B22F9-08C9-499A-8657-9173CAF5B5E8}" type="sibTrans" cxnId="{041C6618-0FA3-412D-A194-E065AC4EB958}">
      <dgm:prSet/>
      <dgm:spPr/>
      <dgm:t>
        <a:bodyPr/>
        <a:lstStyle/>
        <a:p>
          <a:endParaRPr lang="uk-UA"/>
        </a:p>
      </dgm:t>
    </dgm:pt>
    <dgm:pt modelId="{2E0E7532-88C1-4F01-94C6-9DCA3D6781C2}" type="pres">
      <dgm:prSet presAssocID="{051CC240-9BE5-443B-A39F-F1C434951D8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B9C319DE-BAEE-4102-B611-2F39D82BAF20}" type="pres">
      <dgm:prSet presAssocID="{A5B77460-9D84-4391-8815-FA3C69F3A22D}" presName="hierRoot1" presStyleCnt="0"/>
      <dgm:spPr/>
      <dgm:t>
        <a:bodyPr/>
        <a:lstStyle/>
        <a:p>
          <a:endParaRPr lang="uk-UA"/>
        </a:p>
      </dgm:t>
    </dgm:pt>
    <dgm:pt modelId="{17B6FF8A-2157-463E-A639-1E4CD641E5CA}" type="pres">
      <dgm:prSet presAssocID="{A5B77460-9D84-4391-8815-FA3C69F3A22D}" presName="composite" presStyleCnt="0"/>
      <dgm:spPr/>
      <dgm:t>
        <a:bodyPr/>
        <a:lstStyle/>
        <a:p>
          <a:endParaRPr lang="uk-UA"/>
        </a:p>
      </dgm:t>
    </dgm:pt>
    <dgm:pt modelId="{0D38834F-6578-4E86-ACDE-6B46D28BB1D8}" type="pres">
      <dgm:prSet presAssocID="{A5B77460-9D84-4391-8815-FA3C69F3A22D}" presName="image" presStyleLbl="node0" presStyleIdx="0" presStyleCnt="1" custScaleX="857025" custScaleY="862322" custLinFactX="-197463" custLinFactY="-97602" custLinFactNeighborX="-20000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uk-UA"/>
        </a:p>
      </dgm:t>
    </dgm:pt>
    <dgm:pt modelId="{FAB6F853-BC2F-4E42-8848-7ACD4C8E50E2}" type="pres">
      <dgm:prSet presAssocID="{A5B77460-9D84-4391-8815-FA3C69F3A22D}" presName="text" presStyleLbl="revTx" presStyleIdx="0" presStyleCnt="5" custScaleX="818956" custScaleY="313029" custLinFactX="131047" custLinFactY="-100000" custLinFactNeighborX="200000" custLinFactNeighborY="-18894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5B18956-2B53-4D08-AA1D-FA6BDB45CD9D}" type="pres">
      <dgm:prSet presAssocID="{A5B77460-9D84-4391-8815-FA3C69F3A22D}" presName="hierChild2" presStyleCnt="0"/>
      <dgm:spPr/>
      <dgm:t>
        <a:bodyPr/>
        <a:lstStyle/>
        <a:p>
          <a:endParaRPr lang="uk-UA"/>
        </a:p>
      </dgm:t>
    </dgm:pt>
    <dgm:pt modelId="{8445D5C7-806D-464A-B2DF-33C4F50C6D79}" type="pres">
      <dgm:prSet presAssocID="{6EE437FE-A73A-4FE7-B5C7-CAAEB5E8C98A}" presName="Name10" presStyleLbl="parChTrans1D2" presStyleIdx="0" presStyleCnt="4"/>
      <dgm:spPr/>
      <dgm:t>
        <a:bodyPr/>
        <a:lstStyle/>
        <a:p>
          <a:endParaRPr lang="uk-UA"/>
        </a:p>
      </dgm:t>
    </dgm:pt>
    <dgm:pt modelId="{09C096F3-6FFE-4419-A7DA-766969654925}" type="pres">
      <dgm:prSet presAssocID="{FCF5689F-455F-4A54-ADA0-BFC2875CE7D6}" presName="hierRoot2" presStyleCnt="0"/>
      <dgm:spPr/>
      <dgm:t>
        <a:bodyPr/>
        <a:lstStyle/>
        <a:p>
          <a:endParaRPr lang="uk-UA"/>
        </a:p>
      </dgm:t>
    </dgm:pt>
    <dgm:pt modelId="{65C4E109-3780-4F9B-9E4B-3BF53B09F06B}" type="pres">
      <dgm:prSet presAssocID="{FCF5689F-455F-4A54-ADA0-BFC2875CE7D6}" presName="composite2" presStyleCnt="0"/>
      <dgm:spPr/>
      <dgm:t>
        <a:bodyPr/>
        <a:lstStyle/>
        <a:p>
          <a:endParaRPr lang="uk-UA"/>
        </a:p>
      </dgm:t>
    </dgm:pt>
    <dgm:pt modelId="{5139016B-034F-4EA7-AD7B-0F1D97933DD0}" type="pres">
      <dgm:prSet presAssocID="{FCF5689F-455F-4A54-ADA0-BFC2875CE7D6}" presName="image2" presStyleLbl="node2" presStyleIdx="0" presStyleCnt="3" custScaleX="372742" custScaleY="350989" custLinFactX="44457" custLinFactY="-51222" custLinFactNeighborX="100000" custLinFactNeighborY="-100000"/>
      <dgm:spPr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uk-UA"/>
        </a:p>
      </dgm:t>
    </dgm:pt>
    <dgm:pt modelId="{99C7908A-E1C8-40A1-B17C-C8BEF5B1539B}" type="pres">
      <dgm:prSet presAssocID="{FCF5689F-455F-4A54-ADA0-BFC2875CE7D6}" presName="text2" presStyleLbl="revTx" presStyleIdx="1" presStyleCnt="5" custScaleX="449280" custScaleY="214957" custLinFactX="200000" custLinFactY="100000" custLinFactNeighborX="247961" custLinFactNeighborY="18291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4F4BF56-D0CB-4616-9D8C-72614B8D7C28}" type="pres">
      <dgm:prSet presAssocID="{FCF5689F-455F-4A54-ADA0-BFC2875CE7D6}" presName="hierChild3" presStyleCnt="0"/>
      <dgm:spPr/>
      <dgm:t>
        <a:bodyPr/>
        <a:lstStyle/>
        <a:p>
          <a:endParaRPr lang="uk-UA"/>
        </a:p>
      </dgm:t>
    </dgm:pt>
    <dgm:pt modelId="{1AC66EC8-29F4-418C-9102-A6A6CEE76778}" type="pres">
      <dgm:prSet presAssocID="{1FB8D50C-0434-4190-89AD-D87F043B292D}" presName="Name10" presStyleLbl="parChTrans1D2" presStyleIdx="1" presStyleCnt="4"/>
      <dgm:spPr/>
      <dgm:t>
        <a:bodyPr/>
        <a:lstStyle/>
        <a:p>
          <a:endParaRPr lang="uk-UA"/>
        </a:p>
      </dgm:t>
    </dgm:pt>
    <dgm:pt modelId="{BC010822-D35A-4221-82FB-6490BA15A2A2}" type="pres">
      <dgm:prSet presAssocID="{3D34D052-8934-42D5-9316-BBC502D9B7EA}" presName="hierRoot2" presStyleCnt="0"/>
      <dgm:spPr/>
      <dgm:t>
        <a:bodyPr/>
        <a:lstStyle/>
        <a:p>
          <a:endParaRPr lang="uk-UA"/>
        </a:p>
      </dgm:t>
    </dgm:pt>
    <dgm:pt modelId="{71D584E0-D293-4899-89FD-0068A2A6ACDF}" type="pres">
      <dgm:prSet presAssocID="{3D34D052-8934-42D5-9316-BBC502D9B7EA}" presName="composite2" presStyleCnt="0"/>
      <dgm:spPr/>
      <dgm:t>
        <a:bodyPr/>
        <a:lstStyle/>
        <a:p>
          <a:endParaRPr lang="uk-UA"/>
        </a:p>
      </dgm:t>
    </dgm:pt>
    <dgm:pt modelId="{367FE108-9B05-4BFE-A6FC-1DD80B1E587F}" type="pres">
      <dgm:prSet presAssocID="{3D34D052-8934-42D5-9316-BBC502D9B7EA}" presName="image2" presStyleLbl="node2" presStyleIdx="1" presStyleCnt="3" custScaleX="365601" custScaleY="363818" custLinFactNeighborX="87192" custLinFactNeighborY="-54183"/>
      <dgm:spPr>
        <a:blipFill>
          <a:blip xmlns:r="http://schemas.openxmlformats.org/officeDocument/2006/relationships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uk-UA"/>
        </a:p>
      </dgm:t>
    </dgm:pt>
    <dgm:pt modelId="{04F31430-9DDC-4DB5-9D87-66745261FD69}" type="pres">
      <dgm:prSet presAssocID="{3D34D052-8934-42D5-9316-BBC502D9B7EA}" presName="text2" presStyleLbl="revTx" presStyleIdx="2" presStyleCnt="5" custScaleX="429648" custScaleY="221042" custLinFactX="200000" custLinFactY="100000" custLinFactNeighborX="266203" custLinFactNeighborY="11546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AFBBE69-F0B9-44DF-AA92-CCB38177FFC8}" type="pres">
      <dgm:prSet presAssocID="{3D34D052-8934-42D5-9316-BBC502D9B7EA}" presName="hierChild3" presStyleCnt="0"/>
      <dgm:spPr/>
      <dgm:t>
        <a:bodyPr/>
        <a:lstStyle/>
        <a:p>
          <a:endParaRPr lang="uk-UA"/>
        </a:p>
      </dgm:t>
    </dgm:pt>
    <dgm:pt modelId="{CA5906D2-4A04-4467-AF06-0969397B51F6}" type="pres">
      <dgm:prSet presAssocID="{968D5589-D222-40FE-BC27-1F919D0C0767}" presName="Name10" presStyleLbl="parChTrans1D2" presStyleIdx="2" presStyleCnt="4"/>
      <dgm:spPr/>
      <dgm:t>
        <a:bodyPr/>
        <a:lstStyle/>
        <a:p>
          <a:endParaRPr lang="uk-UA"/>
        </a:p>
      </dgm:t>
    </dgm:pt>
    <dgm:pt modelId="{F200EABE-A3B4-43B2-BF08-6C148D68B4E7}" type="pres">
      <dgm:prSet presAssocID="{1061EF56-487B-4D09-B79C-010602C25B9B}" presName="hierRoot2" presStyleCnt="0"/>
      <dgm:spPr/>
      <dgm:t>
        <a:bodyPr/>
        <a:lstStyle/>
        <a:p>
          <a:endParaRPr lang="uk-UA"/>
        </a:p>
      </dgm:t>
    </dgm:pt>
    <dgm:pt modelId="{38CB1754-B9EB-42AB-8B99-84AE6EAC2715}" type="pres">
      <dgm:prSet presAssocID="{1061EF56-487B-4D09-B79C-010602C25B9B}" presName="composite2" presStyleCnt="0"/>
      <dgm:spPr/>
      <dgm:t>
        <a:bodyPr/>
        <a:lstStyle/>
        <a:p>
          <a:endParaRPr lang="uk-UA"/>
        </a:p>
      </dgm:t>
    </dgm:pt>
    <dgm:pt modelId="{B1973089-12CD-4F71-8B7C-89D89935C2DC}" type="pres">
      <dgm:prSet presAssocID="{1061EF56-487B-4D09-B79C-010602C25B9B}" presName="image2" presStyleLbl="node2" presStyleIdx="2" presStyleCnt="3" custScaleX="369221" custScaleY="369221" custLinFactNeighborX="45582" custLinFactNeighborY="-92999"/>
      <dgm:spPr>
        <a:blipFill>
          <a:blip xmlns:r="http://schemas.openxmlformats.org/officeDocument/2006/relationships"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uk-UA"/>
        </a:p>
      </dgm:t>
    </dgm:pt>
    <dgm:pt modelId="{2C674FA8-3E20-4A88-836D-ABB266815697}" type="pres">
      <dgm:prSet presAssocID="{1061EF56-487B-4D09-B79C-010602C25B9B}" presName="text2" presStyleLbl="revTx" presStyleIdx="3" presStyleCnt="5" custScaleX="481482" custLinFactX="147428" custLinFactY="100000" custLinFactNeighborX="200000" custLinFactNeighborY="13768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A340A11-964D-4C93-9143-86C0D597A903}" type="pres">
      <dgm:prSet presAssocID="{1061EF56-487B-4D09-B79C-010602C25B9B}" presName="hierChild3" presStyleCnt="0"/>
      <dgm:spPr/>
      <dgm:t>
        <a:bodyPr/>
        <a:lstStyle/>
        <a:p>
          <a:endParaRPr lang="uk-UA"/>
        </a:p>
      </dgm:t>
    </dgm:pt>
    <dgm:pt modelId="{1CCDCDAB-01C2-4B29-8340-936A4A96D84D}" type="pres">
      <dgm:prSet presAssocID="{AB33E255-6B50-4A65-91CE-FA6D80E74DE7}" presName="Name10" presStyleLbl="parChTrans1D2" presStyleIdx="3" presStyleCnt="4"/>
      <dgm:spPr/>
      <dgm:t>
        <a:bodyPr/>
        <a:lstStyle/>
        <a:p>
          <a:endParaRPr lang="uk-UA"/>
        </a:p>
      </dgm:t>
    </dgm:pt>
    <dgm:pt modelId="{36E6EC24-186F-49B5-B7CC-E834C90D0A7F}" type="pres">
      <dgm:prSet presAssocID="{EED3FA76-CD1D-4785-A534-011FB3083F07}" presName="hierRoot2" presStyleCnt="0"/>
      <dgm:spPr/>
      <dgm:t>
        <a:bodyPr/>
        <a:lstStyle/>
        <a:p>
          <a:endParaRPr lang="uk-UA"/>
        </a:p>
      </dgm:t>
    </dgm:pt>
    <dgm:pt modelId="{3ABC9273-7BAF-4F0F-B14D-1EA4EFD33E9C}" type="pres">
      <dgm:prSet presAssocID="{EED3FA76-CD1D-4785-A534-011FB3083F07}" presName="composite2" presStyleCnt="0"/>
      <dgm:spPr/>
      <dgm:t>
        <a:bodyPr/>
        <a:lstStyle/>
        <a:p>
          <a:endParaRPr lang="uk-UA"/>
        </a:p>
      </dgm:t>
    </dgm:pt>
    <dgm:pt modelId="{980167A3-0AFB-46E0-8C69-FAEFC64A02A4}" type="pres">
      <dgm:prSet presAssocID="{EED3FA76-CD1D-4785-A534-011FB3083F07}" presName="image2" presStyleLbl="asst1" presStyleIdx="0" presStyleCnt="1" custScaleX="368310" custScaleY="356594" custLinFactY="-51222" custLinFactNeighborX="29169" custLinFactNeighborY="-100000"/>
      <dgm:spPr>
        <a:blipFill>
          <a:blip xmlns:r="http://schemas.openxmlformats.org/officeDocument/2006/relationships"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uk-UA"/>
        </a:p>
      </dgm:t>
    </dgm:pt>
    <dgm:pt modelId="{14E2E581-A928-4F3A-815F-730402A5E580}" type="pres">
      <dgm:prSet presAssocID="{EED3FA76-CD1D-4785-A534-011FB3083F07}" presName="text2" presStyleLbl="revTx" presStyleIdx="4" presStyleCnt="5" custScaleX="381645" custLinFactX="-651598" custLinFactY="67359" custLinFactNeighborX="-700000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4E4B80C-57E3-47EB-A4D4-8ABF1E7ADA51}" type="pres">
      <dgm:prSet presAssocID="{EED3FA76-CD1D-4785-A534-011FB3083F07}" presName="hierChild3" presStyleCnt="0"/>
      <dgm:spPr/>
      <dgm:t>
        <a:bodyPr/>
        <a:lstStyle/>
        <a:p>
          <a:endParaRPr lang="uk-UA"/>
        </a:p>
      </dgm:t>
    </dgm:pt>
  </dgm:ptLst>
  <dgm:cxnLst>
    <dgm:cxn modelId="{4E82B8B0-C054-4BE9-86CD-BE31234FDEC4}" type="presOf" srcId="{AB33E255-6B50-4A65-91CE-FA6D80E74DE7}" destId="{1CCDCDAB-01C2-4B29-8340-936A4A96D84D}" srcOrd="0" destOrd="0" presId="urn:microsoft.com/office/officeart/2009/layout/CirclePictureHierarchy"/>
    <dgm:cxn modelId="{00495382-D6EF-483B-AC9D-CC0F7C6C9963}" type="presOf" srcId="{FCF5689F-455F-4A54-ADA0-BFC2875CE7D6}" destId="{99C7908A-E1C8-40A1-B17C-C8BEF5B1539B}" srcOrd="0" destOrd="0" presId="urn:microsoft.com/office/officeart/2009/layout/CirclePictureHierarchy"/>
    <dgm:cxn modelId="{453C3484-DDF0-490C-8FBE-4819E0400702}" type="presOf" srcId="{6EE437FE-A73A-4FE7-B5C7-CAAEB5E8C98A}" destId="{8445D5C7-806D-464A-B2DF-33C4F50C6D79}" srcOrd="0" destOrd="0" presId="urn:microsoft.com/office/officeart/2009/layout/CirclePictureHierarchy"/>
    <dgm:cxn modelId="{11CBFED3-F03C-470A-84BE-C98076B729E2}" type="presOf" srcId="{968D5589-D222-40FE-BC27-1F919D0C0767}" destId="{CA5906D2-4A04-4467-AF06-0969397B51F6}" srcOrd="0" destOrd="0" presId="urn:microsoft.com/office/officeart/2009/layout/CirclePictureHierarchy"/>
    <dgm:cxn modelId="{D20BF9F8-4F8C-43B3-A1B0-7715BEA9721A}" type="presOf" srcId="{1061EF56-487B-4D09-B79C-010602C25B9B}" destId="{2C674FA8-3E20-4A88-836D-ABB266815697}" srcOrd="0" destOrd="0" presId="urn:microsoft.com/office/officeart/2009/layout/CirclePictureHierarchy"/>
    <dgm:cxn modelId="{24A5B708-BE76-41FA-9FF6-24DAC3513075}" srcId="{A5B77460-9D84-4391-8815-FA3C69F3A22D}" destId="{3D34D052-8934-42D5-9316-BBC502D9B7EA}" srcOrd="1" destOrd="0" parTransId="{1FB8D50C-0434-4190-89AD-D87F043B292D}" sibTransId="{AEC0C601-3CFD-4C5F-B57F-F523FA54E70C}"/>
    <dgm:cxn modelId="{D67FC5C9-B4CE-4DE2-969B-004C7218F0AA}" type="presOf" srcId="{051CC240-9BE5-443B-A39F-F1C434951D82}" destId="{2E0E7532-88C1-4F01-94C6-9DCA3D6781C2}" srcOrd="0" destOrd="0" presId="urn:microsoft.com/office/officeart/2009/layout/CirclePictureHierarchy"/>
    <dgm:cxn modelId="{BB01A149-3F5E-4138-B09A-3ADEC6435CC8}" srcId="{A5B77460-9D84-4391-8815-FA3C69F3A22D}" destId="{FCF5689F-455F-4A54-ADA0-BFC2875CE7D6}" srcOrd="0" destOrd="0" parTransId="{6EE437FE-A73A-4FE7-B5C7-CAAEB5E8C98A}" sibTransId="{5CA769C0-8562-418B-8432-C1BEF6E68EF4}"/>
    <dgm:cxn modelId="{2584E351-1D11-456A-B400-806524E30567}" type="presOf" srcId="{A5B77460-9D84-4391-8815-FA3C69F3A22D}" destId="{FAB6F853-BC2F-4E42-8848-7ACD4C8E50E2}" srcOrd="0" destOrd="0" presId="urn:microsoft.com/office/officeart/2009/layout/CirclePictureHierarchy"/>
    <dgm:cxn modelId="{C83C37EC-6A08-4DDF-8290-12EB69C8CA82}" type="presOf" srcId="{3D34D052-8934-42D5-9316-BBC502D9B7EA}" destId="{04F31430-9DDC-4DB5-9D87-66745261FD69}" srcOrd="0" destOrd="0" presId="urn:microsoft.com/office/officeart/2009/layout/CirclePictureHierarchy"/>
    <dgm:cxn modelId="{041C6618-0FA3-412D-A194-E065AC4EB958}" srcId="{A5B77460-9D84-4391-8815-FA3C69F3A22D}" destId="{1061EF56-487B-4D09-B79C-010602C25B9B}" srcOrd="2" destOrd="0" parTransId="{968D5589-D222-40FE-BC27-1F919D0C0767}" sibTransId="{438B22F9-08C9-499A-8657-9173CAF5B5E8}"/>
    <dgm:cxn modelId="{4D6857B9-3B91-4637-9590-399D0545C68E}" type="presOf" srcId="{EED3FA76-CD1D-4785-A534-011FB3083F07}" destId="{14E2E581-A928-4F3A-815F-730402A5E580}" srcOrd="0" destOrd="0" presId="urn:microsoft.com/office/officeart/2009/layout/CirclePictureHierarchy"/>
    <dgm:cxn modelId="{6A116489-EA98-4AFE-AEC5-1F87A5CA422A}" srcId="{A5B77460-9D84-4391-8815-FA3C69F3A22D}" destId="{EED3FA76-CD1D-4785-A534-011FB3083F07}" srcOrd="3" destOrd="0" parTransId="{AB33E255-6B50-4A65-91CE-FA6D80E74DE7}" sibTransId="{C03398B6-DDBD-491E-BF06-E7F5C78415E3}"/>
    <dgm:cxn modelId="{9D66947A-2085-4804-AA21-3670DA4CE678}" type="presOf" srcId="{1FB8D50C-0434-4190-89AD-D87F043B292D}" destId="{1AC66EC8-29F4-418C-9102-A6A6CEE76778}" srcOrd="0" destOrd="0" presId="urn:microsoft.com/office/officeart/2009/layout/CirclePictureHierarchy"/>
    <dgm:cxn modelId="{AEF5846D-5844-4226-BE6F-555C1F3AC7F4}" srcId="{051CC240-9BE5-443B-A39F-F1C434951D82}" destId="{A5B77460-9D84-4391-8815-FA3C69F3A22D}" srcOrd="0" destOrd="0" parTransId="{4866C3D6-4BA5-4822-A0CC-2795265ED3D2}" sibTransId="{42109EA9-0AA1-4E23-9E40-EB7008654A16}"/>
    <dgm:cxn modelId="{3CE6E4D6-871A-4413-BE46-1D3B8AD99C9D}" type="presParOf" srcId="{2E0E7532-88C1-4F01-94C6-9DCA3D6781C2}" destId="{B9C319DE-BAEE-4102-B611-2F39D82BAF20}" srcOrd="0" destOrd="0" presId="urn:microsoft.com/office/officeart/2009/layout/CirclePictureHierarchy"/>
    <dgm:cxn modelId="{204357E7-90BB-4E3C-A17B-7F55F5E72393}" type="presParOf" srcId="{B9C319DE-BAEE-4102-B611-2F39D82BAF20}" destId="{17B6FF8A-2157-463E-A639-1E4CD641E5CA}" srcOrd="0" destOrd="0" presId="urn:microsoft.com/office/officeart/2009/layout/CirclePictureHierarchy"/>
    <dgm:cxn modelId="{D5EF3FC6-8537-45AA-91CD-3CD642ABA73E}" type="presParOf" srcId="{17B6FF8A-2157-463E-A639-1E4CD641E5CA}" destId="{0D38834F-6578-4E86-ACDE-6B46D28BB1D8}" srcOrd="0" destOrd="0" presId="urn:microsoft.com/office/officeart/2009/layout/CirclePictureHierarchy"/>
    <dgm:cxn modelId="{F69E4E8C-CD59-43CA-911F-F91991C88260}" type="presParOf" srcId="{17B6FF8A-2157-463E-A639-1E4CD641E5CA}" destId="{FAB6F853-BC2F-4E42-8848-7ACD4C8E50E2}" srcOrd="1" destOrd="0" presId="urn:microsoft.com/office/officeart/2009/layout/CirclePictureHierarchy"/>
    <dgm:cxn modelId="{F7243E64-33D2-4C0C-B3F9-599067DE7EB0}" type="presParOf" srcId="{B9C319DE-BAEE-4102-B611-2F39D82BAF20}" destId="{15B18956-2B53-4D08-AA1D-FA6BDB45CD9D}" srcOrd="1" destOrd="0" presId="urn:microsoft.com/office/officeart/2009/layout/CirclePictureHierarchy"/>
    <dgm:cxn modelId="{1BE49FF8-0685-4A04-94CC-617FDE19B72E}" type="presParOf" srcId="{15B18956-2B53-4D08-AA1D-FA6BDB45CD9D}" destId="{8445D5C7-806D-464A-B2DF-33C4F50C6D79}" srcOrd="0" destOrd="0" presId="urn:microsoft.com/office/officeart/2009/layout/CirclePictureHierarchy"/>
    <dgm:cxn modelId="{77391394-B0B6-415C-966E-23188A084340}" type="presParOf" srcId="{15B18956-2B53-4D08-AA1D-FA6BDB45CD9D}" destId="{09C096F3-6FFE-4419-A7DA-766969654925}" srcOrd="1" destOrd="0" presId="urn:microsoft.com/office/officeart/2009/layout/CirclePictureHierarchy"/>
    <dgm:cxn modelId="{2A1970FF-3E8A-49CE-9CB2-A1CE3AB8ABA8}" type="presParOf" srcId="{09C096F3-6FFE-4419-A7DA-766969654925}" destId="{65C4E109-3780-4F9B-9E4B-3BF53B09F06B}" srcOrd="0" destOrd="0" presId="urn:microsoft.com/office/officeart/2009/layout/CirclePictureHierarchy"/>
    <dgm:cxn modelId="{E94B5947-7958-4E2A-B946-8A32F6D1DFCE}" type="presParOf" srcId="{65C4E109-3780-4F9B-9E4B-3BF53B09F06B}" destId="{5139016B-034F-4EA7-AD7B-0F1D97933DD0}" srcOrd="0" destOrd="0" presId="urn:microsoft.com/office/officeart/2009/layout/CirclePictureHierarchy"/>
    <dgm:cxn modelId="{40540E03-F821-4BE3-9AE2-278A90EF2A99}" type="presParOf" srcId="{65C4E109-3780-4F9B-9E4B-3BF53B09F06B}" destId="{99C7908A-E1C8-40A1-B17C-C8BEF5B1539B}" srcOrd="1" destOrd="0" presId="urn:microsoft.com/office/officeart/2009/layout/CirclePictureHierarchy"/>
    <dgm:cxn modelId="{02CD2CA5-3109-414C-9D95-4D7C803E5F22}" type="presParOf" srcId="{09C096F3-6FFE-4419-A7DA-766969654925}" destId="{24F4BF56-D0CB-4616-9D8C-72614B8D7C28}" srcOrd="1" destOrd="0" presId="urn:microsoft.com/office/officeart/2009/layout/CirclePictureHierarchy"/>
    <dgm:cxn modelId="{EA6F210D-1AF8-40EE-90C6-54B0C3F0EA0A}" type="presParOf" srcId="{15B18956-2B53-4D08-AA1D-FA6BDB45CD9D}" destId="{1AC66EC8-29F4-418C-9102-A6A6CEE76778}" srcOrd="2" destOrd="0" presId="urn:microsoft.com/office/officeart/2009/layout/CirclePictureHierarchy"/>
    <dgm:cxn modelId="{C275D706-EE34-41C4-A385-86326F78126B}" type="presParOf" srcId="{15B18956-2B53-4D08-AA1D-FA6BDB45CD9D}" destId="{BC010822-D35A-4221-82FB-6490BA15A2A2}" srcOrd="3" destOrd="0" presId="urn:microsoft.com/office/officeart/2009/layout/CirclePictureHierarchy"/>
    <dgm:cxn modelId="{7EDB6A00-2419-4098-9396-40058F052B7A}" type="presParOf" srcId="{BC010822-D35A-4221-82FB-6490BA15A2A2}" destId="{71D584E0-D293-4899-89FD-0068A2A6ACDF}" srcOrd="0" destOrd="0" presId="urn:microsoft.com/office/officeart/2009/layout/CirclePictureHierarchy"/>
    <dgm:cxn modelId="{A2818386-9E45-4527-8488-79C2ABA5113B}" type="presParOf" srcId="{71D584E0-D293-4899-89FD-0068A2A6ACDF}" destId="{367FE108-9B05-4BFE-A6FC-1DD80B1E587F}" srcOrd="0" destOrd="0" presId="urn:microsoft.com/office/officeart/2009/layout/CirclePictureHierarchy"/>
    <dgm:cxn modelId="{64B3BEA5-974D-437B-A4AA-1F05EFCF3447}" type="presParOf" srcId="{71D584E0-D293-4899-89FD-0068A2A6ACDF}" destId="{04F31430-9DDC-4DB5-9D87-66745261FD69}" srcOrd="1" destOrd="0" presId="urn:microsoft.com/office/officeart/2009/layout/CirclePictureHierarchy"/>
    <dgm:cxn modelId="{D0EAAA55-CA0D-4B9E-9990-067CFF078594}" type="presParOf" srcId="{BC010822-D35A-4221-82FB-6490BA15A2A2}" destId="{DAFBBE69-F0B9-44DF-AA92-CCB38177FFC8}" srcOrd="1" destOrd="0" presId="urn:microsoft.com/office/officeart/2009/layout/CirclePictureHierarchy"/>
    <dgm:cxn modelId="{F79A080B-F3B8-4607-82F9-6B449E4E5F35}" type="presParOf" srcId="{15B18956-2B53-4D08-AA1D-FA6BDB45CD9D}" destId="{CA5906D2-4A04-4467-AF06-0969397B51F6}" srcOrd="4" destOrd="0" presId="urn:microsoft.com/office/officeart/2009/layout/CirclePictureHierarchy"/>
    <dgm:cxn modelId="{14E96E27-F49F-441C-890F-A61133961708}" type="presParOf" srcId="{15B18956-2B53-4D08-AA1D-FA6BDB45CD9D}" destId="{F200EABE-A3B4-43B2-BF08-6C148D68B4E7}" srcOrd="5" destOrd="0" presId="urn:microsoft.com/office/officeart/2009/layout/CirclePictureHierarchy"/>
    <dgm:cxn modelId="{F996BCA2-89C0-4DE2-83CC-B89BBF840E51}" type="presParOf" srcId="{F200EABE-A3B4-43B2-BF08-6C148D68B4E7}" destId="{38CB1754-B9EB-42AB-8B99-84AE6EAC2715}" srcOrd="0" destOrd="0" presId="urn:microsoft.com/office/officeart/2009/layout/CirclePictureHierarchy"/>
    <dgm:cxn modelId="{303CAB35-7AEC-4C2C-AC23-2E7CA48FE119}" type="presParOf" srcId="{38CB1754-B9EB-42AB-8B99-84AE6EAC2715}" destId="{B1973089-12CD-4F71-8B7C-89D89935C2DC}" srcOrd="0" destOrd="0" presId="urn:microsoft.com/office/officeart/2009/layout/CirclePictureHierarchy"/>
    <dgm:cxn modelId="{1CB2933B-ED23-44A5-8E2B-87861A94DC80}" type="presParOf" srcId="{38CB1754-B9EB-42AB-8B99-84AE6EAC2715}" destId="{2C674FA8-3E20-4A88-836D-ABB266815697}" srcOrd="1" destOrd="0" presId="urn:microsoft.com/office/officeart/2009/layout/CirclePictureHierarchy"/>
    <dgm:cxn modelId="{8FBB9768-7CF8-4FC6-AFA7-4B27B9ED9CE7}" type="presParOf" srcId="{F200EABE-A3B4-43B2-BF08-6C148D68B4E7}" destId="{4A340A11-964D-4C93-9143-86C0D597A903}" srcOrd="1" destOrd="0" presId="urn:microsoft.com/office/officeart/2009/layout/CirclePictureHierarchy"/>
    <dgm:cxn modelId="{E261DFEE-96DC-44CA-8287-110E13774A50}" type="presParOf" srcId="{15B18956-2B53-4D08-AA1D-FA6BDB45CD9D}" destId="{1CCDCDAB-01C2-4B29-8340-936A4A96D84D}" srcOrd="6" destOrd="0" presId="urn:microsoft.com/office/officeart/2009/layout/CirclePictureHierarchy"/>
    <dgm:cxn modelId="{8E5F48CD-711B-4A63-B8FE-5030E01B2927}" type="presParOf" srcId="{15B18956-2B53-4D08-AA1D-FA6BDB45CD9D}" destId="{36E6EC24-186F-49B5-B7CC-E834C90D0A7F}" srcOrd="7" destOrd="0" presId="urn:microsoft.com/office/officeart/2009/layout/CirclePictureHierarchy"/>
    <dgm:cxn modelId="{CB0C7C5C-D068-4612-9A65-88BAFDC80122}" type="presParOf" srcId="{36E6EC24-186F-49B5-B7CC-E834C90D0A7F}" destId="{3ABC9273-7BAF-4F0F-B14D-1EA4EFD33E9C}" srcOrd="0" destOrd="0" presId="urn:microsoft.com/office/officeart/2009/layout/CirclePictureHierarchy"/>
    <dgm:cxn modelId="{0D817CC0-B641-4569-8634-D606F1710F03}" type="presParOf" srcId="{3ABC9273-7BAF-4F0F-B14D-1EA4EFD33E9C}" destId="{980167A3-0AFB-46E0-8C69-FAEFC64A02A4}" srcOrd="0" destOrd="0" presId="urn:microsoft.com/office/officeart/2009/layout/CirclePictureHierarchy"/>
    <dgm:cxn modelId="{861DCCA8-072E-4C37-AC5B-3C67731F2D6E}" type="presParOf" srcId="{3ABC9273-7BAF-4F0F-B14D-1EA4EFD33E9C}" destId="{14E2E581-A928-4F3A-815F-730402A5E580}" srcOrd="1" destOrd="0" presId="urn:microsoft.com/office/officeart/2009/layout/CirclePictureHierarchy"/>
    <dgm:cxn modelId="{AB0632C9-0A59-49DC-B385-BEF3A211EC89}" type="presParOf" srcId="{36E6EC24-186F-49B5-B7CC-E834C90D0A7F}" destId="{B4E4B80C-57E3-47EB-A4D4-8ABF1E7ADA51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CDCDAB-01C2-4B29-8340-936A4A96D84D}">
      <dsp:nvSpPr>
        <dsp:cNvPr id="0" name=""/>
        <dsp:cNvSpPr/>
      </dsp:nvSpPr>
      <dsp:spPr>
        <a:xfrm>
          <a:off x="2810799" y="3375004"/>
          <a:ext cx="5042615" cy="261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016"/>
              </a:lnTo>
              <a:lnTo>
                <a:pt x="5042615" y="209016"/>
              </a:lnTo>
              <a:lnTo>
                <a:pt x="5042615" y="261687"/>
              </a:lnTo>
            </a:path>
          </a:pathLst>
        </a:custGeom>
        <a:noFill/>
        <a:ln w="264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906D2-4A04-4467-AF06-0969397B51F6}">
      <dsp:nvSpPr>
        <dsp:cNvPr id="0" name=""/>
        <dsp:cNvSpPr/>
      </dsp:nvSpPr>
      <dsp:spPr>
        <a:xfrm>
          <a:off x="2810799" y="3375004"/>
          <a:ext cx="2754229" cy="457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283"/>
              </a:lnTo>
              <a:lnTo>
                <a:pt x="2754229" y="405283"/>
              </a:lnTo>
              <a:lnTo>
                <a:pt x="2754229" y="457954"/>
              </a:lnTo>
            </a:path>
          </a:pathLst>
        </a:custGeom>
        <a:noFill/>
        <a:ln w="264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66EC8-29F4-418C-9102-A6A6CEE76778}">
      <dsp:nvSpPr>
        <dsp:cNvPr id="0" name=""/>
        <dsp:cNvSpPr/>
      </dsp:nvSpPr>
      <dsp:spPr>
        <a:xfrm>
          <a:off x="2810799" y="3375004"/>
          <a:ext cx="506685" cy="588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130"/>
              </a:lnTo>
              <a:lnTo>
                <a:pt x="506685" y="536130"/>
              </a:lnTo>
              <a:lnTo>
                <a:pt x="506685" y="588801"/>
              </a:lnTo>
            </a:path>
          </a:pathLst>
        </a:custGeom>
        <a:noFill/>
        <a:ln w="264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5D5C7-806D-464A-B2DF-33C4F50C6D79}">
      <dsp:nvSpPr>
        <dsp:cNvPr id="0" name=""/>
        <dsp:cNvSpPr/>
      </dsp:nvSpPr>
      <dsp:spPr>
        <a:xfrm>
          <a:off x="1204127" y="3375004"/>
          <a:ext cx="1606671" cy="261687"/>
        </a:xfrm>
        <a:custGeom>
          <a:avLst/>
          <a:gdLst/>
          <a:ahLst/>
          <a:cxnLst/>
          <a:rect l="0" t="0" r="0" b="0"/>
          <a:pathLst>
            <a:path>
              <a:moveTo>
                <a:pt x="1606671" y="0"/>
              </a:moveTo>
              <a:lnTo>
                <a:pt x="1606671" y="209016"/>
              </a:lnTo>
              <a:lnTo>
                <a:pt x="0" y="209016"/>
              </a:lnTo>
              <a:lnTo>
                <a:pt x="0" y="261687"/>
              </a:lnTo>
            </a:path>
          </a:pathLst>
        </a:custGeom>
        <a:noFill/>
        <a:ln w="264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8834F-6578-4E86-ACDE-6B46D28BB1D8}">
      <dsp:nvSpPr>
        <dsp:cNvPr id="0" name=""/>
        <dsp:cNvSpPr/>
      </dsp:nvSpPr>
      <dsp:spPr>
        <a:xfrm>
          <a:off x="1366302" y="468153"/>
          <a:ext cx="2888994" cy="290685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AB6F853-BC2F-4E42-8848-7ACD4C8E50E2}">
      <dsp:nvSpPr>
        <dsp:cNvPr id="0" name=""/>
        <dsp:cNvSpPr/>
      </dsp:nvSpPr>
      <dsp:spPr>
        <a:xfrm>
          <a:off x="4175418" y="1085219"/>
          <a:ext cx="4140998" cy="1055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accent5">
                  <a:lumMod val="50000"/>
                </a:schemeClr>
              </a:solidFill>
            </a:rPr>
            <a:t>Напрями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accent5">
                  <a:lumMod val="50000"/>
                </a:schemeClr>
              </a:solidFill>
            </a:rPr>
            <a:t>структуралізму</a:t>
          </a:r>
          <a:r>
            <a:rPr lang="en-US" sz="3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endParaRPr lang="uk-UA" sz="3600" b="1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accent5">
                  <a:lumMod val="50000"/>
                </a:schemeClr>
              </a:solidFill>
            </a:rPr>
            <a:t>у лінгвістиці</a:t>
          </a:r>
          <a:r>
            <a:rPr lang="en-US" sz="3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uk-UA" sz="3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endParaRPr lang="uk-UA" sz="36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4175418" y="1085219"/>
        <a:ext cx="4140998" cy="1055207"/>
      </dsp:txXfrm>
    </dsp:sp>
    <dsp:sp modelId="{5139016B-034F-4EA7-AD7B-0F1D97933DD0}">
      <dsp:nvSpPr>
        <dsp:cNvPr id="0" name=""/>
        <dsp:cNvSpPr/>
      </dsp:nvSpPr>
      <dsp:spPr>
        <a:xfrm>
          <a:off x="575879" y="3636691"/>
          <a:ext cx="1256497" cy="118316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C7908A-E1C8-40A1-B17C-C8BEF5B1539B}">
      <dsp:nvSpPr>
        <dsp:cNvPr id="0" name=""/>
        <dsp:cNvSpPr/>
      </dsp:nvSpPr>
      <dsp:spPr>
        <a:xfrm>
          <a:off x="2267747" y="5328591"/>
          <a:ext cx="2271755" cy="724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Копенгагенська глосематика Луї </a:t>
          </a:r>
          <a:r>
            <a:rPr lang="uk-UA" sz="2200" kern="1200" dirty="0" err="1" smtClean="0"/>
            <a:t>Єльмслева</a:t>
          </a:r>
          <a:endParaRPr lang="uk-UA" sz="2200" kern="1200" dirty="0"/>
        </a:p>
      </dsp:txBody>
      <dsp:txXfrm>
        <a:off x="2267747" y="5328591"/>
        <a:ext cx="2271755" cy="724610"/>
      </dsp:txXfrm>
    </dsp:sp>
    <dsp:sp modelId="{367FE108-9B05-4BFE-A6FC-1DD80B1E587F}">
      <dsp:nvSpPr>
        <dsp:cNvPr id="0" name=""/>
        <dsp:cNvSpPr/>
      </dsp:nvSpPr>
      <dsp:spPr>
        <a:xfrm>
          <a:off x="2701272" y="3963805"/>
          <a:ext cx="1232425" cy="122641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F31430-9DDC-4DB5-9D87-66745261FD69}">
      <dsp:nvSpPr>
        <dsp:cNvPr id="0" name=""/>
        <dsp:cNvSpPr/>
      </dsp:nvSpPr>
      <dsp:spPr>
        <a:xfrm>
          <a:off x="4716016" y="5112567"/>
          <a:ext cx="2172487" cy="745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Американський </a:t>
          </a:r>
          <a:r>
            <a:rPr lang="uk-UA" sz="2200" kern="1200" dirty="0" err="1" smtClean="0"/>
            <a:t>дескриптивізм</a:t>
          </a:r>
          <a:endParaRPr lang="uk-UA" sz="2200" kern="1200" dirty="0"/>
        </a:p>
      </dsp:txBody>
      <dsp:txXfrm>
        <a:off x="4716016" y="5112567"/>
        <a:ext cx="2172487" cy="745123"/>
      </dsp:txXfrm>
    </dsp:sp>
    <dsp:sp modelId="{B1973089-12CD-4F71-8B7C-89D89935C2DC}">
      <dsp:nvSpPr>
        <dsp:cNvPr id="0" name=""/>
        <dsp:cNvSpPr/>
      </dsp:nvSpPr>
      <dsp:spPr>
        <a:xfrm>
          <a:off x="4942714" y="3832958"/>
          <a:ext cx="1244628" cy="1244628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C674FA8-3E20-4A88-836D-ABB266815697}">
      <dsp:nvSpPr>
        <dsp:cNvPr id="0" name=""/>
        <dsp:cNvSpPr/>
      </dsp:nvSpPr>
      <dsp:spPr>
        <a:xfrm>
          <a:off x="6372199" y="5400600"/>
          <a:ext cx="2434582" cy="337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Лондонська структуральна школа (інколи відносять)</a:t>
          </a:r>
          <a:endParaRPr lang="uk-UA" sz="2000" kern="1200" dirty="0"/>
        </a:p>
      </dsp:txBody>
      <dsp:txXfrm>
        <a:off x="6372199" y="5400600"/>
        <a:ext cx="2434582" cy="337095"/>
      </dsp:txXfrm>
    </dsp:sp>
    <dsp:sp modelId="{980167A3-0AFB-46E0-8C69-FAEFC64A02A4}">
      <dsp:nvSpPr>
        <dsp:cNvPr id="0" name=""/>
        <dsp:cNvSpPr/>
      </dsp:nvSpPr>
      <dsp:spPr>
        <a:xfrm>
          <a:off x="7232636" y="3636691"/>
          <a:ext cx="1241557" cy="1202063"/>
        </a:xfrm>
        <a:prstGeom prst="ellipse">
          <a:avLst/>
        </a:prstGeom>
        <a:blipFill>
          <a:blip xmlns:r="http://schemas.openxmlformats.org/officeDocument/2006/relationships"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4E2E581-A928-4F3A-815F-730402A5E580}">
      <dsp:nvSpPr>
        <dsp:cNvPr id="0" name=""/>
        <dsp:cNvSpPr/>
      </dsp:nvSpPr>
      <dsp:spPr>
        <a:xfrm>
          <a:off x="377307" y="5142255"/>
          <a:ext cx="1929763" cy="337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Празький лінгвістичний гурток</a:t>
          </a:r>
          <a:endParaRPr lang="uk-UA" sz="2200" kern="1200" dirty="0"/>
        </a:p>
      </dsp:txBody>
      <dsp:txXfrm>
        <a:off x="377307" y="5142255"/>
        <a:ext cx="1929763" cy="337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FF042-4EDE-4B2C-A6FA-08B8F72BAC55}" type="datetimeFigureOut">
              <a:rPr lang="uk-UA" smtClean="0"/>
              <a:t>2015-10-28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94A98-8B6C-4E87-A9B8-0BA9C559EA0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136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94A98-8B6C-4E87-A9B8-0BA9C559EA07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261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9F98BAA-ECD5-44AF-9E4E-F0BB68898BE3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F66C826-DB9F-4F4E-9020-063DA8240BA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13.wdp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5.wdp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microsoft.com/office/2007/relationships/hdphoto" Target="../media/hdphoto18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0.wdp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26988"/>
            <a:r>
              <a:rPr lang="uk-UA" sz="4000" b="1" u="sng" dirty="0">
                <a:solidFill>
                  <a:schemeClr val="tx1"/>
                </a:solidFill>
              </a:rPr>
              <a:t>Лекція </a:t>
            </a:r>
            <a:r>
              <a:rPr lang="uk-UA" sz="4000" b="1" u="sng">
                <a:solidFill>
                  <a:schemeClr val="tx1"/>
                </a:solidFill>
              </a:rPr>
              <a:t>№ </a:t>
            </a:r>
            <a:r>
              <a:rPr lang="uk-UA" sz="4000" b="1" u="sng">
                <a:solidFill>
                  <a:schemeClr val="tx1"/>
                </a:solidFill>
              </a:rPr>
              <a:t>9</a:t>
            </a:r>
            <a:r>
              <a:rPr lang="uk-UA" sz="4000" b="1" dirty="0">
                <a:solidFill>
                  <a:schemeClr val="tx1"/>
                </a:solidFill>
              </a:rPr>
              <a:t/>
            </a:r>
            <a:br>
              <a:rPr lang="uk-UA" sz="4000" b="1" dirty="0">
                <a:solidFill>
                  <a:schemeClr val="tx1"/>
                </a:solidFill>
              </a:rPr>
            </a:br>
            <a:r>
              <a:rPr lang="uk-UA" sz="4000" b="1" dirty="0">
                <a:solidFill>
                  <a:schemeClr val="tx1"/>
                </a:solidFill>
              </a:rPr>
              <a:t>Тема: Мовознавство XX ст. і </a:t>
            </a:r>
            <a:r>
              <a:rPr lang="uk-UA" sz="4000" b="1" dirty="0" smtClean="0">
                <a:solidFill>
                  <a:schemeClr val="tx1"/>
                </a:solidFill>
              </a:rPr>
              <a:t>структуралізм</a:t>
            </a:r>
            <a:endParaRPr lang="uk-UA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846640" cy="1752600"/>
          </a:xfrm>
        </p:spPr>
        <p:txBody>
          <a:bodyPr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Соціологія </a:t>
            </a:r>
            <a:r>
              <a:rPr lang="uk-UA" sz="2000" b="1" dirty="0"/>
              <a:t>мови.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Передумови </a:t>
            </a:r>
            <a:r>
              <a:rPr lang="uk-UA" sz="2000" b="1" dirty="0"/>
              <a:t>виникнення структуральної </a:t>
            </a:r>
            <a:r>
              <a:rPr lang="uk-UA" sz="2000" b="1" dirty="0" smtClean="0"/>
              <a:t> лінгвістики</a:t>
            </a:r>
            <a:r>
              <a:rPr lang="uk-UA" sz="2000" b="1" dirty="0"/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Празька </a:t>
            </a:r>
            <a:r>
              <a:rPr lang="uk-UA" sz="2000" b="1" dirty="0"/>
              <a:t>лінгвістична школа.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Копенгагенська </a:t>
            </a:r>
            <a:r>
              <a:rPr lang="uk-UA" sz="2000" b="1" dirty="0"/>
              <a:t>школа структуралістів.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Американський </a:t>
            </a:r>
            <a:r>
              <a:rPr lang="uk-UA" sz="2000" b="1" dirty="0"/>
              <a:t>структуралізм і дескриптивна лінгвістика.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uk-UA" sz="2000" b="1" dirty="0" smtClean="0"/>
              <a:t>Розвиток </a:t>
            </a:r>
            <a:r>
              <a:rPr lang="uk-UA" sz="2000" b="1" dirty="0"/>
              <a:t>інших напрямів зарубіжного мовознавства. </a:t>
            </a:r>
          </a:p>
          <a:p>
            <a:pPr>
              <a:buSzPct val="100000"/>
            </a:pPr>
            <a:endParaRPr lang="en-US" sz="2000" b="1" dirty="0"/>
          </a:p>
          <a:p>
            <a:pPr>
              <a:buSzPct val="100000"/>
            </a:pPr>
            <a:r>
              <a:rPr lang="uk-UA" sz="2000" b="1" dirty="0" smtClean="0"/>
              <a:t> </a:t>
            </a:r>
          </a:p>
          <a:p>
            <a:pPr>
              <a:buSzPct val="100000"/>
            </a:pPr>
            <a:endParaRPr lang="uk-U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597" y="5301208"/>
            <a:ext cx="8403842" cy="99060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chemeClr val="accent6"/>
                </a:solidFill>
                <a:effectLst/>
              </a:rPr>
              <a:t>Микола</a:t>
            </a:r>
            <a:r>
              <a:rPr lang="ru-RU" sz="2400" b="1" dirty="0" smtClean="0">
                <a:solidFill>
                  <a:schemeClr val="accent6"/>
                </a:solidFill>
                <a:effectLst/>
              </a:rPr>
              <a:t> </a:t>
            </a:r>
            <a:r>
              <a:rPr lang="ru-RU" sz="2400" b="1" dirty="0" err="1" smtClean="0">
                <a:solidFill>
                  <a:schemeClr val="accent6"/>
                </a:solidFill>
                <a:effectLst/>
              </a:rPr>
              <a:t>Трубецькой</a:t>
            </a:r>
            <a:r>
              <a:rPr lang="ru-RU" sz="2400" b="1" dirty="0" smtClean="0">
                <a:solidFill>
                  <a:schemeClr val="accent6"/>
                </a:solidFill>
                <a:effectLst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effectLst/>
              </a:rPr>
              <a:t/>
            </a:r>
            <a:br>
              <a:rPr lang="en-US" sz="2400" dirty="0" smtClean="0">
                <a:solidFill>
                  <a:schemeClr val="accent6"/>
                </a:solidFill>
                <a:effectLst/>
              </a:rPr>
            </a:br>
            <a:r>
              <a:rPr lang="ru-RU" sz="2400" dirty="0" smtClean="0">
                <a:solidFill>
                  <a:schemeClr val="accent6"/>
                </a:solidFill>
                <a:effectLst/>
              </a:rPr>
              <a:t>(1890, Москва — </a:t>
            </a:r>
            <a:r>
              <a:rPr lang="ru-RU" sz="2400" dirty="0">
                <a:solidFill>
                  <a:schemeClr val="accent6"/>
                </a:solidFill>
              </a:rPr>
              <a:t> 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1938,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Відень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)</a:t>
            </a:r>
            <a:br>
              <a:rPr lang="ru-RU" sz="2400" dirty="0" smtClean="0">
                <a:solidFill>
                  <a:schemeClr val="accent6"/>
                </a:solidFill>
                <a:effectLst/>
              </a:rPr>
            </a:br>
            <a:r>
              <a:rPr lang="ru-RU" sz="2400" dirty="0" smtClean="0">
                <a:solidFill>
                  <a:schemeClr val="accent6"/>
                </a:solidFill>
                <a:effectLst/>
              </a:rPr>
              <a:t> –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видатний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російський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 і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чеський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accent6"/>
                </a:solidFill>
                <a:effectLst/>
              </a:rPr>
            </a:br>
            <a:r>
              <a:rPr lang="ru-RU" sz="2400" dirty="0" err="1" smtClean="0">
                <a:solidFill>
                  <a:schemeClr val="accent6"/>
                </a:solidFill>
                <a:effectLst/>
              </a:rPr>
              <a:t>лінгвіст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,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філософ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, </a:t>
            </a:r>
            <a:r>
              <a:rPr lang="ru-RU" sz="2400" dirty="0" err="1" smtClean="0">
                <a:solidFill>
                  <a:schemeClr val="accent6"/>
                </a:solidFill>
                <a:effectLst/>
              </a:rPr>
              <a:t>публіцист</a:t>
            </a:r>
            <a:r>
              <a:rPr lang="ru-RU" sz="2400" dirty="0" smtClean="0">
                <a:solidFill>
                  <a:schemeClr val="accent6"/>
                </a:solidFill>
                <a:effectLst/>
              </a:rPr>
              <a:t>.</a:t>
            </a:r>
            <a:r>
              <a:rPr lang="uk-UA" sz="2400" dirty="0" smtClean="0">
                <a:solidFill>
                  <a:schemeClr val="accent6"/>
                </a:solidFill>
              </a:rPr>
              <a:t/>
            </a:r>
            <a:br>
              <a:rPr lang="uk-UA" sz="2400" dirty="0" smtClean="0">
                <a:solidFill>
                  <a:schemeClr val="accent6"/>
                </a:solidFill>
              </a:rPr>
            </a:br>
            <a:endParaRPr lang="uk-UA" sz="2400" dirty="0">
              <a:solidFill>
                <a:schemeClr val="accent6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139952" y="548680"/>
            <a:ext cx="4824536" cy="619268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uk-UA" sz="2500" dirty="0" smtClean="0"/>
              <a:t>    Найповніше фонологія викладена </a:t>
            </a:r>
            <a:r>
              <a:rPr lang="uk-UA" sz="2500" dirty="0"/>
              <a:t>у</a:t>
            </a:r>
            <a:r>
              <a:rPr lang="uk-UA" sz="2500" dirty="0" smtClean="0"/>
              <a:t> книзі Миколи  Трубецького </a:t>
            </a:r>
            <a:r>
              <a:rPr lang="uk-UA" sz="2500" b="1" dirty="0" smtClean="0"/>
              <a:t>"Основи фонології"</a:t>
            </a:r>
            <a:r>
              <a:rPr lang="uk-UA" sz="2500" dirty="0" smtClean="0"/>
              <a:t> (1939). </a:t>
            </a:r>
          </a:p>
          <a:p>
            <a:pPr algn="r">
              <a:buNone/>
            </a:pPr>
            <a:r>
              <a:rPr lang="uk-UA" sz="2500" dirty="0" smtClean="0"/>
              <a:t>Він вважав, що мова, на відміну від мовлення, являє собою щось загальне і постійне, яке лежить за межами мір і числа. </a:t>
            </a:r>
          </a:p>
          <a:p>
            <a:pPr algn="r">
              <a:buNone/>
            </a:pPr>
            <a:r>
              <a:rPr lang="uk-UA" sz="2500" dirty="0" smtClean="0"/>
              <a:t>М. Трубецькой розрізняє дві науки: </a:t>
            </a:r>
          </a:p>
          <a:p>
            <a:pPr algn="r">
              <a:buNone/>
            </a:pPr>
            <a:r>
              <a:rPr lang="uk-UA" sz="2500" b="1" i="1" u="sng" dirty="0" smtClean="0"/>
              <a:t>фонетику</a:t>
            </a:r>
            <a:r>
              <a:rPr lang="uk-UA" sz="2500" dirty="0" smtClean="0"/>
              <a:t> – вчення про </a:t>
            </a:r>
          </a:p>
          <a:p>
            <a:pPr algn="r">
              <a:buNone/>
            </a:pPr>
            <a:r>
              <a:rPr lang="uk-UA" sz="2500" dirty="0" smtClean="0"/>
              <a:t>звуки мовлення і </a:t>
            </a:r>
            <a:endParaRPr lang="uk-UA" sz="2500" dirty="0"/>
          </a:p>
          <a:p>
            <a:pPr algn="r">
              <a:buNone/>
            </a:pPr>
            <a:r>
              <a:rPr lang="uk-UA" sz="2500" b="1" i="1" u="sng" dirty="0" smtClean="0"/>
              <a:t>фонологію</a:t>
            </a:r>
            <a:r>
              <a:rPr lang="uk-UA" sz="2500" i="1" dirty="0" smtClean="0"/>
              <a:t> </a:t>
            </a:r>
            <a:r>
              <a:rPr lang="uk-UA" sz="2500" dirty="0" smtClean="0"/>
              <a:t>– вчення </a:t>
            </a:r>
          </a:p>
          <a:p>
            <a:pPr algn="r">
              <a:buNone/>
            </a:pPr>
            <a:r>
              <a:rPr lang="uk-UA" sz="2500" dirty="0" smtClean="0"/>
              <a:t>про звуки мови (фонеми).  </a:t>
            </a:r>
          </a:p>
          <a:p>
            <a:pPr algn="r"/>
            <a:endParaRPr lang="uk-UA" sz="2500" dirty="0"/>
          </a:p>
        </p:txBody>
      </p:sp>
      <p:pic>
        <p:nvPicPr>
          <p:cNvPr id="2" name="Picture 2" descr="http://www.runivers.ru/upload/iblock/217/Trubetskoy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81282"/>
            <a:ext cx="2971800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5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1884" y="1412776"/>
            <a:ext cx="2839769" cy="42092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764704"/>
            <a:ext cx="4320480" cy="54227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400" dirty="0" smtClean="0"/>
              <a:t>    Представники Празької школи диференціювали опозиції фонем на три типи: </a:t>
            </a:r>
          </a:p>
          <a:p>
            <a:pPr>
              <a:buNone/>
            </a:pPr>
            <a:endParaRPr lang="uk-UA" sz="2400" dirty="0" smtClean="0"/>
          </a:p>
          <a:p>
            <a:pPr lvl="0"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uk-UA" sz="2400" dirty="0" smtClean="0"/>
              <a:t>Опозиції фонем  за їх відношенням до всієї системи опозицій.</a:t>
            </a:r>
          </a:p>
          <a:p>
            <a:pPr lvl="0"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uk-UA" sz="2400" dirty="0" smtClean="0"/>
              <a:t>Опозиції за відношенням між їхніми членами.</a:t>
            </a:r>
          </a:p>
          <a:p>
            <a:pPr lvl="0"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uk-UA" sz="2400" dirty="0" smtClean="0"/>
              <a:t>Опозиції за обсягом їхньої </a:t>
            </a:r>
            <a:r>
              <a:rPr lang="uk-UA" sz="2400" dirty="0" err="1" smtClean="0"/>
              <a:t>смислорозрізнювальної</a:t>
            </a:r>
            <a:r>
              <a:rPr lang="uk-UA" sz="2400" dirty="0" smtClean="0"/>
              <a:t> інтенсивності або дієвості в різних позиціях.</a:t>
            </a:r>
            <a:endParaRPr lang="en-US" sz="2400" dirty="0" smtClean="0"/>
          </a:p>
          <a:p>
            <a:pPr lvl="0">
              <a:buSzPct val="100000"/>
              <a:buFont typeface="Wingdings" panose="05000000000000000000" pitchFamily="2" charset="2"/>
              <a:buChar char="§"/>
            </a:pPr>
            <a:endParaRPr lang="uk-UA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581128"/>
            <a:ext cx="3816424" cy="2016224"/>
          </a:xfrm>
        </p:spPr>
        <p:txBody>
          <a:bodyPr>
            <a:noAutofit/>
          </a:bodyPr>
          <a:lstStyle/>
          <a:p>
            <a:pPr algn="r"/>
            <a:r>
              <a:rPr lang="uk-UA" sz="1900" b="1" dirty="0" err="1" smtClean="0">
                <a:solidFill>
                  <a:schemeClr val="tx1"/>
                </a:solidFill>
                <a:effectLst/>
              </a:rPr>
              <a:t>Рома́н</a:t>
            </a:r>
            <a:r>
              <a:rPr lang="uk-UA" sz="1900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1900" b="1" dirty="0" err="1" smtClean="0">
                <a:solidFill>
                  <a:schemeClr val="tx1"/>
                </a:solidFill>
                <a:effectLst/>
              </a:rPr>
              <a:t>О́сипович</a:t>
            </a:r>
            <a:r>
              <a:rPr lang="uk-UA" sz="1900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1900" b="1" dirty="0" err="1" smtClean="0">
                <a:solidFill>
                  <a:schemeClr val="tx1"/>
                </a:solidFill>
                <a:effectLst/>
              </a:rPr>
              <a:t>Я́кобсон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 (1896, Москва — 1982,США), амер</a:t>
            </a:r>
            <a:r>
              <a:rPr lang="uk-UA" sz="1900" dirty="0" smtClean="0">
                <a:solidFill>
                  <a:schemeClr val="tx1"/>
                </a:solidFill>
              </a:rPr>
              <a:t>иканський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 мовознавець і філолог російсько-єврейського походження. </a:t>
            </a:r>
            <a:r>
              <a:rPr lang="uk-UA" sz="1900" dirty="0">
                <a:solidFill>
                  <a:schemeClr val="tx1"/>
                </a:solidFill>
              </a:rPr>
              <a:t>П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рофесор </a:t>
            </a:r>
            <a:r>
              <a:rPr lang="uk-UA" sz="1900" dirty="0" err="1" smtClean="0">
                <a:solidFill>
                  <a:schemeClr val="tx1"/>
                </a:solidFill>
                <a:effectLst/>
              </a:rPr>
              <a:t>ун-в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 м. Брно у </a:t>
            </a:r>
            <a:r>
              <a:rPr lang="uk-UA" sz="1900" dirty="0" err="1" smtClean="0">
                <a:solidFill>
                  <a:schemeClr val="tx1"/>
                </a:solidFill>
                <a:effectLst/>
              </a:rPr>
              <a:t>Чехо-Словаччині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, Колумбійського у Нью-Йорку, Гарвардського і </a:t>
            </a:r>
            <a:r>
              <a:rPr lang="uk-UA" sz="1900" dirty="0" err="1" smtClean="0">
                <a:solidFill>
                  <a:schemeClr val="tx1"/>
                </a:solidFill>
                <a:effectLst/>
              </a:rPr>
              <a:t>Массачусетського</a:t>
            </a:r>
            <a:r>
              <a:rPr lang="uk-UA" sz="1900" dirty="0" smtClean="0">
                <a:solidFill>
                  <a:schemeClr val="tx1"/>
                </a:solidFill>
                <a:effectLst/>
              </a:rPr>
              <a:t> технологічного інституту.</a:t>
            </a:r>
            <a:br>
              <a:rPr lang="uk-UA" sz="1900" dirty="0" smtClean="0">
                <a:solidFill>
                  <a:schemeClr val="tx1"/>
                </a:solidFill>
                <a:effectLst/>
              </a:rPr>
            </a:br>
            <a:endParaRPr lang="uk-UA" sz="1900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Содержимое 6" descr="Безымянный 6.pn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706" r="-1"/>
          <a:stretch/>
        </p:blipFill>
        <p:spPr>
          <a:xfrm>
            <a:off x="6084168" y="692696"/>
            <a:ext cx="2680967" cy="33012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670560"/>
            <a:ext cx="4824536" cy="5782776"/>
          </a:xfrm>
        </p:spPr>
        <p:txBody>
          <a:bodyPr>
            <a:noAutofit/>
          </a:bodyPr>
          <a:lstStyle/>
          <a:p>
            <a:pPr marL="0" indent="3175" algn="just">
              <a:buNone/>
            </a:pPr>
            <a:r>
              <a:rPr lang="uk-UA" sz="2200" dirty="0" smtClean="0"/>
              <a:t>     Значними були досягнення пражан і в галузі граматики. Розроблена ними логічна класифікація  опозицій для фонології застосовується і для морфології, у зв'язку з чим частини мови визначають як сукупність морфологічних опозицій: для іменників, напр., здатність утворювати опозиційні форми відмінків, чисел і родів.</a:t>
            </a:r>
          </a:p>
          <a:p>
            <a:pPr marL="0" indent="3175" algn="just">
              <a:buNone/>
            </a:pPr>
            <a:r>
              <a:rPr lang="uk-UA" sz="2200" dirty="0" smtClean="0"/>
              <a:t>     Найповніше питання морфології розробив </a:t>
            </a:r>
            <a:r>
              <a:rPr lang="uk-UA" sz="2200" b="1" dirty="0" smtClean="0"/>
              <a:t>Роман Якобсон</a:t>
            </a:r>
            <a:r>
              <a:rPr lang="uk-UA" sz="2200" dirty="0" smtClean="0"/>
              <a:t>, у вченні якого центральним було дослідження </a:t>
            </a:r>
            <a:r>
              <a:rPr lang="uk-UA" sz="2200" dirty="0" err="1" smtClean="0"/>
              <a:t>привативних</a:t>
            </a:r>
            <a:r>
              <a:rPr lang="uk-UA" sz="2200" dirty="0" smtClean="0"/>
              <a:t> опозицій у морфології.</a:t>
            </a:r>
          </a:p>
          <a:p>
            <a:pPr marL="0" indent="3175" algn="just"/>
            <a:endParaRPr lang="uk-UA" sz="2200" dirty="0"/>
          </a:p>
        </p:txBody>
      </p:sp>
      <p:pic>
        <p:nvPicPr>
          <p:cNvPr id="5" name="Picture 2" descr="http://www.philologoz.ru/trubetzkoy/plk193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1220"/>
            <a:ext cx="9191272" cy="712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ours-journey.ru/wp-content/uploads/2014/03/%D0%9A%D0%9E%D0%9F%D0%95%D0%9D%D0%93%D0%90%D0%93%D0%95%D0%9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603448"/>
            <a:ext cx="11017224" cy="747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5012903"/>
            <a:ext cx="9468544" cy="5976937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uk-UA" sz="1800" dirty="0" smtClean="0">
                <a:solidFill>
                  <a:schemeClr val="bg1"/>
                </a:solidFill>
              </a:rPr>
              <a:t> </a:t>
            </a:r>
            <a:r>
              <a:rPr lang="uk-UA" sz="2000" dirty="0" smtClean="0">
                <a:solidFill>
                  <a:schemeClr val="bg1"/>
                </a:solidFill>
              </a:rPr>
              <a:t>Данський лінгвіст </a:t>
            </a:r>
            <a:r>
              <a:rPr lang="uk-UA" sz="2000" b="1" u="sng" dirty="0" err="1" smtClean="0">
                <a:solidFill>
                  <a:schemeClr val="bg1"/>
                </a:solidFill>
              </a:rPr>
              <a:t>Віго</a:t>
            </a:r>
            <a:r>
              <a:rPr lang="uk-UA" sz="2000" b="1" u="sng" dirty="0" smtClean="0">
                <a:solidFill>
                  <a:schemeClr val="bg1"/>
                </a:solidFill>
              </a:rPr>
              <a:t> </a:t>
            </a:r>
            <a:r>
              <a:rPr lang="uk-UA" sz="2000" b="1" u="sng" dirty="0" err="1" smtClean="0">
                <a:solidFill>
                  <a:schemeClr val="bg1"/>
                </a:solidFill>
              </a:rPr>
              <a:t>Брендель</a:t>
            </a:r>
            <a:r>
              <a:rPr lang="uk-UA" sz="2000" u="sng" dirty="0" smtClean="0">
                <a:solidFill>
                  <a:schemeClr val="bg1"/>
                </a:solidFill>
              </a:rPr>
              <a:t> </a:t>
            </a:r>
            <a:r>
              <a:rPr lang="uk-UA" sz="2000" dirty="0" smtClean="0">
                <a:solidFill>
                  <a:schemeClr val="bg1"/>
                </a:solidFill>
              </a:rPr>
              <a:t>(1887 – 1942) першим очолив копенгагенську школу. Він  уперше  докладно аргументував засади структурального напрямку в згадуваній статті "Структуральна лінгвістика" (1939р.). Пізніше провідними представниками цієї школи  стали Х. </a:t>
            </a:r>
            <a:r>
              <a:rPr lang="uk-UA" sz="2000" dirty="0" err="1" smtClean="0">
                <a:solidFill>
                  <a:schemeClr val="bg1"/>
                </a:solidFill>
              </a:rPr>
              <a:t>Ульдалль</a:t>
            </a:r>
            <a:r>
              <a:rPr lang="uk-UA" sz="2000" dirty="0" smtClean="0">
                <a:solidFill>
                  <a:schemeClr val="bg1"/>
                </a:solidFill>
              </a:rPr>
              <a:t> і  </a:t>
            </a:r>
            <a:r>
              <a:rPr lang="uk-UA" sz="2000" b="1" u="sng" dirty="0" smtClean="0">
                <a:solidFill>
                  <a:schemeClr val="bg1"/>
                </a:solidFill>
              </a:rPr>
              <a:t>Луї</a:t>
            </a:r>
            <a:r>
              <a:rPr lang="uk-UA" sz="2000" u="sng" dirty="0" smtClean="0">
                <a:solidFill>
                  <a:schemeClr val="bg1"/>
                </a:solidFill>
              </a:rPr>
              <a:t> </a:t>
            </a:r>
            <a:r>
              <a:rPr lang="uk-UA" sz="2000" b="1" u="sng" dirty="0" err="1" smtClean="0">
                <a:solidFill>
                  <a:schemeClr val="bg1"/>
                </a:solidFill>
              </a:rPr>
              <a:t>Єльмслев</a:t>
            </a:r>
            <a:r>
              <a:rPr lang="uk-UA" sz="2000" u="sng" dirty="0" smtClean="0">
                <a:solidFill>
                  <a:schemeClr val="bg1"/>
                </a:solidFill>
              </a:rPr>
              <a:t> </a:t>
            </a:r>
            <a:r>
              <a:rPr lang="uk-UA" sz="2000" dirty="0" smtClean="0">
                <a:solidFill>
                  <a:schemeClr val="bg1"/>
                </a:solidFill>
              </a:rPr>
              <a:t>(1899 – 1965). Останнього визнають засновником </a:t>
            </a:r>
            <a:r>
              <a:rPr lang="uk-UA" sz="2000" dirty="0" err="1" smtClean="0">
                <a:solidFill>
                  <a:schemeClr val="bg1"/>
                </a:solidFill>
              </a:rPr>
              <a:t>глоссематики</a:t>
            </a:r>
            <a:r>
              <a:rPr lang="uk-UA" sz="2000" dirty="0" smtClean="0">
                <a:solidFill>
                  <a:schemeClr val="bg1"/>
                </a:solidFill>
              </a:rPr>
              <a:t> (від </a:t>
            </a:r>
            <a:r>
              <a:rPr lang="uk-UA" sz="2000" dirty="0" err="1" smtClean="0">
                <a:solidFill>
                  <a:schemeClr val="bg1"/>
                </a:solidFill>
              </a:rPr>
              <a:t>glossa</a:t>
            </a:r>
            <a:r>
              <a:rPr lang="uk-UA" sz="2000" dirty="0" smtClean="0">
                <a:solidFill>
                  <a:schemeClr val="bg1"/>
                </a:solidFill>
              </a:rPr>
              <a:t> "мова" і </a:t>
            </a:r>
            <a:r>
              <a:rPr lang="uk-UA" sz="2000" dirty="0" err="1" smtClean="0">
                <a:solidFill>
                  <a:schemeClr val="bg1"/>
                </a:solidFill>
              </a:rPr>
              <a:t>sema</a:t>
            </a:r>
            <a:r>
              <a:rPr lang="uk-UA" sz="2000" dirty="0" smtClean="0">
                <a:solidFill>
                  <a:schemeClr val="bg1"/>
                </a:solidFill>
              </a:rPr>
              <a:t> "знак"). 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9564" y="436021"/>
            <a:ext cx="8158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</a:rPr>
              <a:t>Копенгагенська школа </a:t>
            </a: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</a:rPr>
              <a:t>структуралістів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load.wikimedia.org/wikipedia/commons/b/bb/University_Main_Bui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068960"/>
            <a:ext cx="918051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824" y="5589240"/>
            <a:ext cx="3887215" cy="129614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         </a:t>
            </a:r>
            <a:r>
              <a:rPr lang="en-US" sz="1600" b="1" dirty="0" smtClean="0">
                <a:solidFill>
                  <a:srgbClr val="C00000"/>
                </a:solidFill>
              </a:rPr>
              <a:t>    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uk-UA" sz="3600" b="1" dirty="0" smtClean="0">
                <a:solidFill>
                  <a:srgbClr val="C00000"/>
                </a:solidFill>
              </a:rPr>
              <a:t>Копенгагенський університет</a:t>
            </a:r>
            <a:r>
              <a:rPr lang="uk-UA" sz="3600" b="1" dirty="0" smtClean="0">
                <a:solidFill>
                  <a:srgbClr val="C00000"/>
                </a:solidFill>
                <a:effectLst/>
              </a:rPr>
              <a:t/>
            </a:r>
            <a:br>
              <a:rPr lang="uk-UA" sz="3600" b="1" dirty="0" smtClean="0">
                <a:solidFill>
                  <a:srgbClr val="C00000"/>
                </a:solidFill>
                <a:effectLst/>
              </a:rPr>
            </a:br>
            <a:endParaRPr lang="uk-UA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36512" y="404664"/>
            <a:ext cx="9180512" cy="27363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uk-UA" dirty="0" smtClean="0"/>
              <a:t>Л. </a:t>
            </a:r>
            <a:r>
              <a:rPr lang="uk-UA" dirty="0" err="1" smtClean="0"/>
              <a:t>Єльмслев</a:t>
            </a:r>
            <a:r>
              <a:rPr lang="uk-UA" dirty="0" smtClean="0"/>
              <a:t> протиставляє мовленню як індивідуальному актові </a:t>
            </a:r>
            <a:r>
              <a:rPr lang="uk-UA" b="1" i="1" dirty="0" smtClean="0"/>
              <a:t>схему</a:t>
            </a:r>
            <a:r>
              <a:rPr lang="uk-UA" dirty="0" smtClean="0"/>
              <a:t>, </a:t>
            </a:r>
            <a:r>
              <a:rPr lang="uk-UA" b="1" i="1" dirty="0" smtClean="0"/>
              <a:t>норму</a:t>
            </a:r>
            <a:r>
              <a:rPr lang="uk-UA" dirty="0" smtClean="0"/>
              <a:t> й </a:t>
            </a:r>
            <a:r>
              <a:rPr lang="uk-UA" b="1" i="1" dirty="0" smtClean="0"/>
              <a:t>узус</a:t>
            </a:r>
            <a:r>
              <a:rPr lang="uk-UA" i="1" dirty="0" smtClean="0"/>
              <a:t>.</a:t>
            </a:r>
            <a:r>
              <a:rPr lang="uk-UA" dirty="0" smtClean="0"/>
              <a:t> </a:t>
            </a:r>
            <a:r>
              <a:rPr lang="uk-UA" b="1" i="1" dirty="0" smtClean="0"/>
              <a:t>Схема</a:t>
            </a:r>
            <a:r>
              <a:rPr lang="uk-UA" dirty="0" smtClean="0"/>
              <a:t> - чиста форма, незалежна від її соціальної реалізації і матеріальної (звукової) маніфестації. Схему протиставляють нормі й узусу.</a:t>
            </a:r>
          </a:p>
          <a:p>
            <a:pPr>
              <a:buNone/>
            </a:pPr>
            <a:r>
              <a:rPr lang="en-US" i="1" dirty="0" smtClean="0"/>
              <a:t>    </a:t>
            </a:r>
            <a:r>
              <a:rPr lang="uk-UA" b="1" i="1" dirty="0" smtClean="0"/>
              <a:t>Нормою</a:t>
            </a:r>
            <a:r>
              <a:rPr lang="uk-UA" dirty="0" smtClean="0"/>
              <a:t> називають матеріальну (звукову) форму, яка визначається у певній соціальній реальності, але незалежна від деталей. </a:t>
            </a:r>
            <a:r>
              <a:rPr lang="uk-UA" b="1" i="1" dirty="0" smtClean="0"/>
              <a:t>Узусом</a:t>
            </a:r>
            <a:r>
              <a:rPr lang="uk-UA" dirty="0" smtClean="0"/>
              <a:t> (практикою) називають сукупність навичок, прийнятих у певному соціальному колективі, які визначаються фактами маніфестацій.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2664296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 За висловом  Л. </a:t>
            </a:r>
            <a:r>
              <a:rPr lang="uk-UA" sz="2400" dirty="0" err="1" smtClean="0">
                <a:solidFill>
                  <a:schemeClr val="bg2">
                    <a:lumMod val="25000"/>
                  </a:schemeClr>
                </a:solidFill>
                <a:effectLst/>
              </a:rPr>
              <a:t>Єльмслева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, "</a:t>
            </a:r>
            <a:r>
              <a:rPr lang="uk-UA" sz="24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мова - в підсумку, схема, це гра і більше нічого". </a:t>
            </a:r>
            <a:br>
              <a:rPr lang="uk-UA" sz="24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Тому предметом дослідження лінгвістики стає </a:t>
            </a:r>
            <a:r>
              <a:rPr lang="uk-UA" sz="2400" u="sng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метамова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, а сама лінгвістика перетворюється на </a:t>
            </a:r>
            <a:r>
              <a:rPr lang="uk-UA" sz="2400" b="1" dirty="0" err="1" smtClean="0">
                <a:solidFill>
                  <a:schemeClr val="bg2">
                    <a:lumMod val="25000"/>
                  </a:schemeClr>
                </a:solidFill>
                <a:effectLst/>
              </a:rPr>
              <a:t>метасеміотику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. 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Завдання теорії полягає в тому, щоб врахувати всі логічно можливі випадки. У зв'язку з цим опис має будуватись на дедуктивній і формалізованій основі, необхідно використовувати суворо задану систему термінів або алгебраїчний запис.</a:t>
            </a:r>
            <a:br>
              <a:rPr lang="uk-UA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uk-UA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6308197"/>
            <a:ext cx="7272808" cy="4766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dirty="0" smtClean="0"/>
              <a:t>Бібліотека Копенгагенського університету</a:t>
            </a:r>
          </a:p>
          <a:p>
            <a:pPr>
              <a:buNone/>
            </a:pPr>
            <a:endParaRPr lang="uk-UA" sz="1800" dirty="0"/>
          </a:p>
        </p:txBody>
      </p:sp>
      <p:pic>
        <p:nvPicPr>
          <p:cNvPr id="5126" name="Picture 6" descr="http://www.mydenmark.net/wp-content/uploads/2010/11/Copenhagen-University-libra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14286"/>
            <a:ext cx="4032448" cy="279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dn.decoist.com/wp-content/uploads/2013/11/copenhagen-univerisity-campus-fake-trees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36769"/>
            <a:ext cx="4176464" cy="277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type="subTitle" idx="4294967295"/>
          </p:nvPr>
        </p:nvSpPr>
        <p:spPr>
          <a:xfrm>
            <a:off x="755576" y="764704"/>
            <a:ext cx="7580312" cy="48244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4000" dirty="0" smtClean="0"/>
              <a:t>Інтерпретувавши мовну схему як метамову, Л. </a:t>
            </a:r>
            <a:r>
              <a:rPr lang="uk-UA" sz="4000" dirty="0" err="1" smtClean="0"/>
              <a:t>Єльмслев</a:t>
            </a:r>
            <a:r>
              <a:rPr lang="uk-UA" sz="4000" dirty="0" smtClean="0"/>
              <a:t> висунув три основних вимоги до </a:t>
            </a:r>
            <a:r>
              <a:rPr lang="uk-UA" sz="4000" dirty="0" err="1" smtClean="0"/>
              <a:t>глоссематичного</a:t>
            </a:r>
            <a:r>
              <a:rPr lang="uk-UA" sz="4000" dirty="0" smtClean="0"/>
              <a:t> опису мови:</a:t>
            </a:r>
          </a:p>
          <a:p>
            <a:pPr marL="0" indent="0">
              <a:buNone/>
            </a:pPr>
            <a:endParaRPr lang="uk-UA" sz="4000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</a:rPr>
              <a:t>несуперечливість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4300" b="1" dirty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</a:rPr>
              <a:t>ичерпність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</a:rPr>
              <a:t>простота опису</a:t>
            </a:r>
          </a:p>
          <a:p>
            <a:pPr algn="ctr"/>
            <a:endParaRPr lang="uk-UA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96136" y="4869160"/>
            <a:ext cx="3203848" cy="1512168"/>
          </a:xfrm>
        </p:spPr>
        <p:txBody>
          <a:bodyPr>
            <a:noAutofit/>
          </a:bodyPr>
          <a:lstStyle/>
          <a:p>
            <a:pPr algn="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Леонард </a:t>
            </a:r>
            <a:r>
              <a:rPr lang="uk-UA" sz="2000" b="1" dirty="0" err="1" smtClean="0">
                <a:solidFill>
                  <a:schemeClr val="accent4">
                    <a:lumMod val="75000"/>
                  </a:schemeClr>
                </a:solidFill>
                <a:effectLst/>
              </a:rPr>
              <a:t>Блумфілд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 (</a:t>
            </a:r>
            <a:r>
              <a:rPr lang="uk-UA" sz="2000" u="sng" dirty="0" err="1" smtClean="0">
                <a:solidFill>
                  <a:schemeClr val="accent4">
                    <a:lumMod val="75000"/>
                  </a:schemeClr>
                </a:solidFill>
                <a:effectLst/>
              </a:rPr>
              <a:t>англ.</a:t>
            </a:r>
            <a:r>
              <a:rPr lang="uk-UA" sz="2000" i="1" dirty="0" err="1" smtClean="0">
                <a:solidFill>
                  <a:schemeClr val="accent4">
                    <a:lumMod val="75000"/>
                  </a:schemeClr>
                </a:solidFill>
                <a:effectLst/>
              </a:rPr>
              <a:t>Leonard</a:t>
            </a:r>
            <a:r>
              <a:rPr lang="uk-UA" sz="2000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 </a:t>
            </a:r>
            <a:r>
              <a:rPr lang="uk-UA" sz="2000" i="1" dirty="0" err="1" smtClean="0">
                <a:solidFill>
                  <a:schemeClr val="accent4">
                    <a:lumMod val="75000"/>
                  </a:schemeClr>
                </a:solidFill>
                <a:effectLst/>
              </a:rPr>
              <a:t>Bloomfield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, 1887 —1949,) — американський лінгвіст, професор, один із засновників дескриптивного напряму структурної лінгвістики.</a:t>
            </a:r>
            <a:br>
              <a:rPr lang="uk-UA" sz="2000" dirty="0" smtClean="0"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 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uk-UA" sz="20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uk-UA" sz="2000" dirty="0"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7" name="Содержимое 6" descr="Безымянный 10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8184" y="704508"/>
            <a:ext cx="2592288" cy="31565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78028" y="2458580"/>
            <a:ext cx="5302084" cy="4354796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uk-UA" dirty="0" smtClean="0"/>
              <a:t>Родоначальником структурального напряму в американському мовознавстві, що отримав назву </a:t>
            </a:r>
            <a:r>
              <a:rPr lang="uk-UA" i="1" u="sng" dirty="0" smtClean="0"/>
              <a:t>дескриптивної лінгвістики</a:t>
            </a:r>
            <a:r>
              <a:rPr lang="uk-UA" dirty="0" smtClean="0"/>
              <a:t> або </a:t>
            </a:r>
            <a:r>
              <a:rPr lang="uk-UA" dirty="0" err="1" smtClean="0"/>
              <a:t>Йельської</a:t>
            </a:r>
            <a:r>
              <a:rPr lang="uk-UA" dirty="0" smtClean="0"/>
              <a:t> школи американського мовознавства,  вважають  </a:t>
            </a:r>
            <a:r>
              <a:rPr lang="uk-UA" b="1" dirty="0" err="1" smtClean="0"/>
              <a:t>Л.Блумфілда</a:t>
            </a:r>
            <a:r>
              <a:rPr lang="uk-UA" dirty="0" smtClean="0"/>
              <a:t> (1887 – 1949). Крім </a:t>
            </a:r>
            <a:r>
              <a:rPr lang="uk-UA" dirty="0" err="1" smtClean="0"/>
              <a:t>Блумфілда</a:t>
            </a:r>
            <a:r>
              <a:rPr lang="uk-UA" dirty="0" smtClean="0"/>
              <a:t>, до цієї школи належать </a:t>
            </a:r>
            <a:r>
              <a:rPr lang="uk-UA" b="1" dirty="0" smtClean="0"/>
              <a:t>Б. Блок, Дж. </a:t>
            </a:r>
            <a:r>
              <a:rPr lang="uk-UA" b="1" dirty="0" err="1" smtClean="0"/>
              <a:t>Трейгер</a:t>
            </a:r>
            <a:r>
              <a:rPr lang="uk-UA" b="1" dirty="0" smtClean="0"/>
              <a:t>, З. </a:t>
            </a:r>
            <a:r>
              <a:rPr lang="uk-UA" b="1" dirty="0" err="1" smtClean="0"/>
              <a:t>Харріс</a:t>
            </a:r>
            <a:r>
              <a:rPr lang="uk-UA" b="1" dirty="0" smtClean="0"/>
              <a:t>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uk-UA" b="1" dirty="0" smtClean="0"/>
              <a:t>Ч. </a:t>
            </a:r>
            <a:r>
              <a:rPr lang="uk-UA" b="1" dirty="0" err="1" smtClean="0"/>
              <a:t>Хоккет</a:t>
            </a:r>
            <a:r>
              <a:rPr lang="uk-UA" b="1" dirty="0" smtClean="0"/>
              <a:t>, Г. </a:t>
            </a:r>
            <a:r>
              <a:rPr lang="uk-UA" b="1" dirty="0" err="1" smtClean="0"/>
              <a:t>Глісон</a:t>
            </a:r>
            <a:r>
              <a:rPr lang="uk-UA" dirty="0" smtClean="0"/>
              <a:t>.</a:t>
            </a:r>
            <a:r>
              <a:rPr lang="uk-UA" b="1" u="sng" dirty="0" smtClean="0"/>
              <a:t> </a:t>
            </a:r>
            <a:endParaRPr lang="uk-UA" dirty="0" smtClean="0"/>
          </a:p>
          <a:p>
            <a:pPr marL="0" indent="0">
              <a:lnSpc>
                <a:spcPct val="120000"/>
              </a:lnSpc>
            </a:pPr>
            <a:endParaRPr lang="uk-UA" dirty="0"/>
          </a:p>
        </p:txBody>
      </p:sp>
      <p:pic>
        <p:nvPicPr>
          <p:cNvPr id="12292" name="Picture 4" descr="http://data3.whicdn.com/images/59225014/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3312368" cy="193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1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025050"/>
            <a:ext cx="3240360" cy="4961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958592"/>
            <a:ext cx="4104456" cy="5782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</a:t>
            </a:r>
            <a:r>
              <a:rPr lang="uk-UA" b="1" dirty="0" smtClean="0"/>
              <a:t>Чарльз </a:t>
            </a:r>
            <a:r>
              <a:rPr lang="uk-UA" b="1" dirty="0" err="1" smtClean="0"/>
              <a:t>Френсіс</a:t>
            </a:r>
            <a:r>
              <a:rPr lang="uk-UA" b="1" dirty="0" smtClean="0"/>
              <a:t> </a:t>
            </a:r>
            <a:r>
              <a:rPr lang="uk-UA" b="1" dirty="0" err="1" smtClean="0"/>
              <a:t>Хоккет</a:t>
            </a:r>
            <a:r>
              <a:rPr lang="uk-UA" dirty="0" smtClean="0"/>
              <a:t> (англ. </a:t>
            </a:r>
            <a:r>
              <a:rPr lang="uk-UA" i="1" dirty="0" err="1" smtClean="0"/>
              <a:t>Charles</a:t>
            </a:r>
            <a:r>
              <a:rPr lang="uk-UA" i="1" dirty="0" smtClean="0"/>
              <a:t> </a:t>
            </a:r>
            <a:r>
              <a:rPr lang="uk-UA" i="1" dirty="0" err="1" smtClean="0"/>
              <a:t>Francis</a:t>
            </a:r>
            <a:r>
              <a:rPr lang="uk-UA" i="1" dirty="0" smtClean="0"/>
              <a:t> </a:t>
            </a:r>
            <a:r>
              <a:rPr lang="uk-UA" i="1" dirty="0" err="1" smtClean="0"/>
              <a:t>Hockett</a:t>
            </a:r>
            <a:r>
              <a:rPr lang="uk-UA" dirty="0" smtClean="0"/>
              <a:t>, 1916,  - 2000) — американський лінгвіст і антрополог, професор, один із найбільш відомих представників другого покоління американських структуралістів.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7050" y="607040"/>
            <a:ext cx="5184576" cy="53507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dirty="0" smtClean="0"/>
              <a:t>     Для американського мовознавства і психології характерне розуміння мовленнєвої діяльності як словесної поведінки, як реакції мовця на ту чи іншу ситуацію. </a:t>
            </a:r>
            <a:r>
              <a:rPr lang="uk-UA" b="1" i="1" dirty="0" smtClean="0"/>
              <a:t>Мова</a:t>
            </a:r>
            <a:r>
              <a:rPr lang="uk-UA" dirty="0" smtClean="0"/>
              <a:t> – це система сигналів, які мають зовнішні і внутрішні зв'язки, тому мовознавство ділиться на </a:t>
            </a:r>
            <a:r>
              <a:rPr lang="uk-UA" b="1" dirty="0" smtClean="0"/>
              <a:t>металінгвістику</a:t>
            </a:r>
            <a:r>
              <a:rPr lang="uk-UA" dirty="0" smtClean="0"/>
              <a:t> (</a:t>
            </a:r>
            <a:r>
              <a:rPr lang="uk-UA" dirty="0" err="1" smtClean="0"/>
              <a:t>долінгвістику</a:t>
            </a:r>
            <a:r>
              <a:rPr lang="uk-UA" dirty="0" smtClean="0"/>
              <a:t>) і </a:t>
            </a:r>
            <a:r>
              <a:rPr lang="uk-UA" b="1" dirty="0" err="1" smtClean="0"/>
              <a:t>мікролінгвістику</a:t>
            </a:r>
            <a:r>
              <a:rPr lang="uk-UA" dirty="0" smtClean="0"/>
              <a:t> (лінгвістику).</a:t>
            </a:r>
          </a:p>
          <a:p>
            <a:endParaRPr lang="uk-UA" dirty="0"/>
          </a:p>
        </p:txBody>
      </p:sp>
      <p:pic>
        <p:nvPicPr>
          <p:cNvPr id="5" name="Содержимое 4" descr="Безымянный 12.pn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58489" t="16901"/>
          <a:stretch/>
        </p:blipFill>
        <p:spPr>
          <a:xfrm>
            <a:off x="5652120" y="1484784"/>
            <a:ext cx="2952328" cy="4351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865" y="476672"/>
            <a:ext cx="3960440" cy="11430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effectLst/>
              </a:rPr>
              <a:t/>
            </a:r>
            <a:br>
              <a:rPr lang="en-US" sz="2400" b="1" dirty="0" smtClean="0">
                <a:effectLst/>
              </a:rPr>
            </a:br>
            <a:r>
              <a:rPr lang="uk-UA" sz="2400" b="1" dirty="0"/>
              <a:t>Антуан Мейє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i="1" dirty="0" smtClean="0"/>
              <a:t>(</a:t>
            </a:r>
            <a:r>
              <a:rPr lang="de-DE" sz="2400" i="1" dirty="0" smtClean="0"/>
              <a:t>Antoine </a:t>
            </a:r>
            <a:r>
              <a:rPr lang="de-DE" sz="2400" i="1" dirty="0" err="1" smtClean="0"/>
              <a:t>Meillet</a:t>
            </a:r>
            <a:r>
              <a:rPr lang="de-DE" sz="2400" i="1" dirty="0" smtClean="0"/>
              <a:t>)</a:t>
            </a:r>
            <a:r>
              <a:rPr lang="de-DE" sz="2400" b="1" dirty="0"/>
              <a:t/>
            </a:r>
            <a:br>
              <a:rPr lang="de-DE" sz="2400" b="1" dirty="0"/>
            </a:br>
            <a:r>
              <a:rPr lang="uk-UA" sz="2400" b="1" dirty="0" smtClean="0"/>
              <a:t>1866 </a:t>
            </a:r>
            <a:r>
              <a:rPr lang="uk-UA" sz="2400" b="1" dirty="0"/>
              <a:t>– </a:t>
            </a:r>
            <a:r>
              <a:rPr lang="uk-UA" sz="2400" b="1" dirty="0" smtClean="0"/>
              <a:t>1936</a:t>
            </a:r>
            <a:endParaRPr lang="uk-UA" sz="2400" dirty="0">
              <a:effectLst/>
            </a:endParaRPr>
          </a:p>
        </p:txBody>
      </p:sp>
      <p:pic>
        <p:nvPicPr>
          <p:cNvPr id="8" name="Содержимое 7" descr="Безымянный.pn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4976" r="21599" b="8447"/>
          <a:stretch/>
        </p:blipFill>
        <p:spPr>
          <a:xfrm>
            <a:off x="5436096" y="1860666"/>
            <a:ext cx="2448272" cy="2648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15888" y="4653136"/>
            <a:ext cx="8848600" cy="2088976"/>
          </a:xfrm>
        </p:spPr>
        <p:txBody>
          <a:bodyPr>
            <a:normAutofit lnSpcReduction="10000"/>
          </a:bodyPr>
          <a:lstStyle/>
          <a:p>
            <a:pPr marL="182563" indent="-6350">
              <a:buNone/>
            </a:pPr>
            <a:r>
              <a:rPr lang="uk-UA" sz="2000" i="1" dirty="0" smtClean="0"/>
              <a:t>     Соціологія мови</a:t>
            </a:r>
            <a:r>
              <a:rPr lang="uk-UA" sz="2000" b="1" dirty="0" smtClean="0"/>
              <a:t> </a:t>
            </a:r>
            <a:r>
              <a:rPr lang="uk-UA" sz="2000" dirty="0" smtClean="0"/>
              <a:t>відштовхується від положення про те, що людська мова є соціальним явищем і мислиться винятково як суспільний продукт</a:t>
            </a:r>
            <a:r>
              <a:rPr lang="en-US" sz="2000" dirty="0" smtClean="0"/>
              <a:t>. </a:t>
            </a:r>
            <a:r>
              <a:rPr lang="uk-UA" sz="2000" dirty="0" smtClean="0"/>
              <a:t>З огляду на це її треба вивчати у зв'язку з іншими соціальними фактами і явищами.</a:t>
            </a:r>
          </a:p>
          <a:p>
            <a:pPr marL="182563" indent="-6350">
              <a:buNone/>
            </a:pPr>
            <a:r>
              <a:rPr lang="uk-UA" sz="2000" dirty="0" smtClean="0"/>
              <a:t> Найбільш відомими представниками соціологічного напряму у мовознавстві стали французькі лінгвісти </a:t>
            </a:r>
            <a:r>
              <a:rPr lang="uk-UA" sz="2000" b="1" dirty="0" smtClean="0"/>
              <a:t>Антуан Мейє </a:t>
            </a:r>
            <a:r>
              <a:rPr lang="uk-UA" sz="2000" dirty="0" smtClean="0"/>
              <a:t>(1866 – 1936) та його учень </a:t>
            </a:r>
            <a:r>
              <a:rPr lang="uk-UA" sz="2000" b="1" dirty="0" smtClean="0"/>
              <a:t>Жозеф </a:t>
            </a:r>
            <a:r>
              <a:rPr lang="uk-UA" sz="2000" b="1" dirty="0" err="1" smtClean="0"/>
              <a:t>Вандрієс</a:t>
            </a:r>
            <a:r>
              <a:rPr lang="uk-UA" sz="2000" b="1" dirty="0" smtClean="0"/>
              <a:t> </a:t>
            </a:r>
            <a:r>
              <a:rPr lang="uk-UA" sz="2000" dirty="0" smtClean="0"/>
              <a:t>(1875 – 1960).</a:t>
            </a:r>
          </a:p>
          <a:p>
            <a:pPr>
              <a:buNone/>
            </a:pPr>
            <a:endParaRPr lang="uk-UA" sz="20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644008" y="476672"/>
            <a:ext cx="39604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2400" b="1" dirty="0" smtClean="0"/>
              <a:t>Жозеф </a:t>
            </a:r>
            <a:r>
              <a:rPr lang="uk-UA" sz="2400" b="1" dirty="0" err="1" smtClean="0"/>
              <a:t>Вандрієс</a:t>
            </a:r>
            <a:r>
              <a:rPr lang="uk-UA" sz="2400" b="1" dirty="0" smtClean="0"/>
              <a:t> </a:t>
            </a:r>
            <a:endParaRPr lang="en-US" sz="2400" b="1" dirty="0" smtClean="0"/>
          </a:p>
          <a:p>
            <a:pPr algn="ctr"/>
            <a:r>
              <a:rPr lang="de-DE" sz="2400" i="1" dirty="0" smtClean="0"/>
              <a:t>(Joseph </a:t>
            </a:r>
            <a:r>
              <a:rPr lang="de-DE" sz="2400" i="1" dirty="0" err="1" smtClean="0"/>
              <a:t>Vendryes</a:t>
            </a:r>
            <a:r>
              <a:rPr lang="de-DE" sz="2400" i="1" dirty="0" smtClean="0"/>
              <a:t>) </a:t>
            </a:r>
          </a:p>
          <a:p>
            <a:pPr algn="ctr"/>
            <a:r>
              <a:rPr lang="uk-UA" sz="2400" b="1" dirty="0" smtClean="0"/>
              <a:t>1875 – 1960</a:t>
            </a:r>
            <a:endParaRPr lang="uk-UA" sz="2400" dirty="0"/>
          </a:p>
        </p:txBody>
      </p:sp>
      <p:pic>
        <p:nvPicPr>
          <p:cNvPr id="1026" name="Picture 2" descr="http://upload.wikimedia.org/wikipedia/commons/6/65/Meillet_Antoin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71924"/>
            <a:ext cx="2016224" cy="2637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>
            <a:spLocks noGrp="1"/>
          </p:cNvSpPr>
          <p:nvPr>
            <p:ph type="title"/>
          </p:nvPr>
        </p:nvSpPr>
        <p:spPr>
          <a:xfrm>
            <a:off x="0" y="4307135"/>
            <a:ext cx="9144000" cy="2722265"/>
          </a:xfrm>
        </p:spPr>
        <p:txBody>
          <a:bodyPr>
            <a:noAutofit/>
          </a:bodyPr>
          <a:lstStyle/>
          <a:p>
            <a:r>
              <a:rPr lang="uk-UA" sz="2200" b="1" dirty="0" err="1" smtClean="0">
                <a:solidFill>
                  <a:schemeClr val="tx1"/>
                </a:solidFill>
                <a:effectLst/>
              </a:rPr>
              <a:t>Мікролінгвістика</a:t>
            </a:r>
            <a:r>
              <a:rPr lang="uk-UA" sz="2200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2200" dirty="0" smtClean="0">
                <a:solidFill>
                  <a:schemeClr val="tx1"/>
                </a:solidFill>
                <a:effectLst/>
              </a:rPr>
              <a:t> займається описом словесних сигналів без звернення до </a:t>
            </a:r>
            <a:r>
              <a:rPr lang="uk-UA" sz="2200" dirty="0" err="1" smtClean="0">
                <a:solidFill>
                  <a:schemeClr val="tx1"/>
                </a:solidFill>
                <a:effectLst/>
              </a:rPr>
              <a:t>металінгвістичних</a:t>
            </a:r>
            <a:r>
              <a:rPr lang="uk-UA" sz="2200" dirty="0" smtClean="0">
                <a:solidFill>
                  <a:schemeClr val="tx1"/>
                </a:solidFill>
                <a:effectLst/>
              </a:rPr>
              <a:t> фактів та історії.</a:t>
            </a:r>
            <a:r>
              <a:rPr lang="uk-UA" sz="2200" u="sng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2200" dirty="0" smtClean="0">
                <a:solidFill>
                  <a:schemeClr val="tx1"/>
                </a:solidFill>
                <a:effectLst/>
              </a:rPr>
              <a:t>Це наука про вираження, а не про значення. Єдиною реальністю є текст (мовленнєвий відрізок).</a:t>
            </a:r>
            <a:br>
              <a:rPr lang="uk-UA" sz="2200" dirty="0" smtClean="0">
                <a:solidFill>
                  <a:schemeClr val="tx1"/>
                </a:solidFill>
                <a:effectLst/>
              </a:rPr>
            </a:br>
            <a:r>
              <a:rPr lang="uk-UA" sz="2200" dirty="0" smtClean="0">
                <a:solidFill>
                  <a:schemeClr val="tx1"/>
                </a:solidFill>
                <a:effectLst/>
              </a:rPr>
              <a:t>Реальність одиниць і категорій мови піддана сумніву, а роль методики аналізу визнається </a:t>
            </a:r>
            <a:r>
              <a:rPr lang="uk-UA" sz="2200" dirty="0" err="1" smtClean="0">
                <a:solidFill>
                  <a:schemeClr val="tx1"/>
                </a:solidFill>
                <a:effectLst/>
              </a:rPr>
              <a:t>самоцінною</a:t>
            </a:r>
            <a:r>
              <a:rPr lang="uk-UA" sz="2200" dirty="0" smtClean="0">
                <a:solidFill>
                  <a:schemeClr val="tx1"/>
                </a:solidFill>
                <a:effectLst/>
              </a:rPr>
              <a:t>. Це і є </a:t>
            </a:r>
            <a:r>
              <a:rPr lang="uk-UA" sz="2200" dirty="0" err="1" smtClean="0">
                <a:solidFill>
                  <a:schemeClr val="tx1"/>
                </a:solidFill>
                <a:effectLst/>
              </a:rPr>
              <a:t>дескриптивізм</a:t>
            </a:r>
            <a:r>
              <a:rPr lang="uk-UA" sz="2200" dirty="0" smtClean="0">
                <a:solidFill>
                  <a:schemeClr val="tx1"/>
                </a:solidFill>
                <a:effectLst/>
              </a:rPr>
              <a:t> як лінгвістичний світогляд (описовий синхронічний підхід).</a:t>
            </a:r>
            <a:br>
              <a:rPr lang="uk-UA" sz="2200" dirty="0" smtClean="0">
                <a:solidFill>
                  <a:schemeClr val="tx1"/>
                </a:solidFill>
                <a:effectLst/>
              </a:rPr>
            </a:br>
            <a:endParaRPr lang="uk-UA" sz="2200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Содержимое 6" descr="Безымянный 1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076006"/>
            <a:ext cx="5590757" cy="3038775"/>
          </a:xfrm>
        </p:spPr>
      </p:pic>
      <p:sp>
        <p:nvSpPr>
          <p:cNvPr id="2" name="Прямоугольник 1"/>
          <p:cNvSpPr/>
          <p:nvPr/>
        </p:nvSpPr>
        <p:spPr>
          <a:xfrm>
            <a:off x="5652120" y="404664"/>
            <a:ext cx="3491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/>
              <a:t>Металінгвістика</a:t>
            </a:r>
            <a:r>
              <a:rPr lang="uk-UA" sz="2200" dirty="0"/>
              <a:t> вивчає зовнішній бік словесної поведінки. Вона об'єднує такі дисципліни, як етнолінгвістика, психолінгвістика, соціолінгвістика, </a:t>
            </a:r>
            <a:r>
              <a:rPr lang="uk-UA" sz="2200" dirty="0" smtClean="0"/>
              <a:t>фонетика, </a:t>
            </a:r>
            <a:r>
              <a:rPr lang="uk-UA" sz="2200" dirty="0" err="1" smtClean="0"/>
              <a:t>паралінгвістика</a:t>
            </a:r>
            <a:r>
              <a:rPr lang="uk-UA" sz="2200" dirty="0" smtClean="0"/>
              <a:t> </a:t>
            </a:r>
            <a:r>
              <a:rPr lang="uk-UA" sz="2200" dirty="0"/>
              <a:t>(вивчення </a:t>
            </a:r>
            <a:r>
              <a:rPr lang="uk-UA" sz="2200" dirty="0" err="1"/>
              <a:t>навколомовних</a:t>
            </a:r>
            <a:r>
              <a:rPr lang="uk-UA" sz="2200" dirty="0"/>
              <a:t> явищ – жестів, </a:t>
            </a:r>
            <a:r>
              <a:rPr lang="uk-UA" sz="2200" dirty="0" smtClean="0"/>
              <a:t>інтонації і под.)</a:t>
            </a:r>
            <a:endParaRPr lang="uk-UA" sz="22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548680"/>
            <a:ext cx="8322382" cy="46559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800" dirty="0" smtClean="0"/>
              <a:t>     </a:t>
            </a:r>
            <a:r>
              <a:rPr lang="uk-UA" sz="2800" dirty="0" err="1" smtClean="0"/>
              <a:t>Дескриптивісти</a:t>
            </a:r>
            <a:r>
              <a:rPr lang="uk-UA" sz="2800" dirty="0" smtClean="0"/>
              <a:t> розуміють структуру мови як структуру вираження, що утворюється розподілом двох основних  одиниць мови –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фонем</a:t>
            </a:r>
            <a:r>
              <a:rPr lang="uk-UA" sz="2800" b="1" dirty="0" smtClean="0">
                <a:solidFill>
                  <a:schemeClr val="accent4">
                    <a:lumMod val="75000"/>
                  </a:schemeClr>
                </a:solidFill>
              </a:rPr>
              <a:t> і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 морфем</a:t>
            </a:r>
            <a:r>
              <a:rPr lang="uk-UA" sz="2800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uk-UA" sz="2800" dirty="0" smtClean="0"/>
              <a:t>У зв'язку з  цим центральними розділами дескриптивної лінгвістики є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фонологія</a:t>
            </a:r>
            <a:r>
              <a:rPr lang="uk-UA" sz="2800" b="1" dirty="0" smtClean="0">
                <a:solidFill>
                  <a:schemeClr val="accent4">
                    <a:lumMod val="75000"/>
                  </a:schemeClr>
                </a:solidFill>
              </a:rPr>
              <a:t> і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морфологія</a:t>
            </a:r>
            <a:r>
              <a:rPr lang="uk-UA" sz="28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uk-UA" sz="2800" dirty="0" smtClean="0"/>
              <a:t>      Основною синтаксичною одиницею визнається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конструкція</a:t>
            </a:r>
            <a:r>
              <a:rPr lang="uk-UA" sz="2800" b="1" dirty="0" smtClean="0"/>
              <a:t> </a:t>
            </a:r>
            <a:r>
              <a:rPr lang="uk-UA" sz="2800" dirty="0" smtClean="0"/>
              <a:t>– будь-яка значуща група слів або морфем. Термін "конструкція" вживається в значенні терміна "словосполучення".</a:t>
            </a:r>
          </a:p>
          <a:p>
            <a:pPr>
              <a:buNone/>
            </a:pPr>
            <a:r>
              <a:rPr lang="uk-UA" sz="2800" dirty="0" smtClean="0"/>
              <a:t>	У складі конструкцій виділяються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ядра</a:t>
            </a:r>
            <a:r>
              <a:rPr lang="uk-UA" sz="2800" b="1" dirty="0" smtClean="0">
                <a:solidFill>
                  <a:schemeClr val="accent4">
                    <a:lumMod val="75000"/>
                  </a:schemeClr>
                </a:solidFill>
              </a:rPr>
              <a:t> і </a:t>
            </a:r>
            <a:r>
              <a:rPr lang="uk-UA" sz="2800" b="1" i="1" dirty="0" smtClean="0">
                <a:solidFill>
                  <a:schemeClr val="accent4">
                    <a:lumMod val="75000"/>
                  </a:schemeClr>
                </a:solidFill>
              </a:rPr>
              <a:t>супутники</a:t>
            </a:r>
            <a:r>
              <a:rPr lang="uk-UA" sz="2800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uk-UA" sz="2800" dirty="0" smtClean="0"/>
              <a:t>У кожній мові є набір центральних і периферійних конструкцій.</a:t>
            </a:r>
            <a:endParaRPr lang="uk-UA" sz="28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68616" y="4149080"/>
            <a:ext cx="4001648" cy="2708920"/>
          </a:xfrm>
        </p:spPr>
        <p:txBody>
          <a:bodyPr>
            <a:noAutofit/>
          </a:bodyPr>
          <a:lstStyle/>
          <a:p>
            <a:pPr algn="just"/>
            <a:r>
              <a:rPr lang="uk-UA" sz="2200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Зелліг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uk-UA" sz="2200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Харріс</a:t>
            </a:r>
            <a:r>
              <a:rPr lang="uk-UA" sz="22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(англ. </a:t>
            </a:r>
            <a:r>
              <a:rPr lang="uk-UA" sz="2200" i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Zellig</a:t>
            </a:r>
            <a:r>
              <a:rPr lang="uk-UA" sz="2200" i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uk-UA" sz="2200" i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Sabbettai</a:t>
            </a:r>
            <a:r>
              <a:rPr lang="uk-UA" sz="2200" i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uk-UA" sz="2200" i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Harris</a:t>
            </a:r>
            <a:r>
              <a:rPr lang="uk-UA" sz="22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, 1909 — 1992)  — американський лінгвіст, професор, один із найбільш відомих і впливових представників другого покоління структуралістів. </a:t>
            </a:r>
            <a:br>
              <a:rPr lang="uk-UA" sz="22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uk-UA" sz="2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40817" y="908720"/>
            <a:ext cx="3833576" cy="5278720"/>
          </a:xfrm>
        </p:spPr>
        <p:txBody>
          <a:bodyPr>
            <a:noAutofit/>
          </a:bodyPr>
          <a:lstStyle/>
          <a:p>
            <a:pPr marL="4763" indent="-4763" algn="ctr">
              <a:buNone/>
            </a:pPr>
            <a:r>
              <a:rPr lang="uk-UA" dirty="0" smtClean="0"/>
              <a:t>Трансформаційну методику, що визначає формальні відношення між реченнями, які дозволяють розглядати речення як трансформу структури іншого, запропонував </a:t>
            </a:r>
            <a:r>
              <a:rPr lang="uk-UA" b="1" dirty="0" err="1" smtClean="0"/>
              <a:t>Зелліг</a:t>
            </a:r>
            <a:r>
              <a:rPr lang="uk-UA" b="1" dirty="0" smtClean="0"/>
              <a:t> </a:t>
            </a:r>
            <a:r>
              <a:rPr lang="uk-UA" b="1" dirty="0" err="1" smtClean="0"/>
              <a:t>Харріс</a:t>
            </a:r>
            <a:r>
              <a:rPr lang="uk-UA" b="1" dirty="0" smtClean="0"/>
              <a:t>.</a:t>
            </a:r>
            <a:endParaRPr lang="uk-UA" dirty="0"/>
          </a:p>
        </p:txBody>
      </p:sp>
      <p:pic>
        <p:nvPicPr>
          <p:cNvPr id="6" name="Содержимое 6" descr="Безымянный 14.png"/>
          <p:cNvPicPr>
            <a:picLocks noChangeAspect="1"/>
          </p:cNvPicPr>
          <p:nvPr/>
        </p:nvPicPr>
        <p:blipFill rotWithShape="1">
          <a:blip r:embed="rId2" cstate="print"/>
          <a:srcRect t="347" r="50000" b="34768"/>
          <a:stretch/>
        </p:blipFill>
        <p:spPr>
          <a:xfrm>
            <a:off x="4462425" y="764275"/>
            <a:ext cx="4214031" cy="31700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37112"/>
            <a:ext cx="4320480" cy="2276872"/>
          </a:xfrm>
        </p:spPr>
        <p:txBody>
          <a:bodyPr>
            <a:noAutofit/>
          </a:bodyPr>
          <a:lstStyle/>
          <a:p>
            <a:r>
              <a:rPr lang="uk-UA" sz="19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Аврам </a:t>
            </a:r>
            <a:r>
              <a:rPr lang="uk-UA" sz="1900" b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Ноам</a:t>
            </a:r>
            <a:r>
              <a:rPr lang="uk-UA" sz="19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Хомський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(часто транскрибується як </a:t>
            </a:r>
            <a:r>
              <a:rPr lang="uk-UA" sz="19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Хомськи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або </a:t>
            </a:r>
            <a:r>
              <a:rPr lang="uk-UA" sz="19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Чомськи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, англ</a:t>
            </a:r>
            <a:r>
              <a:rPr lang="uk-UA" sz="1900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  <a:t>.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 </a:t>
            </a:r>
            <a:r>
              <a:rPr lang="uk-UA" sz="19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Avram</a:t>
            </a:r>
            <a:r>
              <a:rPr lang="uk-UA" sz="1900" i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uk-UA" sz="19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Noam</a:t>
            </a:r>
            <a:r>
              <a:rPr lang="uk-UA" sz="1900" i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Chomsky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 —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7 грудня 1928, Філадельфія, США) — 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</a:rPr>
              <a:t>відомий 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американський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лінгвіст, філософ, аналітик, політичний активіст, </a:t>
            </a:r>
            <a:r>
              <a:rPr lang="ru-RU" sz="1900" dirty="0" err="1">
                <a:solidFill>
                  <a:schemeClr val="tx2">
                    <a:lumMod val="75000"/>
                  </a:schemeClr>
                </a:solidFill>
              </a:rPr>
              <a:t>професор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dirty="0" err="1">
                <a:solidFill>
                  <a:schemeClr val="tx2">
                    <a:lumMod val="75000"/>
                  </a:schemeClr>
                </a:solidFill>
              </a:rPr>
              <a:t>мовознавства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dirty="0" err="1">
                <a:solidFill>
                  <a:schemeClr val="tx2">
                    <a:lumMod val="75000"/>
                  </a:schemeClr>
                </a:solidFill>
              </a:rPr>
              <a:t>Масачусетського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dirty="0" err="1">
                <a:solidFill>
                  <a:schemeClr val="tx2">
                    <a:lumMod val="75000"/>
                  </a:schemeClr>
                </a:solidFill>
              </a:rPr>
              <a:t>технологічного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dirty="0" err="1">
                <a:solidFill>
                  <a:schemeClr val="tx2">
                    <a:lumMod val="75000"/>
                  </a:schemeClr>
                </a:solidFill>
              </a:rPr>
              <a:t>інституту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uk-UA" sz="19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uk-UA" sz="19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476672"/>
            <a:ext cx="4937752" cy="619268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uk-UA" sz="2200" b="1" dirty="0" smtClean="0"/>
              <a:t>      Н. Хомський</a:t>
            </a:r>
            <a:r>
              <a:rPr lang="uk-UA" sz="2200" dirty="0" smtClean="0"/>
              <a:t> розробив трансформаційну методику </a:t>
            </a:r>
            <a:r>
              <a:rPr lang="uk-UA" sz="2200" dirty="0" err="1" smtClean="0"/>
              <a:t>породжувальної</a:t>
            </a:r>
            <a:r>
              <a:rPr lang="uk-UA" sz="2200" dirty="0" smtClean="0"/>
              <a:t> граматики. Праці Н. Хомського "перевернули" формально-лінійний синтаксис </a:t>
            </a:r>
            <a:r>
              <a:rPr lang="uk-UA" sz="2200" dirty="0" err="1" smtClean="0"/>
              <a:t>дескриптивістів</a:t>
            </a:r>
            <a:r>
              <a:rPr lang="uk-UA" sz="2200" dirty="0" smtClean="0"/>
              <a:t>. Він повернувся до ідеї синтаксичних парадигм і логічних основ синтаксичної теорії. При цьому </a:t>
            </a:r>
            <a:r>
              <a:rPr lang="uk-UA" sz="2200" i="1" dirty="0" smtClean="0"/>
              <a:t>предметом синтаксису</a:t>
            </a:r>
            <a:r>
              <a:rPr lang="uk-UA" sz="2200" dirty="0" smtClean="0"/>
              <a:t> став не аналіз тексту, а породження тексту в результаті мовленнєвої діяльності мовців. Мова розглядається як своєрідний механізм, що створює правильні фрази. Мовна діяльність </a:t>
            </a:r>
            <a:r>
              <a:rPr lang="uk-UA" sz="2200" dirty="0" err="1" smtClean="0"/>
              <a:t>дедуктивно</a:t>
            </a:r>
            <a:r>
              <a:rPr lang="uk-UA" sz="2200" dirty="0" smtClean="0"/>
              <a:t> моделюється, широко використовуються поняття і методи математичної логіки. </a:t>
            </a:r>
          </a:p>
          <a:p>
            <a:pPr algn="r"/>
            <a:endParaRPr lang="uk-UA" sz="2200" dirty="0"/>
          </a:p>
        </p:txBody>
      </p:sp>
      <p:pic>
        <p:nvPicPr>
          <p:cNvPr id="8194" name="Picture 2" descr="http://i1112.photobucket.com/albums/k488/sqacct7/AuthorPhotos/Section%20A/AvramNoamChom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3096344" cy="3208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75856" y="836712"/>
            <a:ext cx="5334111" cy="3672408"/>
          </a:xfrm>
        </p:spPr>
        <p:txBody>
          <a:bodyPr>
            <a:normAutofit fontScale="85000" lnSpcReduction="20000"/>
          </a:bodyPr>
          <a:lstStyle/>
          <a:p>
            <a:pPr marL="4763" indent="-4763">
              <a:buNone/>
            </a:pPr>
            <a:r>
              <a:rPr lang="uk-UA" dirty="0" smtClean="0"/>
              <a:t>Засновником Лондонської структуральної школи був </a:t>
            </a:r>
          </a:p>
          <a:p>
            <a:pPr marL="4763" indent="-4763">
              <a:buNone/>
            </a:pPr>
            <a:r>
              <a:rPr lang="uk-UA" b="1" dirty="0" smtClean="0"/>
              <a:t>Джон </a:t>
            </a:r>
            <a:r>
              <a:rPr lang="uk-UA" b="1" dirty="0" err="1" smtClean="0"/>
              <a:t>Ферс</a:t>
            </a:r>
            <a:r>
              <a:rPr lang="uk-UA" dirty="0" smtClean="0"/>
              <a:t> (1908 – 1960).</a:t>
            </a:r>
          </a:p>
          <a:p>
            <a:pPr marL="4763" indent="-4763">
              <a:buNone/>
            </a:pPr>
            <a:endParaRPr lang="uk-UA" dirty="0" smtClean="0"/>
          </a:p>
          <a:p>
            <a:pPr marL="4763" indent="-4763">
              <a:buNone/>
            </a:pPr>
            <a:r>
              <a:rPr lang="uk-UA" dirty="0" smtClean="0"/>
              <a:t>Представники Лондонської школи у своїх працях досліджували мову за рівнями її структури: від найскладнішого (фрази, висловлювання) до найпростішого (морфеми, фонеми), тобто за ієрархією рівнів.</a:t>
            </a:r>
          </a:p>
          <a:p>
            <a:pPr marL="4763" indent="-4763"/>
            <a:endParaRPr lang="uk-UA" dirty="0"/>
          </a:p>
        </p:txBody>
      </p:sp>
      <p:pic>
        <p:nvPicPr>
          <p:cNvPr id="5" name="Содержимое 4" descr="Безымянный 16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2356479" cy="3608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0" name="Picture 6" descr="http://www.interair.ru/sites/default/files/userfiles/london_panorama1a_fb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" y="4815322"/>
            <a:ext cx="9140749" cy="243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union jack flag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/>
          <a:stretch/>
        </p:blipFill>
        <p:spPr bwMode="auto">
          <a:xfrm>
            <a:off x="7446800" y="760453"/>
            <a:ext cx="116316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>
            <a:spLocks noGrp="1"/>
          </p:cNvSpPr>
          <p:nvPr>
            <p:ph idx="1"/>
          </p:nvPr>
        </p:nvSpPr>
        <p:spPr>
          <a:xfrm>
            <a:off x="179512" y="476672"/>
            <a:ext cx="8853339" cy="5915025"/>
          </a:xfrm>
        </p:spPr>
        <p:txBody>
          <a:bodyPr>
            <a:noAutofit/>
          </a:bodyPr>
          <a:lstStyle/>
          <a:p>
            <a:pPr marL="4763" indent="-4763">
              <a:lnSpc>
                <a:spcPct val="120000"/>
              </a:lnSpc>
              <a:buNone/>
            </a:pPr>
            <a:r>
              <a:rPr lang="uk-UA" sz="2000" b="1" dirty="0" smtClean="0"/>
              <a:t>      Поряд із традиційними, в ХХ ст. розвивалось багато нових напрямів мовознавства. Основні з них такі:</a:t>
            </a:r>
          </a:p>
          <a:p>
            <a:pPr marL="4763" lvl="0" indent="-4763">
              <a:buNone/>
            </a:pPr>
            <a:r>
              <a:rPr lang="uk-UA" sz="2000" dirty="0" smtClean="0"/>
              <a:t>1) лінгвістична географія (започатковували В. </a:t>
            </a:r>
            <a:r>
              <a:rPr lang="uk-UA" sz="2000" dirty="0" err="1" smtClean="0"/>
              <a:t>Пізані</a:t>
            </a:r>
            <a:r>
              <a:rPr lang="uk-UA" sz="2000" dirty="0" smtClean="0"/>
              <a:t>, Ж. </a:t>
            </a:r>
            <a:r>
              <a:rPr lang="uk-UA" sz="2000" dirty="0" err="1" smtClean="0"/>
              <a:t>Вандрієс</a:t>
            </a:r>
            <a:r>
              <a:rPr lang="uk-UA" sz="2000" dirty="0" smtClean="0"/>
              <a:t> та ін.);</a:t>
            </a:r>
          </a:p>
          <a:p>
            <a:pPr marL="4763" lvl="0" indent="-4763">
              <a:buNone/>
            </a:pPr>
            <a:r>
              <a:rPr lang="uk-UA" sz="2000" dirty="0" smtClean="0"/>
              <a:t>2) школа "Слів і речей" (започатковували Р. </a:t>
            </a:r>
            <a:r>
              <a:rPr lang="uk-UA" sz="2000" dirty="0" err="1" smtClean="0"/>
              <a:t>Мерінгер</a:t>
            </a:r>
            <a:r>
              <a:rPr lang="uk-UA" sz="2000" dirty="0" smtClean="0"/>
              <a:t>, Г. </a:t>
            </a:r>
            <a:r>
              <a:rPr lang="uk-UA" sz="2000" dirty="0" err="1" smtClean="0"/>
              <a:t>Шухардт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3) школа "Естетичного ідеалізму" (К. </a:t>
            </a:r>
            <a:r>
              <a:rPr lang="uk-UA" sz="2000" dirty="0" err="1" smtClean="0"/>
              <a:t>Фосслер</a:t>
            </a:r>
            <a:r>
              <a:rPr lang="uk-UA" sz="2000" dirty="0" smtClean="0"/>
              <a:t> та ін.);</a:t>
            </a:r>
          </a:p>
          <a:p>
            <a:pPr marL="4763" lvl="0" indent="-4763">
              <a:buNone/>
            </a:pPr>
            <a:r>
              <a:rPr lang="uk-UA" sz="2000" dirty="0" smtClean="0"/>
              <a:t>4) соціологічний;                                       </a:t>
            </a:r>
          </a:p>
          <a:p>
            <a:pPr marL="4763" lvl="0" indent="-4763">
              <a:buNone/>
            </a:pPr>
            <a:r>
              <a:rPr lang="uk-UA" sz="2000" dirty="0" smtClean="0"/>
              <a:t>5) структуралізм;</a:t>
            </a:r>
          </a:p>
          <a:p>
            <a:pPr marL="4763" lvl="0" indent="-4763">
              <a:buNone/>
            </a:pPr>
            <a:r>
              <a:rPr lang="uk-UA" sz="2000" dirty="0" smtClean="0"/>
              <a:t>6) етнолінгвістика (започатковували Л. </a:t>
            </a:r>
            <a:r>
              <a:rPr lang="uk-UA" sz="2000" dirty="0" err="1" smtClean="0"/>
              <a:t>Вайсгербер</a:t>
            </a:r>
            <a:r>
              <a:rPr lang="uk-UA" sz="2000" dirty="0" smtClean="0"/>
              <a:t>, Е. </a:t>
            </a:r>
            <a:r>
              <a:rPr lang="uk-UA" sz="2000" dirty="0" err="1" smtClean="0"/>
              <a:t>Сепір</a:t>
            </a:r>
            <a:r>
              <a:rPr lang="uk-UA" sz="2000" dirty="0" smtClean="0"/>
              <a:t>, Б. Лі </a:t>
            </a:r>
            <a:r>
              <a:rPr lang="uk-UA" sz="2000" dirty="0" err="1" smtClean="0"/>
              <a:t>Уорф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7</a:t>
            </a:r>
            <a:r>
              <a:rPr lang="uk-UA" sz="2000" dirty="0"/>
              <a:t>) математична лінгвістика (започатковували Л</a:t>
            </a:r>
            <a:r>
              <a:rPr lang="uk-UA" sz="2000" dirty="0" smtClean="0"/>
              <a:t>. </a:t>
            </a:r>
            <a:r>
              <a:rPr lang="uk-UA" sz="2000" dirty="0" err="1" smtClean="0"/>
              <a:t>Єльмслев</a:t>
            </a:r>
            <a:r>
              <a:rPr lang="uk-UA" sz="2000" dirty="0"/>
              <a:t>, Н</a:t>
            </a:r>
            <a:r>
              <a:rPr lang="uk-UA" sz="2000" dirty="0" smtClean="0"/>
              <a:t>. Хомський</a:t>
            </a:r>
            <a:r>
              <a:rPr lang="uk-UA" sz="2000" dirty="0"/>
              <a:t>, </a:t>
            </a:r>
            <a:r>
              <a:rPr lang="uk-UA" sz="2000" dirty="0" smtClean="0"/>
              <a:t>К. </a:t>
            </a:r>
            <a:r>
              <a:rPr lang="uk-UA" sz="2000" dirty="0" err="1" smtClean="0"/>
              <a:t>Шеннон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8) комп'ютерна лінгвістика ( П. </a:t>
            </a:r>
            <a:r>
              <a:rPr lang="uk-UA" sz="2000" dirty="0" err="1" smtClean="0"/>
              <a:t>Гарвін</a:t>
            </a:r>
            <a:r>
              <a:rPr lang="uk-UA" sz="2000" dirty="0" smtClean="0"/>
              <a:t>, Л. </a:t>
            </a:r>
            <a:r>
              <a:rPr lang="uk-UA" sz="2000" dirty="0" err="1" smtClean="0"/>
              <a:t>Достерт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9) прикладна лінгвістика;</a:t>
            </a:r>
          </a:p>
          <a:p>
            <a:pPr marL="4763" lvl="0" indent="-4763">
              <a:buNone/>
            </a:pPr>
            <a:r>
              <a:rPr lang="uk-UA" sz="2000" dirty="0" smtClean="0"/>
              <a:t>10) когнітивна лінгвістика (Дж. Міллер, Дж. </a:t>
            </a:r>
            <a:r>
              <a:rPr lang="uk-UA" sz="2000" dirty="0" err="1" smtClean="0"/>
              <a:t>Брунер</a:t>
            </a:r>
            <a:r>
              <a:rPr lang="uk-UA" sz="2000" dirty="0" smtClean="0"/>
              <a:t>, Дж. </a:t>
            </a:r>
            <a:r>
              <a:rPr lang="uk-UA" sz="2000" dirty="0" err="1" smtClean="0"/>
              <a:t>Лаккоф</a:t>
            </a:r>
            <a:r>
              <a:rPr lang="uk-UA" sz="2000" dirty="0" smtClean="0"/>
              <a:t>, </a:t>
            </a:r>
            <a:r>
              <a:rPr lang="uk-UA" sz="2000" dirty="0" err="1" smtClean="0"/>
              <a:t>Н.Хомський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11) </a:t>
            </a:r>
            <a:r>
              <a:rPr lang="uk-UA" sz="2000" dirty="0" err="1" smtClean="0"/>
              <a:t>функційна</a:t>
            </a:r>
            <a:r>
              <a:rPr lang="uk-UA" sz="2000" dirty="0" smtClean="0"/>
              <a:t> лінгвістика (А. Мартіне, М. </a:t>
            </a:r>
            <a:r>
              <a:rPr lang="uk-UA" sz="2000" dirty="0" err="1" smtClean="0"/>
              <a:t>Мамудян</a:t>
            </a:r>
            <a:r>
              <a:rPr lang="uk-UA" sz="2000" dirty="0" smtClean="0"/>
              <a:t>, Дж. </a:t>
            </a:r>
            <a:r>
              <a:rPr lang="uk-UA" sz="2000" dirty="0" err="1" smtClean="0"/>
              <a:t>Харві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12) </a:t>
            </a:r>
            <a:r>
              <a:rPr lang="uk-UA" sz="2000" dirty="0" err="1" smtClean="0"/>
              <a:t>породжувальна</a:t>
            </a:r>
            <a:r>
              <a:rPr lang="uk-UA" sz="2000" dirty="0" smtClean="0"/>
              <a:t> граматика (З. </a:t>
            </a:r>
            <a:r>
              <a:rPr lang="uk-UA" sz="2000" dirty="0" err="1" smtClean="0"/>
              <a:t>Харріс</a:t>
            </a:r>
            <a:r>
              <a:rPr lang="uk-UA" sz="2000" dirty="0" smtClean="0"/>
              <a:t>, Н. Хомський, Ч. </a:t>
            </a:r>
            <a:r>
              <a:rPr lang="uk-UA" sz="2000" dirty="0" err="1" smtClean="0"/>
              <a:t>Морріс</a:t>
            </a:r>
            <a:r>
              <a:rPr lang="uk-UA" sz="2000" dirty="0" smtClean="0"/>
              <a:t>);</a:t>
            </a:r>
          </a:p>
          <a:p>
            <a:pPr marL="4763" lvl="0" indent="-4763">
              <a:buNone/>
            </a:pPr>
            <a:r>
              <a:rPr lang="uk-UA" sz="2000" dirty="0" smtClean="0"/>
              <a:t>13) комунікативна лінгвістика (Е. </a:t>
            </a:r>
            <a:r>
              <a:rPr lang="uk-UA" sz="2000" dirty="0" err="1" smtClean="0"/>
              <a:t>Бенвеніст</a:t>
            </a:r>
            <a:r>
              <a:rPr lang="uk-UA" sz="2000" dirty="0" smtClean="0"/>
              <a:t>, Е. </a:t>
            </a:r>
            <a:r>
              <a:rPr lang="uk-UA" sz="2000" dirty="0" err="1" smtClean="0"/>
              <a:t>Гробе</a:t>
            </a:r>
            <a:r>
              <a:rPr lang="uk-UA" sz="2000" dirty="0" smtClean="0"/>
              <a:t>, П. </a:t>
            </a:r>
            <a:r>
              <a:rPr lang="uk-UA" sz="2000" dirty="0" err="1" smtClean="0"/>
              <a:t>Грайс</a:t>
            </a:r>
            <a:r>
              <a:rPr lang="uk-UA" sz="2000" dirty="0" smtClean="0"/>
              <a:t>).</a:t>
            </a:r>
          </a:p>
          <a:p>
            <a:pPr marL="4763" lvl="0" indent="-4763">
              <a:lnSpc>
                <a:spcPct val="120000"/>
              </a:lnSpc>
              <a:buNone/>
            </a:pPr>
            <a:endParaRPr lang="uk-UA" sz="2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16016" y="1988840"/>
            <a:ext cx="4176464" cy="129614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Дякую за увагу!</a:t>
            </a:r>
            <a:br>
              <a:rPr lang="uk-UA" sz="4800" b="1" dirty="0" smtClean="0">
                <a:solidFill>
                  <a:srgbClr val="C00000"/>
                </a:solidFill>
              </a:rPr>
            </a:br>
            <a:r>
              <a:rPr lang="uk-UA" sz="4800" b="1" dirty="0">
                <a:solidFill>
                  <a:srgbClr val="C00000"/>
                </a:solidFill>
              </a:rPr>
              <a:t/>
            </a:r>
            <a:br>
              <a:rPr lang="uk-UA" sz="4800" b="1" dirty="0">
                <a:solidFill>
                  <a:srgbClr val="C00000"/>
                </a:solidFill>
              </a:rPr>
            </a:b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cdn.memegenerator.net/instances/400x/352922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282" y="3319979"/>
            <a:ext cx="4730689" cy="343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36.media.tumblr.com/22f154f36a9416a819496bf94691585d/tumblr_mgy5ooEm8E1rojdp9o1_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80" y="548680"/>
            <a:ext cx="4492328" cy="336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843" y="4684434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70C0"/>
                </a:solidFill>
              </a:rPr>
              <a:t>Питайте, щоб не сумніватись!</a:t>
            </a:r>
          </a:p>
        </p:txBody>
      </p:sp>
    </p:spTree>
    <p:extLst>
      <p:ext uri="{BB962C8B-B14F-4D97-AF65-F5344CB8AC3E}">
        <p14:creationId xmlns:p14="http://schemas.microsoft.com/office/powerpoint/2010/main" val="393853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450" y="404665"/>
            <a:ext cx="3672408" cy="5878998"/>
          </a:xfrm>
        </p:spPr>
        <p:txBody>
          <a:bodyPr>
            <a:noAutofit/>
          </a:bodyPr>
          <a:lstStyle/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  <a:tabLst>
                <a:tab pos="185738" algn="l"/>
              </a:tabLst>
            </a:pPr>
            <a:r>
              <a:rPr lang="uk-UA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Жозеф </a:t>
            </a:r>
            <a:r>
              <a:rPr lang="uk-UA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Вандрієс</a:t>
            </a:r>
            <a:r>
              <a:rPr lang="uk-U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  <a:tabLst>
                <a:tab pos="185738" algn="l"/>
              </a:tabLst>
            </a:pPr>
            <a:r>
              <a:rPr lang="uk-U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Мова 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це соціальний факт, походження якого зумовлене потребою спілкування в колективі</a:t>
            </a:r>
            <a:r>
              <a:rPr lang="uk-U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Мова як суспільне явище у своїх граматичних категоріях незалежна від культурного розвитку певного народу, тому прямого зв'язку між мовою і расою не існує.</a:t>
            </a:r>
          </a:p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</a:pP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</a:pP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5113" indent="-265113">
              <a:lnSpc>
                <a:spcPts val="2600"/>
              </a:lnSpc>
              <a:buFont typeface="Wingdings" panose="05000000000000000000" pitchFamily="2" charset="2"/>
              <a:buChar char="q"/>
            </a:pP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80" t="14083" r="22636" b="6905"/>
          <a:stretch/>
        </p:blipFill>
        <p:spPr bwMode="auto">
          <a:xfrm>
            <a:off x="3988119" y="692696"/>
            <a:ext cx="4691429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19" y="4869160"/>
            <a:ext cx="8892481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lnSpc>
                <a:spcPts val="27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Суспільний характер мови виявляється також у дії аналогії, яка усуває "неправильні" граматичні форми, сприяючи спрощенню морфології.</a:t>
            </a:r>
          </a:p>
          <a:p>
            <a:pPr marL="265113" indent="-265113">
              <a:lnSpc>
                <a:spcPts val="27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Мовний знак також має суспільний характер, але він є довільним явищем.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5113" indent="-265113">
              <a:lnSpc>
                <a:spcPts val="27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взаємодії двох мов велику роль відіграє "престиж" кожної з них.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375" y="764704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/>
              <a:t>Першою працею, в якій теоретично був обґрунтований метод структурального аналізу, була стаття "Структурна лінгвістика" (1939) данського мовознавця </a:t>
            </a:r>
            <a:r>
              <a:rPr lang="uk-UA" sz="2800" b="1" dirty="0" err="1"/>
              <a:t>Віго</a:t>
            </a:r>
            <a:r>
              <a:rPr lang="uk-UA" sz="2800" b="1" dirty="0"/>
              <a:t> </a:t>
            </a:r>
            <a:r>
              <a:rPr lang="uk-UA" sz="2800" b="1" dirty="0" err="1"/>
              <a:t>Бренделя</a:t>
            </a:r>
            <a:r>
              <a:rPr lang="uk-UA" sz="2800" b="1" dirty="0"/>
              <a:t>.</a:t>
            </a:r>
            <a:endParaRPr lang="uk-UA" sz="2800" dirty="0"/>
          </a:p>
          <a:p>
            <a:endParaRPr lang="uk-UA" sz="2800" dirty="0"/>
          </a:p>
        </p:txBody>
      </p:sp>
      <p:sp>
        <p:nvSpPr>
          <p:cNvPr id="4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6" name="Picture 2" descr="http://upload.wikimedia.org/wikipedia/commons/thumb/7/75/Viggo_Brodersen.gif/220px-Viggo_Broders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2520280" cy="365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mcdn.priceminister.com/photo/essais-de-linguistique-generale-publies-avec-une-bibliographie-des-oeuvres-de-l-auteur-brondal-viggo-edite-par-binar-munksgaard-copenhague-1943-de-viggo-brondal-1019011063_M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8" r="15615"/>
          <a:stretch/>
        </p:blipFill>
        <p:spPr bwMode="auto">
          <a:xfrm>
            <a:off x="3396049" y="2708920"/>
            <a:ext cx="2544103" cy="365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08920"/>
            <a:ext cx="2875098" cy="365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791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62206686"/>
              </p:ext>
            </p:extLst>
          </p:nvPr>
        </p:nvGraphicFramePr>
        <p:xfrm>
          <a:off x="0" y="332656"/>
          <a:ext cx="9144000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7746064" cy="590465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uk-UA" sz="2000" b="1" dirty="0" smtClean="0"/>
              <a:t>     Структуральні школи, хоч і мають значні відмінності у своїх підходах, характеризуються такими спільними рисами:</a:t>
            </a:r>
          </a:p>
          <a:p>
            <a:pPr lvl="0" algn="just"/>
            <a:r>
              <a:rPr lang="uk-UA" sz="2000" dirty="0" smtClean="0"/>
              <a:t>усі структуральні школи виступали проти молодограматизму;</a:t>
            </a:r>
          </a:p>
          <a:p>
            <a:pPr lvl="0" algn="just"/>
            <a:r>
              <a:rPr lang="uk-UA" sz="2000" dirty="0" smtClean="0"/>
              <a:t>єдиним об'єктом лінгвістики визнавалася структура різних рівнів мови;</a:t>
            </a:r>
          </a:p>
          <a:p>
            <a:pPr lvl="0" algn="just"/>
            <a:r>
              <a:rPr lang="uk-UA" sz="2000" dirty="0" smtClean="0"/>
              <a:t>основним завданням лінгвістики є синхронне вивчення мов;</a:t>
            </a:r>
          </a:p>
          <a:p>
            <a:pPr lvl="0" algn="just"/>
            <a:r>
              <a:rPr lang="uk-UA" sz="2000" dirty="0" smtClean="0"/>
              <a:t>відбувалася формалізація лінгвістичного аналізу;</a:t>
            </a:r>
          </a:p>
          <a:p>
            <a:pPr lvl="0" algn="just"/>
            <a:r>
              <a:rPr lang="uk-UA" sz="2000" dirty="0" smtClean="0"/>
              <a:t>об'єктом лінгвістики є мова, розглядана сама по собі і для себе самої, тобто метамова (крім Празької школи);</a:t>
            </a:r>
          </a:p>
          <a:p>
            <a:pPr lvl="0" algn="just"/>
            <a:r>
              <a:rPr lang="uk-UA" sz="2000" dirty="0" smtClean="0"/>
              <a:t>спроба прирівняти мовознавство до вищого рівня математичних наук і зробити його точною наукою.</a:t>
            </a:r>
            <a:endParaRPr lang="en-US" sz="2000" dirty="0" smtClean="0"/>
          </a:p>
          <a:p>
            <a:pPr lvl="0"/>
            <a:endParaRPr lang="en-US" dirty="0"/>
          </a:p>
          <a:p>
            <a:pPr lvl="0"/>
            <a:endParaRPr lang="uk-UA" dirty="0" smtClean="0"/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883" y="4842000"/>
            <a:ext cx="5715000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12160" y="3894132"/>
            <a:ext cx="2736304" cy="2547773"/>
          </a:xfrm>
        </p:spPr>
        <p:txBody>
          <a:bodyPr>
            <a:noAutofit/>
          </a:bodyPr>
          <a:lstStyle/>
          <a:p>
            <a:pPr algn="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Вілем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Матезіус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(</a:t>
            </a:r>
            <a:r>
              <a:rPr lang="uk-UA" sz="20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Vilém</a:t>
            </a:r>
            <a:r>
              <a:rPr lang="uk-UA" sz="2000" i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uk-UA" sz="2000" i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Mathesius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; </a:t>
            </a:r>
            <a:br>
              <a:rPr lang="uk-UA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1882, Пардубіце — 1945, Прага) — чеський мовознавець, голова  Празького  лінгвістичного гуртка</a:t>
            </a: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55575" y="651496"/>
            <a:ext cx="5928593" cy="3993977"/>
          </a:xfrm>
        </p:spPr>
        <p:txBody>
          <a:bodyPr>
            <a:noAutofit/>
          </a:bodyPr>
          <a:lstStyle/>
          <a:p>
            <a:pPr marL="0" indent="3175">
              <a:buNone/>
            </a:pPr>
            <a:r>
              <a:rPr lang="uk-UA" sz="3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Празька лінгвістична школа</a:t>
            </a:r>
          </a:p>
          <a:p>
            <a:pPr marL="0" indent="3175">
              <a:buNone/>
            </a:pPr>
            <a:r>
              <a:rPr lang="uk-UA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3175">
              <a:buNone/>
            </a:pP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Постала з Празького лінгвістичного гуртка, створеного 1926р. за ініціативою відомого чеського мовознавця </a:t>
            </a:r>
            <a:r>
              <a:rPr lang="uk-UA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Вілема</a:t>
            </a:r>
            <a:r>
              <a:rPr lang="uk-U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Матезіуса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Крім В.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Матезіуса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до цього гуртка входили чеські мовознавці Б.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Гавранек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В.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Скалічка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Ф.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Травнічек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Іноді до Празької лінгвістичної школи відносять також М. Трубецького, Р. Якобсона, С.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Карцевського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3175"/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4" name="Picture 2" descr="http://upload.wikimedia.org/wikipedia/commons/c/cb/Vil%C3%A9m_Mathesiu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97790"/>
            <a:ext cx="2139639" cy="3096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6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8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AutoShape 10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1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AutoShape 1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AutoShape 16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AutoShape 18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" name="AutoShape 20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AutoShape 2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2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AutoShape 26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prague flag&quot;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48080" y="638236"/>
            <a:ext cx="4344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400" dirty="0"/>
              <a:t> Основними положеннями "Тез празького лінгвістичного гуртка" були</a:t>
            </a:r>
            <a:r>
              <a:rPr lang="uk-UA" sz="2400" dirty="0" smtClean="0"/>
              <a:t>:</a:t>
            </a:r>
          </a:p>
          <a:p>
            <a:pPr>
              <a:buNone/>
            </a:pPr>
            <a:endParaRPr lang="uk-UA" sz="24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uk-UA" sz="2400" dirty="0" smtClean="0"/>
              <a:t> Мова </a:t>
            </a:r>
            <a:r>
              <a:rPr lang="uk-UA" sz="2400" dirty="0"/>
              <a:t>є системою засобів вираження, що служить якійсь означеній </a:t>
            </a:r>
            <a:r>
              <a:rPr lang="uk-UA" sz="2400" dirty="0" smtClean="0"/>
              <a:t>меті.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uk-UA" sz="24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uk-UA" sz="2400" dirty="0" smtClean="0"/>
              <a:t> До </a:t>
            </a:r>
            <a:r>
              <a:rPr lang="uk-UA" sz="2400" dirty="0"/>
              <a:t>лінгвістичного аналізу треба підходити з </a:t>
            </a:r>
            <a:r>
              <a:rPr lang="uk-UA" sz="2400" dirty="0" err="1" smtClean="0"/>
              <a:t>функційної</a:t>
            </a:r>
            <a:r>
              <a:rPr lang="uk-UA" sz="2400" dirty="0" smtClean="0"/>
              <a:t> </a:t>
            </a:r>
            <a:r>
              <a:rPr lang="uk-UA" sz="2400" dirty="0"/>
              <a:t>точки </a:t>
            </a:r>
            <a:r>
              <a:rPr lang="uk-UA" sz="2400" dirty="0" smtClean="0"/>
              <a:t>зору.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uk-UA" sz="24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uk-UA" sz="2400" dirty="0" smtClean="0"/>
              <a:t> Не </a:t>
            </a:r>
            <a:r>
              <a:rPr lang="uk-UA" sz="2400" dirty="0"/>
              <a:t>можна створювати непоборні перешкоди між </a:t>
            </a:r>
            <a:r>
              <a:rPr lang="uk-UA" sz="2400" dirty="0" smtClean="0"/>
              <a:t>синхронічним </a:t>
            </a:r>
            <a:r>
              <a:rPr lang="uk-UA" sz="2400" dirty="0"/>
              <a:t>і </a:t>
            </a:r>
            <a:r>
              <a:rPr lang="uk-UA" sz="2400" dirty="0" smtClean="0"/>
              <a:t>діахронічним методами.</a:t>
            </a:r>
            <a:endParaRPr lang="uk-UA" sz="2400" dirty="0"/>
          </a:p>
        </p:txBody>
      </p:sp>
      <p:pic>
        <p:nvPicPr>
          <p:cNvPr id="7" name="Picture 28" descr="http://images.nationalgeographic.com/wpf/media-live/photos/000/630/cache/fog-charles-bridge-prague_63031_990x74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4176464" cy="313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encrypted-tbn3.gstatic.com/images?q=tbn:ANd9GcQmoD8rHwJgzYTIRAr_wbOVg6JEerQxCvGAGEDbqXerrwCmeAu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541"/>
          <a:stretch/>
        </p:blipFill>
        <p:spPr bwMode="auto">
          <a:xfrm>
            <a:off x="316776" y="4035902"/>
            <a:ext cx="4183216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8989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400600"/>
          </a:xfrm>
        </p:spPr>
        <p:txBody>
          <a:bodyPr>
            <a:noAutofit/>
          </a:bodyPr>
          <a:lstStyle/>
          <a:p>
            <a:pPr marL="4763" indent="-4763">
              <a:buNone/>
            </a:pPr>
            <a:r>
              <a:rPr lang="uk-UA" dirty="0" smtClean="0"/>
              <a:t>   Пражани відзначали таке співвідношення між функціями</a:t>
            </a:r>
          </a:p>
          <a:p>
            <a:pPr marL="4763" indent="-4763">
              <a:buNone/>
            </a:pPr>
            <a:r>
              <a:rPr lang="uk-UA" dirty="0" smtClean="0"/>
              <a:t>літературної мови і </a:t>
            </a:r>
            <a:r>
              <a:rPr lang="uk-UA" dirty="0" err="1" smtClean="0"/>
              <a:t>функційними</a:t>
            </a:r>
            <a:r>
              <a:rPr lang="uk-UA" dirty="0" smtClean="0"/>
              <a:t> мовами: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b="1" dirty="0" smtClean="0"/>
              <a:t>Функції літературної мови</a:t>
            </a:r>
            <a:r>
              <a:rPr lang="uk-UA" dirty="0" smtClean="0"/>
              <a:t>:       </a:t>
            </a:r>
          </a:p>
          <a:p>
            <a:pPr>
              <a:buNone/>
            </a:pPr>
            <a:r>
              <a:rPr lang="uk-UA" dirty="0" smtClean="0"/>
              <a:t>а) комунікативна;</a:t>
            </a:r>
          </a:p>
          <a:p>
            <a:pPr>
              <a:buNone/>
            </a:pPr>
            <a:r>
              <a:rPr lang="uk-UA" dirty="0" smtClean="0"/>
              <a:t>б) практично спеціальна;         </a:t>
            </a:r>
          </a:p>
          <a:p>
            <a:pPr>
              <a:buNone/>
            </a:pPr>
            <a:r>
              <a:rPr lang="uk-UA" dirty="0" smtClean="0"/>
              <a:t>в) теоретично спеціальна;</a:t>
            </a:r>
          </a:p>
          <a:p>
            <a:pPr>
              <a:buNone/>
            </a:pPr>
            <a:r>
              <a:rPr lang="uk-UA" dirty="0" smtClean="0"/>
              <a:t>г) естетична.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b="1" dirty="0" err="1" smtClean="0"/>
              <a:t>Функційні</a:t>
            </a:r>
            <a:r>
              <a:rPr lang="uk-UA" b="1" dirty="0" smtClean="0"/>
              <a:t> мови</a:t>
            </a:r>
            <a:r>
              <a:rPr lang="uk-UA" dirty="0" smtClean="0"/>
              <a:t>: </a:t>
            </a:r>
            <a:endParaRPr lang="uk-UA" dirty="0"/>
          </a:p>
          <a:p>
            <a:pPr>
              <a:buNone/>
            </a:pPr>
            <a:r>
              <a:rPr lang="uk-UA" dirty="0" smtClean="0"/>
              <a:t>а) розмовна;</a:t>
            </a:r>
          </a:p>
          <a:p>
            <a:pPr>
              <a:buNone/>
            </a:pPr>
            <a:r>
              <a:rPr lang="uk-UA" dirty="0" smtClean="0"/>
              <a:t>б) ділова;</a:t>
            </a:r>
          </a:p>
          <a:p>
            <a:pPr>
              <a:buNone/>
            </a:pPr>
            <a:r>
              <a:rPr lang="uk-UA" dirty="0" smtClean="0"/>
              <a:t>в) наукова;</a:t>
            </a:r>
          </a:p>
          <a:p>
            <a:pPr>
              <a:buNone/>
            </a:pPr>
            <a:r>
              <a:rPr lang="uk-UA" dirty="0" smtClean="0"/>
              <a:t>г) поетична.</a:t>
            </a:r>
          </a:p>
          <a:p>
            <a:endParaRPr lang="uk-UA" dirty="0"/>
          </a:p>
        </p:txBody>
      </p:sp>
      <p:pic>
        <p:nvPicPr>
          <p:cNvPr id="3" name="Picture 2" descr="https://40.media.tumblr.com/a3811c267b84ee3b46e698288b5aba66/tumblr_mnw0shrrdG1qhgszko1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866</TotalTime>
  <Words>1355</Words>
  <Application>Microsoft Office PowerPoint</Application>
  <PresentationFormat>Экран (4:3)</PresentationFormat>
  <Paragraphs>127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Ясность</vt:lpstr>
      <vt:lpstr>Лекція № 9 Тема: Мовознавство XX ст. і структуралізм</vt:lpstr>
      <vt:lpstr> Антуан Мейє  (Antoine Meillet) 1866 – 1936</vt:lpstr>
      <vt:lpstr>Презентация PowerPoint</vt:lpstr>
      <vt:lpstr>Презентация PowerPoint</vt:lpstr>
      <vt:lpstr>Презентация PowerPoint</vt:lpstr>
      <vt:lpstr>Презентация PowerPoint</vt:lpstr>
      <vt:lpstr> Вілем Матезіус (Vilém Mathesius;  1882, Пардубіце — 1945, Прага) — чеський мовознавець, голова  Празького  лінгвістичного гуртка</vt:lpstr>
      <vt:lpstr>Презентация PowerPoint</vt:lpstr>
      <vt:lpstr>Презентация PowerPoint</vt:lpstr>
      <vt:lpstr>Микола Трубецькой  (1890, Москва —  1938, Відень)  – видатний російський і чеський лінгвіст, філософ, публіцист. </vt:lpstr>
      <vt:lpstr>Презентация PowerPoint</vt:lpstr>
      <vt:lpstr>Рома́н О́сипович Я́кобсон (1896, Москва — 1982,США), американський мовознавець і філолог російсько-єврейського походження. Професор ун-в м. Брно у Чехо-Словаччині, Колумбійського у Нью-Йорку, Гарвардського і Массачусетського технологічного інституту. </vt:lpstr>
      <vt:lpstr>Презентация PowerPoint</vt:lpstr>
      <vt:lpstr>              Копенгагенський університет </vt:lpstr>
      <vt:lpstr> За висловом  Л. Єльмслева, "мова - в підсумку, схема, це гра і більше нічого".  Тому предметом дослідження лінгвістики стає метамова, а сама лінгвістика перетворюється на метасеміотику. Завдання теорії полягає в тому, щоб врахувати всі логічно можливі випадки. У зв'язку з цим опис має будуватись на дедуктивній і формалізованій основі, необхідно використовувати суворо задану систему термінів або алгебраїчний запис. </vt:lpstr>
      <vt:lpstr>Презентация PowerPoint</vt:lpstr>
      <vt:lpstr>Леонард Блумфілд (англ.Leonard Bloomfield, 1887 —1949,) — американський лінгвіст, професор, один із засновників дескриптивного напряму структурної лінгвістики.   </vt:lpstr>
      <vt:lpstr>Презентация PowerPoint</vt:lpstr>
      <vt:lpstr>Презентация PowerPoint</vt:lpstr>
      <vt:lpstr>Мікролінгвістика  займається описом словесних сигналів без звернення до металінгвістичних фактів та історії. Це наука про вираження, а не про значення. Єдиною реальністю є текст (мовленнєвий відрізок). Реальність одиниць і категорій мови піддана сумніву, а роль методики аналізу визнається самоцінною. Це і є дескриптивізм як лінгвістичний світогляд (описовий синхронічний підхід). </vt:lpstr>
      <vt:lpstr>Презентация PowerPoint</vt:lpstr>
      <vt:lpstr>Зелліг Харріс (англ. Zellig Sabbettai Harris, 1909 — 1992)  — американський лінгвіст, професор, один із найбільш відомих і впливових представників другого покоління структуралістів.  </vt:lpstr>
      <vt:lpstr>Аврам Ноам Хомський (часто транскрибується як Хомськи або Чомськи, англ. Avram Noam Chomsky — 7 грудня 1928, Філадельфія, США) —  відомий американський лінгвіст, філософ, аналітик, політичний активіст, професор мовознавства Масачусетського технологічного інституту  </vt:lpstr>
      <vt:lpstr>Презентация PowerPoint</vt:lpstr>
      <vt:lpstr>Презентация PowerPoint</vt:lpstr>
      <vt:lpstr>Дякую за увагу!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Лида</dc:creator>
  <cp:lastModifiedBy>AllaL</cp:lastModifiedBy>
  <cp:revision>133</cp:revision>
  <dcterms:created xsi:type="dcterms:W3CDTF">2012-02-11T16:56:29Z</dcterms:created>
  <dcterms:modified xsi:type="dcterms:W3CDTF">2015-10-28T18:55:47Z</dcterms:modified>
</cp:coreProperties>
</file>