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2" r:id="rId6"/>
    <p:sldId id="273" r:id="rId7"/>
    <p:sldId id="277" r:id="rId8"/>
    <p:sldId id="264" r:id="rId9"/>
    <p:sldId id="262" r:id="rId10"/>
    <p:sldId id="279" r:id="rId11"/>
    <p:sldId id="266" r:id="rId12"/>
    <p:sldId id="268" r:id="rId13"/>
    <p:sldId id="271" r:id="rId14"/>
    <p:sldId id="280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7FB"/>
    <a:srgbClr val="EDF2F9"/>
    <a:srgbClr val="D4E2F4"/>
    <a:srgbClr val="94BA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47" autoAdjust="0"/>
  </p:normalViewPr>
  <p:slideViewPr>
    <p:cSldViewPr>
      <p:cViewPr varScale="1">
        <p:scale>
          <a:sx n="98" d="100"/>
          <a:sy n="98" d="100"/>
        </p:scale>
        <p:origin x="-9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epelev@kipt.kharkov.u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2852"/>
            <a:ext cx="50720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АНАЛИЗ ИНФОРМАЦИОННЫХ ПОТОКОВ В БД </a:t>
            </a:r>
            <a:r>
              <a:rPr lang="en-US" sz="3200" b="1" i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INIS </a:t>
            </a:r>
            <a:endParaRPr lang="ru-RU" sz="3200" b="1" i="1" cap="small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i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БЕЗОПАСНОЙ ЯДЕРНОЙ ЭНЕРГЕТИКЕ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764314"/>
            <a:ext cx="5000628" cy="139422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C00000"/>
                  </a:solidFill>
                </a:uFill>
                <a:latin typeface="Arial" pitchFamily="34" charset="0"/>
                <a:ea typeface="Times New Roman" pitchFamily="18" charset="0"/>
              </a:rPr>
              <a:t>А.Г.Шепелев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Ю.П.Курило, О.В.Кривченко</a:t>
            </a:r>
            <a:endParaRPr kumimoji="0" lang="en-US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b="1" i="1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(</a:t>
            </a:r>
            <a:r>
              <a:rPr lang="ru-RU" b="1" i="1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shepelev@kipt.kharkov.ua</a:t>
            </a:r>
            <a:r>
              <a:rPr lang="en-US" b="1" i="1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i="1" u="sng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b="1" i="1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ННЦ ХФТИ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359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4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988840"/>
            <a:ext cx="8352928" cy="3888432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Кроме указанных на предыдущем рисунке стран в исследованиях и разработках по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данной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проблеме принимают участие ученые еще 17 стран: 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Австралии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Англии, США, Японии, Китая, Ю.Кореи, Чехии, Канады, Бельгии, Румынии, Индонезии, Греции, Израиля, Болгарии, Австрии, Беларуси, Вьетнама. 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764704"/>
            <a:ext cx="7813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Рис.3. Распределение публикаций по </a:t>
            </a:r>
            <a:endParaRPr lang="en-US" sz="28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типам информационных документов</a:t>
            </a:r>
            <a:endParaRPr lang="ru-RU" sz="28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988840"/>
            <a:ext cx="8352928" cy="3368986"/>
          </a:xfrm>
          <a:prstGeom prst="round2DiagRect">
            <a:avLst>
              <a:gd name="adj1" fmla="val 8157"/>
              <a:gd name="adj2" fmla="val 0"/>
            </a:avLst>
          </a:prstGeom>
          <a:gradFill>
            <a:gsLst>
              <a:gs pos="0">
                <a:srgbClr val="EDF2F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1472" y="5429264"/>
            <a:ext cx="8001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Видно, что превалирующим типом публикаций являются труды конференций, а это указывает на бурно развивающуюся область исследований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1045448" y="2041815"/>
          <a:ext cx="6884138" cy="3244573"/>
        </p:xfrm>
        <a:graphic>
          <a:graphicData uri="http://schemas.openxmlformats.org/presentationml/2006/ole">
            <p:oleObj spid="_x0000_s27650" name="Диаграмма" r:id="rId3" imgW="4657582" imgH="2190607" progId="MSGraph.Char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OleChart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764705"/>
            <a:ext cx="7247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Рис.4. Распределение публикаций </a:t>
            </a:r>
            <a:endParaRPr lang="en-US" sz="28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по языкам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endParaRPr lang="ru-RU" sz="28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988840"/>
            <a:ext cx="8352928" cy="3083234"/>
          </a:xfrm>
          <a:prstGeom prst="round2DiagRect">
            <a:avLst>
              <a:gd name="adj1" fmla="val 8157"/>
              <a:gd name="adj2" fmla="val 0"/>
            </a:avLst>
          </a:prstGeom>
          <a:gradFill>
            <a:gsLst>
              <a:gs pos="0">
                <a:srgbClr val="F3F7FB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1023938" y="2057400"/>
          <a:ext cx="7375525" cy="2921000"/>
        </p:xfrm>
        <a:graphic>
          <a:graphicData uri="http://schemas.openxmlformats.org/presentationml/2006/ole">
            <p:oleObj spid="_x0000_s44033" name="Диаграмма" r:id="rId3" imgW="6096095" imgH="2419302" progId="MSGraph.Chart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5786" y="5214950"/>
            <a:ext cx="7643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меются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также публикации на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португальском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китайском, немецком, голландском,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японском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чешском, венгерском и польском языках.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OleChart spid="4403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76470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   </a:t>
            </a: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ВЫВОДЫ</a:t>
            </a:r>
            <a:endParaRPr lang="ru-RU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714488"/>
            <a:ext cx="8352928" cy="4714908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Проведенный анализ публикаций по новому </a:t>
            </a:r>
            <a:r>
              <a:rPr lang="ru-RU" sz="2300" dirty="0" err="1" smtClean="0">
                <a:latin typeface="Arial" pitchFamily="34" charset="0"/>
                <a:cs typeface="Arial" pitchFamily="34" charset="0"/>
              </a:rPr>
              <a:t>безо-пасному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прообразу ядерной энергетической установки</a:t>
            </a:r>
            <a:r>
              <a:rPr lang="ru-RU" sz="23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показал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, что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данная тема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является очень актуальной, ибо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решает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острую проблему устранения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радиоактивных отходов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, существенно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расширяет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сырьевую базу для ядерной энергетики и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исключает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необходимость </a:t>
            </a:r>
            <a:r>
              <a:rPr lang="ru-RU" sz="2300" dirty="0" err="1" smtClean="0">
                <a:latin typeface="Arial" pitchFamily="34" charset="0"/>
                <a:cs typeface="Arial" pitchFamily="34" charset="0"/>
              </a:rPr>
              <a:t>дорого-стоящего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процесса изотопного обогащения. </a:t>
            </a:r>
          </a:p>
          <a:p>
            <a:pPr algn="just"/>
            <a:r>
              <a:rPr lang="ru-RU" sz="2300" dirty="0" smtClean="0">
                <a:latin typeface="Arial" pitchFamily="34" charset="0"/>
                <a:cs typeface="Arial" pitchFamily="34" charset="0"/>
              </a:rPr>
              <a:t>	Об актуальности также свидетельствует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то,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что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большинство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публикаций относится к материалам </a:t>
            </a:r>
            <a:r>
              <a:rPr lang="ru-RU" sz="2300" dirty="0" err="1" smtClean="0">
                <a:latin typeface="Arial" pitchFamily="34" charset="0"/>
                <a:cs typeface="Arial" pitchFamily="34" charset="0"/>
              </a:rPr>
              <a:t>конфе-ренций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, а в соответствующих исследованиях и </a:t>
            </a:r>
            <a:r>
              <a:rPr lang="ru-RU" sz="2300" dirty="0" err="1" smtClean="0">
                <a:latin typeface="Arial" pitchFamily="34" charset="0"/>
                <a:cs typeface="Arial" pitchFamily="34" charset="0"/>
              </a:rPr>
              <a:t>разработ-ках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 принимают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участие ученые 29 стран. </a:t>
            </a:r>
          </a:p>
          <a:p>
            <a:pPr algn="just"/>
            <a:r>
              <a:rPr lang="ru-RU" sz="2300" dirty="0" smtClean="0">
                <a:latin typeface="Arial" pitchFamily="34" charset="0"/>
                <a:cs typeface="Arial" pitchFamily="34" charset="0"/>
              </a:rPr>
              <a:t>	Авторы признательны академику НАН Украины И.М.Карнаухову за полезное обсуждение.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76470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ЛИТЕРАТУРА</a:t>
            </a:r>
            <a:endParaRPr lang="ru-RU" sz="32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42844" y="1785926"/>
            <a:ext cx="8858312" cy="4714908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9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lvl="0"/>
            <a:r>
              <a:rPr lang="ru-RU" sz="19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C.Rubbia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. The Energy Amplifier: A solid-phase, accelerator driven, sub critical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/233 U breeder for nuclear energy production with minimal actinide waste, in: Proc. Intern. Conf. Nuclear Data for Science and Technology. (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ed.J.K.Dickens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),V.2., p.1065-1071, AIP, La Grange Park, 1994.</a:t>
            </a:r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900" dirty="0" smtClean="0">
                <a:latin typeface="Arial" pitchFamily="34" charset="0"/>
                <a:cs typeface="Arial" pitchFamily="34" charset="0"/>
              </a:rPr>
              <a:t>	2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J.P.Revol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, (ed.),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H.Arnould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C.A.Bompas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 et al. The TARC experiment (PS211): neutron-driven nuclear transmutation by adiabatic resonance crossing. CERN-99-11, 384p., 1999.</a:t>
            </a:r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900" dirty="0" smtClean="0">
                <a:latin typeface="Arial" pitchFamily="34" charset="0"/>
                <a:cs typeface="Arial" pitchFamily="34" charset="0"/>
              </a:rPr>
              <a:t>	3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A.Abanades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J.Aleixandre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S.Andriamonje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 et al. Results from the TARC experiment: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spallation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 neutron phenomenology in lead and neutron-driven nuclear transmutation by adiabatic resonance crossing. Nuclear Instruments &amp; Methods in Physics Research, Section 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A, 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vol.478, no.3 , p.577-730, 2002.</a:t>
            </a:r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900" dirty="0" smtClean="0">
                <a:latin typeface="Arial" pitchFamily="34" charset="0"/>
                <a:cs typeface="Arial" pitchFamily="34" charset="0"/>
              </a:rPr>
              <a:t>	4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A.Abanades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R.Nunez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-Lagos,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A.Perez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-Navarro, et al. Preliminary Studies of the Demonstration Plant of the Energy Amplifier (EA) by LAESA. 24 Annual meeting of the Spanish Nuclear Society, Madrid,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Senda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 Editorial, p. 23-31, 1998.</a:t>
            </a:r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500042"/>
            <a:ext cx="4071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cap="small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Спасибо </a:t>
            </a:r>
            <a:endParaRPr lang="en-US" sz="4000" b="1" i="1" cap="small" dirty="0" smtClean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/>
            <a:r>
              <a:rPr lang="ru-RU" sz="4000" b="1" i="1" cap="small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за внимание!</a:t>
            </a:r>
            <a:endParaRPr lang="ru-RU" sz="4000" b="1" cap="small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1928802"/>
            <a:ext cx="5072066" cy="482600"/>
          </a:xfrm>
        </p:spPr>
        <p:txBody>
          <a:bodyPr>
            <a:normAutofit lnSpcReduction="10000"/>
          </a:bodyPr>
          <a:lstStyle/>
          <a:p>
            <a:r>
              <a:rPr lang="ru-RU" sz="2800" b="1" i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Контактная информация</a:t>
            </a:r>
            <a:endParaRPr lang="en-US" sz="2800" b="1" i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2500306"/>
            <a:ext cx="4643438" cy="242889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ru-RU" sz="2400" b="1" i="1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Arial" pitchFamily="34" charset="0"/>
                <a:cs typeface="Arial" pitchFamily="34" charset="0"/>
              </a:rPr>
              <a:t>Шепелев </a:t>
            </a:r>
            <a:endParaRPr lang="en-US" sz="2400" b="1" i="1" dirty="0" smtClean="0">
              <a:solidFill>
                <a:schemeClr val="tx1"/>
              </a:solidFill>
              <a:uFill>
                <a:solidFill>
                  <a:srgbClr val="FF0000"/>
                </a:solidFill>
              </a:u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b="1" i="1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Arial" pitchFamily="34" charset="0"/>
                <a:cs typeface="Arial" pitchFamily="34" charset="0"/>
              </a:rPr>
              <a:t>Анатолий Георгиевич </a:t>
            </a:r>
            <a:endParaRPr lang="ru-RU" sz="24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Тел. +38  057  335  63  96</a:t>
            </a:r>
          </a:p>
          <a:p>
            <a:pPr algn="ctr">
              <a:lnSpc>
                <a:spcPct val="90000"/>
              </a:lnSpc>
            </a:pPr>
            <a:r>
              <a:rPr lang="ru-RU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Национальный Научный Центр «Харьковский физико-технический  институт»</a:t>
            </a:r>
            <a:endParaRPr lang="en-U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359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714488"/>
            <a:ext cx="8352928" cy="4714908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800" dirty="0" smtClean="0"/>
              <a:t>	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Современная цивилизация остро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нужда-ется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 развитии энергетики.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Более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50 лет человечество использует ядерную энергию, а в Украине с ее помощью в настоящее время вырабатывается около 50% электроэнергии.</a:t>
            </a:r>
          </a:p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	Однако, ныне действующим реакторам (сложным инженерным сооружениям) присущи три главных недостатка: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714488"/>
            <a:ext cx="8352928" cy="4714908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uk-UA" sz="2600" dirty="0" smtClean="0"/>
              <a:t>	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uk-UA" sz="2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Возможность яд</a:t>
            </a:r>
            <a:r>
              <a:rPr lang="uk-UA" sz="2600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рных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катастроф с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долго-временными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тяжелыми последствиями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(типа Чернобыля, Фукусимы);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	2. Создание в процессе работы АЭС радио-активных отходов, некоторые из которых имеют очень большой период полураспада;</a:t>
            </a:r>
          </a:p>
          <a:p>
            <a:pPr lvl="0"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	3. Угроза международного терроризма, связанная с похищением нарабатываемого в АЭС радиоактивного плутония, который может стать основой несанкционированного создания ядерного оружия.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14282" y="1714488"/>
            <a:ext cx="8715436" cy="4714908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	Нобелевский лауреат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К.Руббиа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бывший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директор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Европейской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Организации Ядерных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Исследований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CERN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), недавно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предложил [1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]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новый тип ядерной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энер-гетической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установки,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управляемой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ускорителем (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Energy Amplifier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), в значительной мере лишенной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вышеуказан-ных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недостатков. Речь идет о ядерной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подкритической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сборке с коэффициентом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размножения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нейтронов 0,96-0,98, что исключает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возможность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ядерного взрыва. 	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	Недостающие для ядерной реакции нейтроны получаются с помощью мощного ускорителя заряженных частиц с высокой энергией, который просто выключить при возникновении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нештатной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ситуации.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643050"/>
            <a:ext cx="8352928" cy="4786346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00034" y="2266227"/>
            <a:ext cx="828680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Исключительно привлекательным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топливом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для такого реактора является смесь тория (его в земной коре в пять раз больше, чем урана, и он не нуждается в изотопном обогащении) с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естествен-ным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ураном (который тоже не нужно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обогащать).  </a:t>
            </a:r>
          </a:p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dirty="0" smtClean="0">
                <a:latin typeface="Arial" pitchFamily="34" charset="0"/>
                <a:ea typeface="Times New Roman" pitchFamily="18" charset="0"/>
              </a:rPr>
              <a:t>	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процессе работы такого реактора происходит выжигание очень опасных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долгожи-вущих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трансурановых элементов и плутония!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643050"/>
            <a:ext cx="8352928" cy="4786346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Полномасштабный эксперимент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Trans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mutation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by Adiabatic Resonance Crossing”,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проведенный в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CERN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1999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г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[2,3] подтвердил основополагающие положения проекта </a:t>
            </a:r>
            <a:r>
              <a:rPr lang="en-US" sz="2600" i="1" dirty="0" smtClean="0">
                <a:latin typeface="Arial" pitchFamily="34" charset="0"/>
                <a:cs typeface="Arial" pitchFamily="34" charset="0"/>
              </a:rPr>
              <a:t>Energy Amplifier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26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После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этого во многих странах начались проработки научных и инженерных аспектов такой сложной ядерной установки с тем, чтобы она к 2027г. могла быть введена в эксплуатацию (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см.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доклад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международной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компании 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LAESA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[4]).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42844" y="1643050"/>
            <a:ext cx="8858312" cy="4929222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dirty="0" smtClean="0"/>
              <a:t>	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Поскольку в ННЦ ХФТИ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в рамках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Международ-ного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проекта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создается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установка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рассматриваемого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типа,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был проведен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анализ динамики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соответству-ющего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информационного потока,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выяснено, ученые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каких стран участвуют в этих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исследованиях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разра-ботках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изучены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типы и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языки публикаций.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	Для анализа по дескриптору </a:t>
            </a:r>
            <a:r>
              <a:rPr lang="en-US" sz="2600" i="1" dirty="0" smtClean="0">
                <a:latin typeface="Arial" pitchFamily="34" charset="0"/>
                <a:cs typeface="Arial" pitchFamily="34" charset="0"/>
              </a:rPr>
              <a:t>Energy Amplifier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подходит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специализированная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Международная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База Данных “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International Nuclear Information System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” (1970-2012г.г.), куда все государства-члены МАГАТЭ и Международные организации (в совокупности их 230) вносят свои информационные документы. 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571480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Рис.1. Кумулятивный рост количества </a:t>
            </a:r>
            <a:endParaRPr lang="en-US" sz="28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информационных документов </a:t>
            </a:r>
            <a:endParaRPr lang="en-US" sz="28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Energy Amplifier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 от времени</a:t>
            </a:r>
            <a:endParaRPr lang="ru-RU" sz="28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8596" y="1928802"/>
            <a:ext cx="8572560" cy="4357718"/>
          </a:xfrm>
          <a:prstGeom prst="round2DiagRect">
            <a:avLst>
              <a:gd name="adj1" fmla="val 8157"/>
              <a:gd name="adj2" fmla="val 0"/>
            </a:avLst>
          </a:prstGeom>
          <a:gradFill>
            <a:gsLst>
              <a:gs pos="0">
                <a:srgbClr val="F3F7FB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642909" y="2201863"/>
          <a:ext cx="8086753" cy="3851275"/>
        </p:xfrm>
        <a:graphic>
          <a:graphicData uri="http://schemas.openxmlformats.org/presentationml/2006/ole">
            <p:oleObj spid="_x0000_s21506" name="Диаграмма" r:id="rId3" imgW="5496020" imgH="2581323" progId="MSGraph.Char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OleChart spid="153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764704"/>
            <a:ext cx="73191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Рис.2. Относительный вклад стран  в </a:t>
            </a:r>
            <a:endParaRPr lang="en-US" sz="28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           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публикации по </a:t>
            </a:r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Energy Amplifier</a:t>
            </a:r>
            <a:endParaRPr lang="ru-RU" sz="28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988840"/>
            <a:ext cx="8352928" cy="4440556"/>
          </a:xfrm>
          <a:prstGeom prst="round2DiagRect">
            <a:avLst>
              <a:gd name="adj1" fmla="val 8157"/>
              <a:gd name="adj2" fmla="val 0"/>
            </a:avLst>
          </a:prstGeom>
          <a:gradFill>
            <a:gsLst>
              <a:gs pos="0">
                <a:srgbClr val="F3F7FB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9937" name="Object 1"/>
          <p:cNvGraphicFramePr>
            <a:graphicFrameLocks noChangeAspect="1"/>
          </p:cNvGraphicFramePr>
          <p:nvPr/>
        </p:nvGraphicFramePr>
        <p:xfrm>
          <a:off x="785786" y="2143116"/>
          <a:ext cx="7533411" cy="3972078"/>
        </p:xfrm>
        <a:graphic>
          <a:graphicData uri="http://schemas.openxmlformats.org/presentationml/2006/ole">
            <p:oleObj spid="_x0000_s39937" name="Диаграмма" r:id="rId3" imgW="5171980" imgH="2857357" progId="MSGraph.Char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OleChart spid="3993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130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Диаграмма Microsoft Graph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73</cp:revision>
  <dcterms:created xsi:type="dcterms:W3CDTF">2012-08-04T13:03:27Z</dcterms:created>
  <dcterms:modified xsi:type="dcterms:W3CDTF">2013-01-16T08:29:22Z</dcterms:modified>
</cp:coreProperties>
</file>