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83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0" r:id="rId25"/>
    <p:sldId id="281" r:id="rId26"/>
    <p:sldId id="282" r:id="rId27"/>
    <p:sldId id="278" r:id="rId28"/>
    <p:sldId id="279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0283B-0152-43B1-99E4-F32657D728F8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A9C06-6FC4-411D-9567-FEB98F3A4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6730753" cy="365125"/>
          </a:xfrm>
        </p:spPr>
        <p:txBody>
          <a:bodyPr/>
          <a:lstStyle>
            <a:extLst/>
          </a:lstStyle>
          <a:p>
            <a:r>
              <a:rPr lang="en-US" dirty="0" smtClean="0"/>
              <a:t>Tatiana Andreeva,  tatianandreeva@yandex.ru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1714480" y="6407944"/>
            <a:ext cx="5016273" cy="365125"/>
          </a:xfrm>
        </p:spPr>
        <p:txBody>
          <a:bodyPr/>
          <a:lstStyle>
            <a:extLst/>
          </a:lstStyle>
          <a:p>
            <a:r>
              <a:rPr lang="en-US" dirty="0" smtClean="0"/>
              <a:t>Tatiana Andreeva,  tatianandreeva@yandex.ru</a:t>
            </a: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9E36CC8-6B36-4D92-A9F4-72A2B00489D9}" type="datetimeFigureOut">
              <a:rPr lang="en-US" smtClean="0"/>
              <a:pPr/>
              <a:t>1/28/2013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1071538" y="6407944"/>
            <a:ext cx="565921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Tatiana Andreeva,  tatianandreeva@yandex.ru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44E4523-E2B9-401A-9D0C-BE2FCDF07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intl/en/scholar/about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intl/en/scholar/inclusion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aj.org/doaj?func=suggest&amp;uiLanguage=en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aj.org/doaj?func=suggest&amp;owner=1&amp;uiLanguage=e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aj.org/doaj?func=loadTempl&amp;templ=about&amp;uiLanguage=en#criteria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doar.org/" TargetMode="External"/><Relationship Id="rId13" Type="http://schemas.openxmlformats.org/officeDocument/2006/relationships/hyperlink" Target="http://www.sherpa.ac.uk/romeo/pub/1172/" TargetMode="External"/><Relationship Id="rId3" Type="http://schemas.openxmlformats.org/officeDocument/2006/relationships/hyperlink" Target="http://scholar.google.com/" TargetMode="External"/><Relationship Id="rId7" Type="http://schemas.openxmlformats.org/officeDocument/2006/relationships/hyperlink" Target="http://journals.indexcopernicus.com/" TargetMode="External"/><Relationship Id="rId12" Type="http://schemas.openxmlformats.org/officeDocument/2006/relationships/hyperlink" Target="http://elibrary.ru/title_about.asp?id=32697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journalseek.net/cgi-bin/journalseek/journalsearch.cgi?field=issn&amp;query=2222-2693" TargetMode="External"/><Relationship Id="rId11" Type="http://schemas.openxmlformats.org/officeDocument/2006/relationships/hyperlink" Target="http://journals.academia.edu/" TargetMode="External"/><Relationship Id="rId5" Type="http://schemas.openxmlformats.org/officeDocument/2006/relationships/hyperlink" Target="http://www.cabi.org/" TargetMode="External"/><Relationship Id="rId10" Type="http://schemas.openxmlformats.org/officeDocument/2006/relationships/hyperlink" Target="http://oaister.worldcat.org/" TargetMode="External"/><Relationship Id="rId4" Type="http://schemas.openxmlformats.org/officeDocument/2006/relationships/hyperlink" Target="http://www.doaj.org/openurl?genre=journal&amp;issn=22222693" TargetMode="External"/><Relationship Id="rId9" Type="http://schemas.openxmlformats.org/officeDocument/2006/relationships/hyperlink" Target="http://roar.eprints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library.ru/project_publishers.asp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s.indexcopernicus.com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sfxhosted.exlibrisgroup.com/ucok?url_ver=Z39.88-2004&amp;url_ctx_fmt=infofi/fmt:kev:mtx:ctx&amp;ctx_enc=info:ofi/enc:UTF-8&amp;ctx_ver=Z39.88-2004&amp;rfr_id=info:sid/sfxit.com:azlist&amp;sfx.ignore_date_threshold=1&amp;rft.object_id=2670000000108381" TargetMode="External"/><Relationship Id="rId3" Type="http://schemas.openxmlformats.org/officeDocument/2006/relationships/hyperlink" Target="http://ebscohost.com/" TargetMode="External"/><Relationship Id="rId7" Type="http://schemas.openxmlformats.org/officeDocument/2006/relationships/hyperlink" Target="http://cv8yh9th3f.search.serialssolutions.com/?V=1.0&amp;N=100&amp;tab=ALL&amp;L=CV8YH9TH3F&amp;S=AC_T_B&amp;C=+Tobacco+control+and+public+health+in+eastern+Europe+" TargetMode="External"/><Relationship Id="rId2" Type="http://schemas.openxmlformats.org/officeDocument/2006/relationships/hyperlink" Target="https://journaldatabase.org/journal/issn2222-2693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eb.tdnet.com/" TargetMode="External"/><Relationship Id="rId5" Type="http://schemas.openxmlformats.org/officeDocument/2006/relationships/hyperlink" Target="http://www.gfmer.ch/Medical_journals/Substance_abuse.htm" TargetMode="External"/><Relationship Id="rId4" Type="http://schemas.openxmlformats.org/officeDocument/2006/relationships/hyperlink" Target="http://ulrichsweb.serialssolutions.com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andreevin.narod.ru/journal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journals.uran.ua/tcphee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sn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Міжнародний</a:t>
            </a:r>
            <a:r>
              <a:rPr lang="ru-RU" dirty="0" smtClean="0"/>
              <a:t> </a:t>
            </a:r>
            <a:r>
              <a:rPr lang="ru-RU" dirty="0" err="1" smtClean="0"/>
              <a:t>науковий</a:t>
            </a:r>
            <a:r>
              <a:rPr lang="ru-RU" dirty="0" smtClean="0"/>
              <a:t> </a:t>
            </a:r>
            <a:r>
              <a:rPr lang="ru-RU" dirty="0" err="1" smtClean="0"/>
              <a:t>рецензований</a:t>
            </a:r>
            <a:r>
              <a:rPr lang="ru-RU" dirty="0" smtClean="0"/>
              <a:t> </a:t>
            </a:r>
            <a:r>
              <a:rPr lang="ru-RU" dirty="0" err="1" smtClean="0"/>
              <a:t>електронний</a:t>
            </a:r>
            <a:r>
              <a:rPr lang="ru-RU" dirty="0" smtClean="0"/>
              <a:t> журнал: </a:t>
            </a:r>
            <a:r>
              <a:rPr lang="ru-RU" dirty="0" err="1" smtClean="0"/>
              <a:t>створення</a:t>
            </a:r>
            <a:r>
              <a:rPr lang="ru-RU" dirty="0" smtClean="0"/>
              <a:t> та </a:t>
            </a:r>
            <a:r>
              <a:rPr lang="ru-RU" dirty="0" err="1" smtClean="0"/>
              <a:t>просування</a:t>
            </a: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Тетяна Андрєєва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797245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Make your journal web-page visible for Google Scholar</a:t>
            </a:r>
          </a:p>
          <a:p>
            <a:endParaRPr lang="en-US" dirty="0" smtClean="0"/>
          </a:p>
          <a:p>
            <a:r>
              <a:rPr lang="en-US" dirty="0" smtClean="0"/>
              <a:t>Register at the Directory of Open Access Journals</a:t>
            </a:r>
          </a:p>
          <a:p>
            <a:endParaRPr lang="en-US" dirty="0" smtClean="0"/>
          </a:p>
          <a:p>
            <a:r>
              <a:rPr lang="en-US" dirty="0" smtClean="0"/>
              <a:t>Explore other indexing systems and register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071670" y="2000240"/>
            <a:ext cx="5143536" cy="4007051"/>
          </a:xfrm>
        </p:spPr>
        <p:txBody>
          <a:bodyPr/>
          <a:lstStyle/>
          <a:p>
            <a:r>
              <a:rPr lang="en-US" dirty="0" smtClean="0"/>
              <a:t>Requirements are clearly described online</a:t>
            </a:r>
          </a:p>
          <a:p>
            <a:endParaRPr lang="en-US" dirty="0" smtClean="0"/>
          </a:p>
          <a:p>
            <a:r>
              <a:rPr lang="en-US" dirty="0" smtClean="0"/>
              <a:t>Your content becomes searchable in four weeks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Scholar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http://scholar.google.com/intl/en/scholar/about.html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http://scholar.google.com/intl/en/scholar/inclusion.html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Directory of Open Access Journals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http://www.doaj.org/doaj?func=suggest&amp;uiLanguage=en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http://www.doaj.org/doaj?func=suggest&amp;owner=1&amp;uiLanguage=en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en-US" sz="2800" dirty="0" smtClean="0">
                <a:hlinkClick r:id="rId3"/>
              </a:rPr>
              <a:t>http://www.doaj.org/doaj?func=loadTempl&amp;templ=about&amp;uiLanguage=en#criteria</a:t>
            </a:r>
            <a:endParaRPr lang="en-US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en-US" dirty="0" smtClean="0"/>
              <a:t>Results in four months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7400948" cy="451944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err="1" smtClean="0"/>
              <a:t>TCPHEE</a:t>
            </a:r>
            <a:r>
              <a:rPr lang="en-US" b="1" dirty="0" smtClean="0"/>
              <a:t> is indexed in:</a:t>
            </a:r>
          </a:p>
          <a:p>
            <a:r>
              <a:rPr lang="en-US" dirty="0" smtClean="0">
                <a:hlinkClick r:id="rId3"/>
              </a:rPr>
              <a:t>Google Scholar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Directory of Open Access Journals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CAB International</a:t>
            </a:r>
            <a:endParaRPr lang="en-US" dirty="0" smtClean="0"/>
          </a:p>
          <a:p>
            <a:r>
              <a:rPr lang="en-US" dirty="0" err="1" smtClean="0">
                <a:hlinkClick r:id="rId6"/>
              </a:rPr>
              <a:t>JournalSeek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Index Copernicus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Directory of Open Access Repositories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Registry of Open Access Repositories</a:t>
            </a:r>
            <a:endParaRPr lang="en-US" dirty="0" smtClean="0"/>
          </a:p>
          <a:p>
            <a:r>
              <a:rPr lang="en-US" dirty="0" err="1" smtClean="0">
                <a:hlinkClick r:id="rId10"/>
              </a:rPr>
              <a:t>OAIster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Academia.edu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elibrary.ru</a:t>
            </a:r>
            <a:endParaRPr lang="en-US" dirty="0" smtClean="0"/>
          </a:p>
          <a:p>
            <a:r>
              <a:rPr lang="en-US" dirty="0" smtClean="0">
                <a:hlinkClick r:id="rId13"/>
              </a:rPr>
              <a:t>SHERPA/</a:t>
            </a:r>
            <a:r>
              <a:rPr lang="en-US" dirty="0" err="1" smtClean="0">
                <a:hlinkClick r:id="rId13"/>
              </a:rPr>
              <a:t>RoMEO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indexing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143140"/>
          </a:xfrm>
        </p:spPr>
        <p:txBody>
          <a:bodyPr>
            <a:normAutofit/>
          </a:bodyPr>
          <a:lstStyle/>
          <a:p>
            <a:r>
              <a:rPr smtClean="0"/>
              <a:t>How to establish and to run a peer review journal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00372"/>
            <a:ext cx="7772400" cy="1810939"/>
          </a:xfrm>
        </p:spPr>
        <p:txBody>
          <a:bodyPr>
            <a:normAutofit/>
          </a:bodyPr>
          <a:lstStyle/>
          <a:p>
            <a:r>
              <a:rPr lang="en-US" dirty="0" smtClean="0"/>
              <a:t>Tatiana Andreeva, </a:t>
            </a:r>
            <a:br>
              <a:rPr lang="en-US" dirty="0" smtClean="0"/>
            </a:br>
            <a:r>
              <a:rPr lang="en-US" dirty="0" smtClean="0"/>
              <a:t>School of Public Health, </a:t>
            </a:r>
            <a:br>
              <a:rPr lang="en-US" dirty="0" smtClean="0"/>
            </a:br>
            <a:r>
              <a:rPr lang="en-US" dirty="0" smtClean="0"/>
              <a:t>National University of Kyiv-</a:t>
            </a:r>
            <a:r>
              <a:rPr lang="en-US" dirty="0" err="1" smtClean="0"/>
              <a:t>Mohyla</a:t>
            </a:r>
            <a:r>
              <a:rPr lang="en-US" dirty="0" smtClean="0"/>
              <a:t> Academy Mailto: tatianandreeva@yandex.ru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elibrary.ru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3"/>
              </a:rPr>
              <a:t>http://elibrary.ru/project_publishers.asp</a:t>
            </a:r>
            <a:endParaRPr lang="en-US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Index Copernicus </a:t>
            </a:r>
            <a:r>
              <a:rPr lang="en-US" sz="2800" dirty="0" smtClean="0">
                <a:hlinkClick r:id="rId3"/>
              </a:rPr>
              <a:t>http://journals.indexcopernicus.com/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1011939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Additional indexing</a:t>
            </a:r>
          </a:p>
          <a:p>
            <a:r>
              <a:rPr lang="en-US" dirty="0" smtClean="0">
                <a:hlinkClick r:id="rId2"/>
              </a:rPr>
              <a:t>Academic </a:t>
            </a:r>
            <a:r>
              <a:rPr lang="en-US" dirty="0" smtClean="0">
                <a:hlinkClick r:id="rId2"/>
              </a:rPr>
              <a:t>Journals </a:t>
            </a:r>
            <a:r>
              <a:rPr lang="en-US" dirty="0" smtClean="0">
                <a:hlinkClick r:id="rId2"/>
              </a:rPr>
              <a:t>Database</a:t>
            </a:r>
            <a:endParaRPr lang="en-US" dirty="0" smtClean="0"/>
          </a:p>
          <a:p>
            <a:r>
              <a:rPr lang="en-US" dirty="0" err="1" smtClean="0">
                <a:hlinkClick r:id="rId3"/>
              </a:rPr>
              <a:t>EBSCO</a:t>
            </a:r>
            <a:endParaRPr lang="en-US" dirty="0" smtClean="0"/>
          </a:p>
          <a:p>
            <a:r>
              <a:rPr lang="en-US" dirty="0" err="1" smtClean="0"/>
              <a:t>HINARI</a:t>
            </a:r>
            <a:endParaRPr lang="en-US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Additional Serial registries</a:t>
            </a:r>
          </a:p>
          <a:p>
            <a:r>
              <a:rPr lang="en-US" dirty="0" smtClean="0"/>
              <a:t>ISSN</a:t>
            </a:r>
          </a:p>
          <a:p>
            <a:r>
              <a:rPr lang="en-US" dirty="0" smtClean="0">
                <a:hlinkClick r:id="rId4"/>
              </a:rPr>
              <a:t>ulrichsweb.serialssolutions.com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Free </a:t>
            </a:r>
            <a:r>
              <a:rPr lang="en-US" dirty="0" smtClean="0">
                <a:hlinkClick r:id="rId5"/>
              </a:rPr>
              <a:t>medical journals. Substance </a:t>
            </a:r>
            <a:r>
              <a:rPr lang="en-US" dirty="0" smtClean="0">
                <a:hlinkClick r:id="rId5"/>
              </a:rPr>
              <a:t>abuse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tdnet.com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Serials </a:t>
            </a:r>
            <a:r>
              <a:rPr lang="en-US" dirty="0" smtClean="0">
                <a:hlinkClick r:id="rId7"/>
              </a:rPr>
              <a:t>Solutions, </a:t>
            </a:r>
            <a:r>
              <a:rPr lang="en-US" dirty="0" smtClean="0">
                <a:hlinkClick r:id="rId7"/>
              </a:rPr>
              <a:t>Inc.</a:t>
            </a:r>
            <a:endParaRPr lang="en-US" dirty="0" smtClean="0"/>
          </a:p>
          <a:p>
            <a:r>
              <a:rPr lang="en-US" dirty="0" err="1" smtClean="0">
                <a:hlinkClick r:id="rId8"/>
              </a:rPr>
              <a:t>ExLibris</a:t>
            </a:r>
            <a:r>
              <a:rPr lang="en-US" dirty="0" smtClean="0">
                <a:hlinkClick r:id="rId8"/>
              </a:rPr>
              <a:t> </a:t>
            </a:r>
            <a:r>
              <a:rPr lang="en-US" dirty="0" smtClean="0">
                <a:hlinkClick r:id="rId8"/>
              </a:rPr>
              <a:t>Inc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andreevin.narod.ru/journal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9744075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journals.uran.ua/tcphee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97536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SCOPUS</a:t>
            </a:r>
          </a:p>
          <a:p>
            <a:pPr lvl="1"/>
            <a:r>
              <a:rPr lang="en-US" dirty="0" smtClean="0"/>
              <a:t>9 papers at </a:t>
            </a:r>
            <a:r>
              <a:rPr lang="en-US" dirty="0" smtClean="0"/>
              <a:t>least</a:t>
            </a:r>
          </a:p>
          <a:p>
            <a:pPr lvl="1"/>
            <a:r>
              <a:rPr lang="en-US" dirty="0" smtClean="0"/>
              <a:t>two years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Medline/</a:t>
            </a:r>
            <a:r>
              <a:rPr lang="en-US" dirty="0" err="1" smtClean="0"/>
              <a:t>PubMed</a:t>
            </a:r>
            <a:endParaRPr lang="en-US" dirty="0" smtClean="0"/>
          </a:p>
          <a:p>
            <a:pPr lvl="1"/>
            <a:r>
              <a:rPr lang="en-US" dirty="0" smtClean="0"/>
              <a:t>20 papers at least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Thomson Reuters Science Citation Index</a:t>
            </a:r>
          </a:p>
          <a:p>
            <a:pPr lvl="1"/>
            <a:r>
              <a:rPr lang="en-US" dirty="0" smtClean="0"/>
              <a:t>3 consecutive issues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501950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General requirements</a:t>
            </a:r>
          </a:p>
          <a:p>
            <a:pPr lvl="1"/>
            <a:r>
              <a:rPr lang="en-US" dirty="0" smtClean="0"/>
              <a:t>original content</a:t>
            </a:r>
          </a:p>
          <a:p>
            <a:pPr lvl="1"/>
            <a:r>
              <a:rPr lang="en-US" dirty="0" smtClean="0"/>
              <a:t>peer-review quality control</a:t>
            </a:r>
          </a:p>
          <a:p>
            <a:pPr lvl="1"/>
            <a:r>
              <a:rPr lang="en-US" dirty="0" smtClean="0"/>
              <a:t>international geography of authors and the Editorial Board</a:t>
            </a:r>
          </a:p>
          <a:p>
            <a:pPr lvl="1"/>
            <a:r>
              <a:rPr lang="en-US" dirty="0" smtClean="0"/>
              <a:t>bibliography in Latin alphabet </a:t>
            </a:r>
          </a:p>
          <a:p>
            <a:pPr lvl="1"/>
            <a:r>
              <a:rPr lang="en-US" dirty="0" smtClean="0"/>
              <a:t>publication </a:t>
            </a:r>
            <a:r>
              <a:rPr lang="en-US" dirty="0" smtClean="0"/>
              <a:t>ethics</a:t>
            </a:r>
          </a:p>
          <a:p>
            <a:pPr lvl="1"/>
            <a:r>
              <a:rPr lang="en-US" dirty="0" smtClean="0"/>
              <a:t>timeliness of publication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7972452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Authors</a:t>
            </a:r>
          </a:p>
          <a:p>
            <a:pPr lvl="1"/>
            <a:r>
              <a:rPr lang="en-US" dirty="0" smtClean="0"/>
              <a:t>whom to invite</a:t>
            </a:r>
          </a:p>
          <a:p>
            <a:pPr lvl="1"/>
            <a:r>
              <a:rPr lang="en-US" dirty="0" smtClean="0"/>
              <a:t>how to motivate</a:t>
            </a:r>
          </a:p>
          <a:p>
            <a:r>
              <a:rPr lang="en-US" dirty="0" smtClean="0"/>
              <a:t>Reviewers</a:t>
            </a:r>
          </a:p>
          <a:p>
            <a:pPr lvl="1"/>
            <a:r>
              <a:rPr lang="en-US" dirty="0" smtClean="0"/>
              <a:t>difficult to find reviewers in other languages besides English</a:t>
            </a:r>
          </a:p>
          <a:p>
            <a:pPr lvl="1"/>
            <a:r>
              <a:rPr lang="en-US" dirty="0" smtClean="0"/>
              <a:t>how to motivate reviewers to collaborate</a:t>
            </a:r>
          </a:p>
          <a:p>
            <a:r>
              <a:rPr lang="en-US" dirty="0" smtClean="0"/>
              <a:t>Editorial Board</a:t>
            </a:r>
          </a:p>
          <a:p>
            <a:pPr lvl="1"/>
            <a:r>
              <a:rPr lang="en-US" dirty="0" smtClean="0"/>
              <a:t>very important and busy people</a:t>
            </a:r>
          </a:p>
          <a:p>
            <a:r>
              <a:rPr lang="en-US" dirty="0" smtClean="0"/>
              <a:t>Money</a:t>
            </a:r>
          </a:p>
          <a:p>
            <a:pPr lvl="1"/>
            <a:r>
              <a:rPr lang="en-US" dirty="0" smtClean="0"/>
              <a:t>social service or a business project?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issues of journal functioning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Запитання?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Андрєєва Тетяна Іллівна</a:t>
            </a:r>
            <a:endParaRPr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00364" y="3357562"/>
            <a:ext cx="5494349" cy="10290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email: tatianandreeva@yandex.ru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sz="half" idx="1"/>
          </p:nvPr>
        </p:nvSpPr>
        <p:spPr>
          <a:xfrm>
            <a:off x="2000232" y="2214554"/>
            <a:ext cx="6429420" cy="4000528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Which requirements to follow</a:t>
            </a:r>
            <a:r>
              <a:rPr lang="uk-UA" dirty="0" smtClean="0"/>
              <a:t>?</a:t>
            </a:r>
          </a:p>
          <a:p>
            <a:pPr lvl="2"/>
            <a:r>
              <a:rPr lang="en-US" dirty="0" smtClean="0"/>
              <a:t>international</a:t>
            </a:r>
            <a:r>
              <a:rPr lang="uk-UA" dirty="0" smtClean="0"/>
              <a:t>?</a:t>
            </a:r>
          </a:p>
          <a:p>
            <a:pPr lvl="2"/>
            <a:r>
              <a:rPr lang="en-US" dirty="0" smtClean="0"/>
              <a:t>national</a:t>
            </a:r>
            <a:r>
              <a:rPr lang="uk-UA" dirty="0" smtClean="0"/>
              <a:t>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kind of a journal to choose</a:t>
            </a:r>
            <a:r>
              <a:rPr lang="uk-UA" dirty="0" smtClean="0"/>
              <a:t>?</a:t>
            </a:r>
          </a:p>
          <a:p>
            <a:pPr lvl="2"/>
            <a:r>
              <a:rPr lang="en-US" dirty="0" smtClean="0"/>
              <a:t>open access</a:t>
            </a:r>
            <a:r>
              <a:rPr lang="uk-UA" dirty="0" smtClean="0"/>
              <a:t>?</a:t>
            </a:r>
          </a:p>
          <a:p>
            <a:pPr lvl="2"/>
            <a:r>
              <a:rPr lang="en-US" dirty="0" smtClean="0"/>
              <a:t>print/subscription</a:t>
            </a:r>
            <a:r>
              <a:rPr lang="uk-UA" dirty="0" smtClean="0"/>
              <a:t>?</a:t>
            </a:r>
            <a:endParaRPr lang="en-US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Rhetoric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728" y="2143116"/>
            <a:ext cx="7279408" cy="3952884"/>
          </a:xfrm>
        </p:spPr>
        <p:txBody>
          <a:bodyPr>
            <a:normAutofit/>
          </a:bodyPr>
          <a:lstStyle/>
          <a:p>
            <a:r>
              <a:rPr lang="en-US" dirty="0" smtClean="0"/>
              <a:t>How to establish?</a:t>
            </a:r>
          </a:p>
          <a:p>
            <a:r>
              <a:rPr lang="en-US" dirty="0" smtClean="0"/>
              <a:t>What to start with?</a:t>
            </a:r>
          </a:p>
          <a:p>
            <a:r>
              <a:rPr lang="en-US" dirty="0" smtClean="0"/>
              <a:t>How to get the audience?</a:t>
            </a:r>
          </a:p>
          <a:p>
            <a:r>
              <a:rPr lang="en-US" dirty="0" smtClean="0"/>
              <a:t>How to get the authors?</a:t>
            </a:r>
          </a:p>
          <a:p>
            <a:r>
              <a:rPr lang="en-US" dirty="0" smtClean="0"/>
              <a:t>Where to get the reviewers?</a:t>
            </a:r>
          </a:p>
          <a:p>
            <a:r>
              <a:rPr lang="en-US" dirty="0" smtClean="0"/>
              <a:t>Who will be the Editorial Board?</a:t>
            </a:r>
          </a:p>
          <a:p>
            <a:r>
              <a:rPr lang="en-US" dirty="0" smtClean="0"/>
              <a:t>How to fund the enterprise?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8043890" cy="407848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Yourself with an extensive experience of publishing in peer-review journals and reviewing for them</a:t>
            </a:r>
          </a:p>
          <a:p>
            <a:endParaRPr lang="en-US" dirty="0" smtClean="0"/>
          </a:p>
          <a:p>
            <a:r>
              <a:rPr lang="en-US" dirty="0" smtClean="0"/>
              <a:t>A group of authors who want to publish internationally</a:t>
            </a:r>
          </a:p>
          <a:p>
            <a:endParaRPr lang="en-US" dirty="0" smtClean="0"/>
          </a:p>
          <a:p>
            <a:r>
              <a:rPr lang="en-US" dirty="0" smtClean="0"/>
              <a:t>At least five articles written by these authors according to the requirements of international journals but not yet published</a:t>
            </a:r>
          </a:p>
          <a:p>
            <a:endParaRPr lang="en-US" dirty="0" smtClean="0"/>
          </a:p>
          <a:p>
            <a:r>
              <a:rPr lang="en-US" dirty="0" smtClean="0"/>
              <a:t>A web page you can administer yourself</a:t>
            </a:r>
          </a:p>
          <a:p>
            <a:endParaRPr lang="en-US" dirty="0" smtClean="0"/>
          </a:p>
          <a:p>
            <a:r>
              <a:rPr lang="en-US" dirty="0" smtClean="0"/>
              <a:t>A computer and software to edit, to prepare layout, and to develop web pages</a:t>
            </a:r>
          </a:p>
          <a:p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Prerequisites:</a:t>
            </a:r>
            <a:br>
              <a:rPr lang="en-US" dirty="0" smtClean="0"/>
            </a:br>
            <a:r>
              <a:rPr lang="en-US" dirty="0" smtClean="0"/>
              <a:t>What you need in advance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775813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Prepare layout of the articles and the table of content</a:t>
            </a:r>
          </a:p>
          <a:p>
            <a:endParaRPr lang="en-US" dirty="0" smtClean="0"/>
          </a:p>
          <a:p>
            <a:r>
              <a:rPr lang="en-US" dirty="0" smtClean="0"/>
              <a:t>Prepare a mock cover page and editorial pages</a:t>
            </a:r>
          </a:p>
          <a:p>
            <a:endParaRPr lang="en-US" dirty="0" smtClean="0"/>
          </a:p>
          <a:p>
            <a:r>
              <a:rPr lang="en-US" dirty="0" smtClean="0"/>
              <a:t>Post the issues online</a:t>
            </a:r>
          </a:p>
          <a:p>
            <a:endParaRPr lang="en-US" dirty="0" smtClean="0"/>
          </a:p>
          <a:p>
            <a:r>
              <a:rPr lang="en-US" dirty="0" smtClean="0"/>
              <a:t>Get ISSN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071670" y="1643050"/>
            <a:ext cx="4714908" cy="4429156"/>
          </a:xfrm>
        </p:spPr>
        <p:txBody>
          <a:bodyPr/>
          <a:lstStyle/>
          <a:p>
            <a:r>
              <a:rPr lang="en-US" dirty="0" smtClean="0"/>
              <a:t>What you need</a:t>
            </a:r>
          </a:p>
          <a:p>
            <a:pPr lvl="1"/>
            <a:r>
              <a:rPr lang="en-US" dirty="0" smtClean="0"/>
              <a:t>Cover page</a:t>
            </a:r>
          </a:p>
          <a:p>
            <a:pPr lvl="1"/>
            <a:r>
              <a:rPr lang="en-US" dirty="0" smtClean="0"/>
              <a:t>Editorial page</a:t>
            </a:r>
          </a:p>
          <a:p>
            <a:pPr lvl="1"/>
            <a:r>
              <a:rPr lang="en-US" dirty="0" smtClean="0"/>
              <a:t>Table of content</a:t>
            </a:r>
          </a:p>
          <a:p>
            <a:pPr lvl="1"/>
            <a:r>
              <a:rPr lang="en-US" dirty="0" smtClean="0"/>
              <a:t>online:		</a:t>
            </a:r>
          </a:p>
          <a:p>
            <a:pPr lvl="2"/>
            <a:r>
              <a:rPr lang="en-US" dirty="0" smtClean="0"/>
              <a:t>‘About the journal’</a:t>
            </a:r>
          </a:p>
          <a:p>
            <a:pPr lvl="2"/>
            <a:r>
              <a:rPr lang="en-US" dirty="0" smtClean="0"/>
              <a:t>‘Contact information’</a:t>
            </a:r>
          </a:p>
          <a:p>
            <a:pPr lvl="2"/>
            <a:r>
              <a:rPr lang="en-US" dirty="0" smtClean="0"/>
              <a:t>your published issues and articles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http://www.issn.org/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57222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2311</TotalTime>
  <Words>458</Words>
  <Application>Microsoft Office PowerPoint</Application>
  <PresentationFormat>Экран (4:3)</PresentationFormat>
  <Paragraphs>150</Paragraphs>
  <Slides>29</Slides>
  <Notes>24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Открытая</vt:lpstr>
      <vt:lpstr>Міжнародний науковий рецензований електронний журнал: створення та просування </vt:lpstr>
      <vt:lpstr>How to establish and to run a peer review journal</vt:lpstr>
      <vt:lpstr>Rhetoric questions</vt:lpstr>
      <vt:lpstr>Real questions</vt:lpstr>
      <vt:lpstr>Prerequisites: What you need in advance</vt:lpstr>
      <vt:lpstr>First steps</vt:lpstr>
      <vt:lpstr>ISSN</vt:lpstr>
      <vt:lpstr>http://www.issn.org/</vt:lpstr>
      <vt:lpstr>Слайд 9</vt:lpstr>
      <vt:lpstr>Next steps</vt:lpstr>
      <vt:lpstr>Google Scholar</vt:lpstr>
      <vt:lpstr>http://scholar.google.com/intl/en/scholar/about.html</vt:lpstr>
      <vt:lpstr>http://scholar.google.com/intl/en/scholar/inclusion.html</vt:lpstr>
      <vt:lpstr>Directory of Open Access Journals</vt:lpstr>
      <vt:lpstr>http://www.doaj.org/doaj?func=suggest&amp;uiLanguage=en</vt:lpstr>
      <vt:lpstr>http://www.doaj.org/doaj?func=suggest&amp;owner=1&amp;uiLanguage=en</vt:lpstr>
      <vt:lpstr>http://www.doaj.org/doaj?func=loadTempl&amp;templ=about&amp;uiLanguage=en#criteria</vt:lpstr>
      <vt:lpstr>Results in four months</vt:lpstr>
      <vt:lpstr>Other indexing systems</vt:lpstr>
      <vt:lpstr>elibrary.ru </vt:lpstr>
      <vt:lpstr>http://elibrary.ru/project_publishers.asp</vt:lpstr>
      <vt:lpstr>Index Copernicus http://journals.indexcopernicus.com/ </vt:lpstr>
      <vt:lpstr>Слайд 23</vt:lpstr>
      <vt:lpstr>Current situation</vt:lpstr>
      <vt:lpstr>http://andreevin.narod.ru/journal </vt:lpstr>
      <vt:lpstr>http://journals.uran.ua/tcphee </vt:lpstr>
      <vt:lpstr>Further steps</vt:lpstr>
      <vt:lpstr>Other issues of journal functioning</vt:lpstr>
      <vt:lpstr>Запитання?  Андрєєва Тетяна Іллівна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establish and to run a peer review journal? </dc:title>
  <dc:creator>Tatiana Andreeva</dc:creator>
  <cp:lastModifiedBy>Tatiana Andreeva</cp:lastModifiedBy>
  <cp:revision>17</cp:revision>
  <dcterms:created xsi:type="dcterms:W3CDTF">2012-01-26T14:27:26Z</dcterms:created>
  <dcterms:modified xsi:type="dcterms:W3CDTF">2013-01-29T11:29:33Z</dcterms:modified>
</cp:coreProperties>
</file>