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2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4" r:id="rId18"/>
    <p:sldId id="271" r:id="rId19"/>
    <p:sldId id="273" r:id="rId20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4" d="100"/>
          <a:sy n="74" d="100"/>
        </p:scale>
        <p:origin x="-118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CA8DD-2409-408A-BB7D-178B3BC545F4}" type="datetimeFigureOut">
              <a:rPr lang="uk-UA" smtClean="0"/>
              <a:pPr/>
              <a:t>2015-10-13</a:t>
            </a:fld>
            <a:endParaRPr lang="uk-UA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105A9-9C37-4B44-B9FB-9425F5850CF6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CA8DD-2409-408A-BB7D-178B3BC545F4}" type="datetimeFigureOut">
              <a:rPr lang="uk-UA" smtClean="0"/>
              <a:pPr/>
              <a:t>2015-10-13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105A9-9C37-4B44-B9FB-9425F5850CF6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CA8DD-2409-408A-BB7D-178B3BC545F4}" type="datetimeFigureOut">
              <a:rPr lang="uk-UA" smtClean="0"/>
              <a:pPr/>
              <a:t>2015-10-13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105A9-9C37-4B44-B9FB-9425F5850CF6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CA8DD-2409-408A-BB7D-178B3BC545F4}" type="datetimeFigureOut">
              <a:rPr lang="uk-UA" smtClean="0"/>
              <a:pPr/>
              <a:t>2015-10-13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105A9-9C37-4B44-B9FB-9425F5850CF6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CA8DD-2409-408A-BB7D-178B3BC545F4}" type="datetimeFigureOut">
              <a:rPr lang="uk-UA" smtClean="0"/>
              <a:pPr/>
              <a:t>2015-10-13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105A9-9C37-4B44-B9FB-9425F5850CF6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CA8DD-2409-408A-BB7D-178B3BC545F4}" type="datetimeFigureOut">
              <a:rPr lang="uk-UA" smtClean="0"/>
              <a:pPr/>
              <a:t>2015-10-13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105A9-9C37-4B44-B9FB-9425F5850CF6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CA8DD-2409-408A-BB7D-178B3BC545F4}" type="datetimeFigureOut">
              <a:rPr lang="uk-UA" smtClean="0"/>
              <a:pPr/>
              <a:t>2015-10-13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105A9-9C37-4B44-B9FB-9425F5850CF6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CA8DD-2409-408A-BB7D-178B3BC545F4}" type="datetimeFigureOut">
              <a:rPr lang="uk-UA" smtClean="0"/>
              <a:pPr/>
              <a:t>2015-10-13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105A9-9C37-4B44-B9FB-9425F5850CF6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CA8DD-2409-408A-BB7D-178B3BC545F4}" type="datetimeFigureOut">
              <a:rPr lang="uk-UA" smtClean="0"/>
              <a:pPr/>
              <a:t>2015-10-13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105A9-9C37-4B44-B9FB-9425F5850CF6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CA8DD-2409-408A-BB7D-178B3BC545F4}" type="datetimeFigureOut">
              <a:rPr lang="uk-UA" smtClean="0"/>
              <a:pPr/>
              <a:t>2015-10-13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105A9-9C37-4B44-B9FB-9425F5850CF6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CA8DD-2409-408A-BB7D-178B3BC545F4}" type="datetimeFigureOut">
              <a:rPr lang="uk-UA" smtClean="0"/>
              <a:pPr/>
              <a:t>2015-10-13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DE105A9-9C37-4B44-B9FB-9425F5850CF6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85CA8DD-2409-408A-BB7D-178B3BC545F4}" type="datetimeFigureOut">
              <a:rPr lang="uk-UA" smtClean="0"/>
              <a:pPr/>
              <a:t>2015-10-13</a:t>
            </a:fld>
            <a:endParaRPr lang="uk-UA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DE105A9-9C37-4B44-B9FB-9425F5850CF6}" type="slidenum">
              <a:rPr lang="uk-UA" smtClean="0"/>
              <a:pPr/>
              <a:t>‹#›</a:t>
            </a:fld>
            <a:endParaRPr lang="uk-UA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71604" y="642918"/>
            <a:ext cx="6336704" cy="3434154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  </a:t>
            </a:r>
            <a:r>
              <a:rPr lang="uk-UA" sz="3600" dirty="0" smtClean="0">
                <a:solidFill>
                  <a:schemeClr val="tx1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Тема: Знакова теорія мови.</a:t>
            </a:r>
          </a:p>
          <a:p>
            <a:pPr algn="l"/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                             План</a:t>
            </a:r>
          </a:p>
          <a:p>
            <a:pPr lvl="0" algn="just"/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1) Мовознавство й семіотика. Знак як мовна категорія.</a:t>
            </a:r>
          </a:p>
          <a:p>
            <a:pPr lvl="0" algn="just"/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2) Типи знаків.</a:t>
            </a:r>
          </a:p>
          <a:p>
            <a:pPr lvl="0" algn="just"/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3) Специфіка мовних знаків. Мовний знак і  одиниці мови.</a:t>
            </a:r>
          </a:p>
          <a:p>
            <a:pPr lvl="0" algn="just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4)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Мова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 як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особлива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знакова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система.</a:t>
            </a:r>
            <a:endParaRPr lang="uk-UA" sz="2800" dirty="0" smtClean="0">
              <a:solidFill>
                <a:schemeClr val="tx1"/>
              </a:solidFill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  <a:p>
            <a:pPr lvl="0"/>
            <a:endParaRPr lang="uk-UA" sz="2800" dirty="0"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17033"/>
            <a:ext cx="9144000" cy="3140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6314" y="3571876"/>
            <a:ext cx="3496816" cy="1628800"/>
          </a:xfrm>
        </p:spPr>
        <p:txBody>
          <a:bodyPr>
            <a:normAutofit/>
          </a:bodyPr>
          <a:lstStyle/>
          <a:p>
            <a:pPr algn="ctr"/>
            <a:r>
              <a:rPr lang="uk-UA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Поясніть, чому, наприклад, драпірування одягу моделі може вважатися іконічним знаком?</a:t>
            </a:r>
            <a:r>
              <a:rPr lang="uk-UA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uk-UA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28662" y="642918"/>
            <a:ext cx="7615262" cy="2643206"/>
          </a:xfrm>
        </p:spPr>
        <p:txBody>
          <a:bodyPr>
            <a:normAutofit/>
          </a:bodyPr>
          <a:lstStyle/>
          <a:p>
            <a:r>
              <a:rPr lang="uk-UA" sz="2800" b="1" i="1" dirty="0" smtClean="0"/>
              <a:t>Знаки-копії</a:t>
            </a:r>
            <a:r>
              <a:rPr lang="uk-UA" sz="2800" b="1" dirty="0" smtClean="0"/>
              <a:t> </a:t>
            </a:r>
            <a:r>
              <a:rPr lang="uk-UA" sz="2800" dirty="0" smtClean="0"/>
              <a:t>(іконічні знаки) являють собою репродукції, які більшою чи меншою мірою подібні до позначуваного (напр., фотографії, картини, скульптури і т. ін.).</a:t>
            </a:r>
          </a:p>
          <a:p>
            <a:endParaRPr lang="uk-UA" dirty="0"/>
          </a:p>
        </p:txBody>
      </p:sp>
      <p:pic>
        <p:nvPicPr>
          <p:cNvPr id="5" name="Содержимое 4" descr="Безымянный 3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71472" y="3357562"/>
            <a:ext cx="3790204" cy="327627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0034" y="642918"/>
            <a:ext cx="7901014" cy="2071702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</a:pPr>
            <a:r>
              <a:rPr lang="uk-UA" sz="11200" b="1" i="1" dirty="0" smtClean="0"/>
              <a:t>Знаки -сигнали</a:t>
            </a:r>
            <a:r>
              <a:rPr lang="uk-UA" sz="11200" b="1" dirty="0" smtClean="0"/>
              <a:t> </a:t>
            </a:r>
            <a:r>
              <a:rPr lang="uk-UA" sz="11200" dirty="0" smtClean="0"/>
              <a:t>(імперативні  знаки) – це спеціального призначення знаки, що спонукають до </a:t>
            </a:r>
            <a:r>
              <a:rPr lang="uk-UA" sz="11200" dirty="0" smtClean="0"/>
              <a:t>початку, </a:t>
            </a:r>
            <a:r>
              <a:rPr lang="uk-UA" sz="11200" dirty="0" smtClean="0"/>
              <a:t>продовження або до закінчення якоїсь дії. </a:t>
            </a:r>
          </a:p>
          <a:p>
            <a:pPr>
              <a:buNone/>
            </a:pPr>
            <a:r>
              <a:rPr lang="uk-UA" sz="7200" dirty="0" smtClean="0"/>
              <a:t> </a:t>
            </a:r>
          </a:p>
          <a:p>
            <a:pPr>
              <a:buNone/>
            </a:pPr>
            <a:r>
              <a:rPr lang="uk-UA" sz="4800" dirty="0" smtClean="0"/>
              <a:t>   </a:t>
            </a:r>
          </a:p>
          <a:p>
            <a:pPr>
              <a:buNone/>
            </a:pPr>
            <a:r>
              <a:rPr lang="uk-UA" dirty="0" smtClean="0"/>
              <a:t>                                                </a:t>
            </a:r>
          </a:p>
          <a:p>
            <a:endParaRPr lang="uk-UA" sz="1600" dirty="0"/>
          </a:p>
        </p:txBody>
      </p:sp>
      <p:pic>
        <p:nvPicPr>
          <p:cNvPr id="5" name="Содержимое 4" descr="Безымянный 4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28596" y="2928934"/>
            <a:ext cx="3744986" cy="3231808"/>
          </a:xfrm>
        </p:spPr>
      </p:pic>
      <p:sp>
        <p:nvSpPr>
          <p:cNvPr id="6" name="Скругленный прямоугольник 5"/>
          <p:cNvSpPr/>
          <p:nvPr/>
        </p:nvSpPr>
        <p:spPr>
          <a:xfrm>
            <a:off x="4500562" y="2500306"/>
            <a:ext cx="4214842" cy="407196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None/>
            </a:pPr>
            <a:r>
              <a:rPr lang="uk-UA" dirty="0" smtClean="0"/>
              <a:t>Для регулювання руху по смугах проїзної частини (особливо там, де можливо реверсивний рух), застосовують спеціальні світлофори.</a:t>
            </a:r>
          </a:p>
          <a:p>
            <a:pPr>
              <a:buNone/>
            </a:pPr>
            <a:r>
              <a:rPr lang="uk-UA" dirty="0" smtClean="0"/>
              <a:t>    1)червоний </a:t>
            </a:r>
            <a:r>
              <a:rPr lang="uk-UA" dirty="0" err="1" smtClean="0"/>
              <a:t>Х-подібний</a:t>
            </a:r>
            <a:r>
              <a:rPr lang="uk-UA" dirty="0" smtClean="0"/>
              <a:t> сигнал  забороняє рух по смузі;                                                    </a:t>
            </a:r>
          </a:p>
          <a:p>
            <a:pPr>
              <a:buNone/>
            </a:pPr>
            <a:r>
              <a:rPr lang="uk-UA" dirty="0" smtClean="0"/>
              <a:t>    2)зелена стрілка, спрямована вниз, дозволяє рух;</a:t>
            </a:r>
          </a:p>
          <a:p>
            <a:pPr>
              <a:buNone/>
            </a:pPr>
            <a:r>
              <a:rPr lang="uk-UA" dirty="0" smtClean="0"/>
              <a:t>    3)додатковий сигнал у вигляді діагональної жовтої стрілки інформує про зміну режиму роботи смуги і вказує напрям, в якому її необхідно залишити.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85786" y="500042"/>
            <a:ext cx="7543800" cy="1928826"/>
          </a:xfrm>
        </p:spPr>
        <p:txBody>
          <a:bodyPr>
            <a:noAutofit/>
          </a:bodyPr>
          <a:lstStyle/>
          <a:p>
            <a:r>
              <a:rPr lang="uk-UA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Знаки -ознаки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(знаки -прикмети, знаки -індекси) характеризуються 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тим, 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що вони пов’язані як природне явище з позначуваними предметами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uk-UA" sz="1800" dirty="0" smtClean="0">
                <a:latin typeface="Times New Roman" pitchFamily="18" charset="0"/>
                <a:cs typeface="Times New Roman" pitchFamily="18" charset="0"/>
              </a:rPr>
            </a:br>
            <a:endParaRPr lang="uk-UA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785786" y="2143116"/>
            <a:ext cx="3329014" cy="1069860"/>
          </a:xfrm>
        </p:spPr>
        <p:txBody>
          <a:bodyPr/>
          <a:lstStyle/>
          <a:p>
            <a:pPr algn="ctr"/>
            <a:r>
              <a:rPr lang="uk-UA" sz="2000" b="0" dirty="0" smtClean="0">
                <a:solidFill>
                  <a:schemeClr val="tx1"/>
                </a:solidFill>
              </a:rPr>
              <a:t>Поясніть, ознакою чого є блискавка.</a:t>
            </a:r>
          </a:p>
          <a:p>
            <a:endParaRPr lang="uk-UA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3"/>
          </p:nvPr>
        </p:nvSpPr>
        <p:spPr>
          <a:xfrm>
            <a:off x="4857752" y="2214554"/>
            <a:ext cx="3657600" cy="998992"/>
          </a:xfrm>
        </p:spPr>
        <p:txBody>
          <a:bodyPr/>
          <a:lstStyle/>
          <a:p>
            <a:pPr algn="ctr"/>
            <a:r>
              <a:rPr lang="uk-UA" sz="2000" b="0" dirty="0" smtClean="0">
                <a:solidFill>
                  <a:schemeClr val="tx1"/>
                </a:solidFill>
              </a:rPr>
              <a:t>Поясніть, чому моделей часто представляють на фоні води.</a:t>
            </a:r>
          </a:p>
          <a:p>
            <a:endParaRPr lang="uk-UA" dirty="0"/>
          </a:p>
        </p:txBody>
      </p:sp>
      <p:pic>
        <p:nvPicPr>
          <p:cNvPr id="10" name="Содержимое 9" descr="Безымянный 5.pn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500034" y="3143248"/>
            <a:ext cx="3972789" cy="3071834"/>
          </a:xfrm>
        </p:spPr>
      </p:pic>
      <p:pic>
        <p:nvPicPr>
          <p:cNvPr id="3074" name="Picture 2" descr="D:\LERA\Documents\Загальне мовознавство\d5631efdfb76983cc1c42baa9bfa76f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3143248"/>
            <a:ext cx="3857652" cy="30718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404664"/>
            <a:ext cx="8075240" cy="6069288"/>
          </a:xfrm>
        </p:spPr>
        <p:txBody>
          <a:bodyPr/>
          <a:lstStyle/>
          <a:p>
            <a:pPr>
              <a:buNone/>
            </a:pPr>
            <a:r>
              <a:rPr lang="uk-UA" dirty="0" smtClean="0"/>
              <a:t>                                           Знаки</a:t>
            </a:r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r>
              <a:rPr lang="uk-UA" dirty="0" smtClean="0"/>
              <a:t>           природні                                        штучні</a:t>
            </a:r>
          </a:p>
          <a:p>
            <a:pPr>
              <a:buNone/>
            </a:pPr>
            <a:r>
              <a:rPr lang="uk-UA" dirty="0" smtClean="0"/>
              <a:t>         (знаки-ознаки)</a:t>
            </a:r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r>
              <a:rPr lang="uk-UA" dirty="0" smtClean="0"/>
              <a:t>             мовні                                                немовні </a:t>
            </a:r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r>
              <a:rPr lang="uk-UA" sz="1800" dirty="0" smtClean="0"/>
              <a:t>основні                   допоміжні                   </a:t>
            </a:r>
            <a:r>
              <a:rPr lang="uk-UA" sz="1800" dirty="0" err="1" smtClean="0"/>
              <a:t>знаки-</a:t>
            </a:r>
            <a:r>
              <a:rPr lang="uk-UA" sz="1800" dirty="0" smtClean="0"/>
              <a:t>       </a:t>
            </a:r>
            <a:r>
              <a:rPr lang="uk-UA" sz="1800" dirty="0" err="1" smtClean="0"/>
              <a:t>знаки-</a:t>
            </a:r>
            <a:r>
              <a:rPr lang="uk-UA" sz="1800" dirty="0" smtClean="0"/>
              <a:t>     </a:t>
            </a:r>
            <a:r>
              <a:rPr lang="uk-UA" sz="1800" dirty="0" err="1" smtClean="0"/>
              <a:t>знаки-</a:t>
            </a:r>
            <a:r>
              <a:rPr lang="uk-UA" sz="1800" dirty="0" smtClean="0"/>
              <a:t>     інші</a:t>
            </a:r>
          </a:p>
          <a:p>
            <a:pPr>
              <a:buNone/>
            </a:pPr>
            <a:r>
              <a:rPr lang="uk-UA" sz="1800" dirty="0" smtClean="0"/>
              <a:t>(знаки                     (знаки                         сигнали   символи     копії       умовні</a:t>
            </a:r>
          </a:p>
          <a:p>
            <a:pPr>
              <a:buNone/>
            </a:pPr>
            <a:r>
              <a:rPr lang="uk-UA" sz="1800" dirty="0" smtClean="0"/>
              <a:t>природної               штучної                                                                          знаки</a:t>
            </a:r>
          </a:p>
          <a:p>
            <a:pPr>
              <a:buNone/>
            </a:pPr>
            <a:r>
              <a:rPr lang="uk-UA" sz="1800" dirty="0" smtClean="0"/>
              <a:t>мови)                      мови)</a:t>
            </a:r>
          </a:p>
        </p:txBody>
      </p:sp>
      <p:cxnSp>
        <p:nvCxnSpPr>
          <p:cNvPr id="10" name="Прямая со стрелкой 9"/>
          <p:cNvCxnSpPr/>
          <p:nvPr/>
        </p:nvCxnSpPr>
        <p:spPr>
          <a:xfrm flipH="1">
            <a:off x="3563888" y="836712"/>
            <a:ext cx="792088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4932040" y="836712"/>
            <a:ext cx="72008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2051720" y="2276872"/>
            <a:ext cx="48245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1979712" y="2348880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6948264" y="2348880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10800000" flipV="1">
            <a:off x="5436096" y="1785926"/>
            <a:ext cx="921854" cy="4909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flipH="1">
            <a:off x="1428728" y="3643314"/>
            <a:ext cx="36004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2285984" y="3643314"/>
            <a:ext cx="36004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flipH="1">
            <a:off x="5786446" y="3571876"/>
            <a:ext cx="360040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flipH="1">
            <a:off x="6500826" y="3786190"/>
            <a:ext cx="72008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rot="16200000" flipH="1">
            <a:off x="6964033" y="3894487"/>
            <a:ext cx="288032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>
            <a:off x="7786710" y="3714752"/>
            <a:ext cx="216024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1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Соломо́ник</a:t>
            </a:r>
            <a:r>
              <a:rPr lang="uk-UA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Абра́м</a:t>
            </a:r>
            <a:r>
              <a:rPr lang="uk-UA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Бенциа́нович</a:t>
            </a:r>
            <a:r>
              <a:rPr lang="uk-UA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( 10 грудня 1927, Городок, Вітебської області Білорусі) — ізраїльський вчений, філолог, автор </a:t>
            </a:r>
            <a:r>
              <a:rPr lang="uk-UA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російсько-івритських</a:t>
            </a:r>
            <a:r>
              <a:rPr lang="uk-UA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uk-UA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іврито-російських</a:t>
            </a:r>
            <a:r>
              <a:rPr lang="uk-UA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словників, </a:t>
            </a:r>
            <a:r>
              <a:rPr lang="uk-UA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семіотик</a:t>
            </a:r>
            <a:r>
              <a:rPr lang="uk-UA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uk-UA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uk-UA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Безымянный 7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700808"/>
            <a:ext cx="2952327" cy="4248471"/>
          </a:xfrm>
        </p:spPr>
      </p:pic>
      <p:pic>
        <p:nvPicPr>
          <p:cNvPr id="8" name="Содержимое 7" descr="Безымянный 8.pn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3851920" y="1556792"/>
            <a:ext cx="4176464" cy="460851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71472" y="500042"/>
            <a:ext cx="8075240" cy="1080120"/>
          </a:xfrm>
          <a:solidFill>
            <a:schemeClr val="bg1"/>
          </a:solidFill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uk-UA" dirty="0" smtClean="0"/>
              <a:t>   У деяких підручниках почали сьогодні викладати історію розвитку цивілізації, спираючись на </a:t>
            </a:r>
            <a:r>
              <a:rPr lang="uk-UA" b="1" dirty="0" smtClean="0"/>
              <a:t>класифікацію знакових систем А. </a:t>
            </a:r>
            <a:r>
              <a:rPr lang="uk-UA" b="1" dirty="0" err="1" smtClean="0"/>
              <a:t>Соломоника</a:t>
            </a:r>
            <a:r>
              <a:rPr lang="uk-UA" dirty="0" smtClean="0"/>
              <a:t>.</a:t>
            </a:r>
          </a:p>
          <a:p>
            <a:endParaRPr lang="uk-UA" dirty="0"/>
          </a:p>
        </p:txBody>
      </p:sp>
      <p:pic>
        <p:nvPicPr>
          <p:cNvPr id="5" name="Содержимое 4" descr="Безымянный 9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71472" y="1643050"/>
            <a:ext cx="7632847" cy="46085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714348" y="669776"/>
            <a:ext cx="7467600" cy="6188224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uk-UA" b="1" dirty="0" smtClean="0"/>
              <a:t>   ВЛАСТИВОСТІ МОВНОГО ЗНАКА</a:t>
            </a:r>
            <a:r>
              <a:rPr lang="uk-UA" b="1" dirty="0" smtClean="0"/>
              <a:t>:</a:t>
            </a:r>
          </a:p>
          <a:p>
            <a:pPr algn="ctr">
              <a:buNone/>
            </a:pPr>
            <a:endParaRPr lang="uk-UA" b="1" dirty="0"/>
          </a:p>
          <a:p>
            <a:pPr algn="ctr">
              <a:buNone/>
            </a:pPr>
            <a:endParaRPr lang="uk-UA" b="1" dirty="0" smtClean="0"/>
          </a:p>
          <a:p>
            <a:pPr algn="ctr">
              <a:buNone/>
            </a:pPr>
            <a:endParaRPr lang="uk-UA" b="1" dirty="0"/>
          </a:p>
          <a:p>
            <a:pPr algn="ctr">
              <a:buNone/>
            </a:pPr>
            <a:endParaRPr lang="uk-UA" dirty="0" smtClean="0"/>
          </a:p>
          <a:p>
            <a:pPr>
              <a:buNone/>
            </a:pPr>
            <a:r>
              <a:rPr lang="uk-UA" dirty="0" smtClean="0"/>
              <a:t> </a:t>
            </a:r>
          </a:p>
          <a:p>
            <a:pPr>
              <a:buNone/>
            </a:pPr>
            <a:r>
              <a:rPr lang="uk-UA" dirty="0" smtClean="0"/>
              <a:t>1</a:t>
            </a:r>
            <a:r>
              <a:rPr lang="uk-UA" sz="2400" dirty="0" smtClean="0"/>
              <a:t>)  універсальність; </a:t>
            </a:r>
            <a:r>
              <a:rPr lang="uk-UA" sz="2400" dirty="0" smtClean="0"/>
              <a:t>    </a:t>
            </a:r>
            <a:endParaRPr lang="uk-UA" sz="2400" dirty="0" smtClean="0"/>
          </a:p>
          <a:p>
            <a:pPr>
              <a:buNone/>
            </a:pPr>
            <a:r>
              <a:rPr lang="uk-UA" sz="2400" dirty="0" smtClean="0"/>
              <a:t>2) еволюційна змінність і розвиток</a:t>
            </a:r>
            <a:r>
              <a:rPr lang="uk-UA" sz="2400" dirty="0" smtClean="0"/>
              <a:t>;   </a:t>
            </a:r>
            <a:endParaRPr lang="uk-UA" sz="2400" dirty="0" smtClean="0"/>
          </a:p>
          <a:p>
            <a:pPr>
              <a:buNone/>
            </a:pPr>
            <a:r>
              <a:rPr lang="uk-UA" sz="2400" dirty="0" smtClean="0"/>
              <a:t>3) мають здатність породжувати нові мовні знаки, зокрема шляхом словотворення: </a:t>
            </a:r>
            <a:r>
              <a:rPr lang="uk-UA" sz="2400" i="1" dirty="0" smtClean="0"/>
              <a:t>аграрна промисловість </a:t>
            </a:r>
            <a:r>
              <a:rPr lang="en-US" sz="2400" i="1" dirty="0" smtClean="0"/>
              <a:t>=&gt;</a:t>
            </a:r>
            <a:r>
              <a:rPr lang="uk-UA" sz="2400" i="1" dirty="0" smtClean="0"/>
              <a:t> </a:t>
            </a:r>
            <a:r>
              <a:rPr lang="uk-UA" sz="2400" i="1" dirty="0" err="1" smtClean="0"/>
              <a:t>агропром</a:t>
            </a:r>
            <a:r>
              <a:rPr lang="uk-UA" sz="2400" i="1" dirty="0" smtClean="0"/>
              <a:t>, морити голодом =</a:t>
            </a:r>
            <a:r>
              <a:rPr lang="en-US" sz="2400" i="1" dirty="0" smtClean="0"/>
              <a:t>&gt;</a:t>
            </a:r>
            <a:r>
              <a:rPr lang="uk-UA" sz="2400" i="1" dirty="0" smtClean="0"/>
              <a:t> голодомор</a:t>
            </a:r>
            <a:r>
              <a:rPr lang="uk-UA" sz="2400" dirty="0" smtClean="0"/>
              <a:t> і та ін</a:t>
            </a:r>
            <a:r>
              <a:rPr lang="uk-UA" sz="2400" dirty="0" smtClean="0"/>
              <a:t>.;</a:t>
            </a:r>
            <a:endParaRPr lang="uk-UA" sz="2400" dirty="0" smtClean="0"/>
          </a:p>
          <a:p>
            <a:pPr>
              <a:buNone/>
            </a:pPr>
            <a:r>
              <a:rPr lang="uk-UA" sz="2400" dirty="0" smtClean="0"/>
              <a:t>4) одночасно продукт і засіб людського мислення, на відміну від інших знаків</a:t>
            </a:r>
            <a:r>
              <a:rPr lang="uk-UA" sz="2400" dirty="0" smtClean="0"/>
              <a:t>;    </a:t>
            </a:r>
            <a:endParaRPr lang="uk-UA" sz="2400" dirty="0" smtClean="0"/>
          </a:p>
          <a:p>
            <a:pPr>
              <a:buNone/>
            </a:pPr>
            <a:r>
              <a:rPr lang="uk-UA" sz="2400" dirty="0" smtClean="0"/>
              <a:t>5) безмежність сфери поширення</a:t>
            </a:r>
            <a:r>
              <a:rPr lang="uk-UA" sz="2400" dirty="0" smtClean="0"/>
              <a:t>;  </a:t>
            </a:r>
            <a:endParaRPr lang="uk-UA" sz="2400" dirty="0" smtClean="0"/>
          </a:p>
          <a:p>
            <a:pPr>
              <a:buNone/>
            </a:pPr>
            <a:r>
              <a:rPr lang="uk-UA" sz="2400" dirty="0" smtClean="0"/>
              <a:t>6) завжди є двосторонніми: вони мають матеріальне (звукове) вираження і закріплене за ним означуване, тобто завжди предметно співвіднесені з денотатом і здатні вживатися без безпосереднього зв’язку з денотатом (пор. неможливість диму без вогню, фотографії без людини і т</a:t>
            </a:r>
            <a:r>
              <a:rPr lang="uk-UA" sz="2400" dirty="0" smtClean="0"/>
              <a:t>. ін</a:t>
            </a:r>
            <a:r>
              <a:rPr lang="uk-UA" sz="2400" dirty="0" smtClean="0"/>
              <a:t>.).</a:t>
            </a:r>
          </a:p>
          <a:p>
            <a:pPr>
              <a:buNone/>
            </a:pPr>
            <a:r>
              <a:rPr lang="uk-UA" dirty="0" smtClean="0"/>
              <a:t> </a:t>
            </a:r>
          </a:p>
          <a:p>
            <a:endParaRPr lang="uk-UA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908717"/>
            <a:ext cx="3017912" cy="246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3448" y="692696"/>
            <a:ext cx="8229600" cy="5631904"/>
          </a:xfrm>
        </p:spPr>
        <p:txBody>
          <a:bodyPr/>
          <a:lstStyle/>
          <a:p>
            <a:r>
              <a:rPr lang="uk-UA" dirty="0" err="1"/>
              <a:t>М</a:t>
            </a:r>
            <a:r>
              <a:rPr lang="uk-UA" dirty="0" err="1" smtClean="0"/>
              <a:t>овний</a:t>
            </a:r>
            <a:r>
              <a:rPr lang="uk-UA" dirty="0" smtClean="0"/>
              <a:t> </a:t>
            </a:r>
            <a:r>
              <a:rPr lang="uk-UA" dirty="0"/>
              <a:t>знак є суспільним витвором, спроектованим на комунікативні потреби суспільства; він чуттєво сприймається як матеріальна одиниця, як субститут іншого (первинного) предмета і характеризується зовнішніми ті внутрішніми відношеннями.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68960"/>
            <a:ext cx="9036496" cy="359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6794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500042"/>
            <a:ext cx="8001056" cy="6357958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uk-UA" dirty="0" smtClean="0"/>
              <a:t> 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Мова як особлива знакова система</a:t>
            </a:r>
          </a:p>
          <a:p>
            <a:pPr>
              <a:buNone/>
            </a:pPr>
            <a:endParaRPr lang="uk-UA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dirty="0" smtClean="0"/>
              <a:t>Мова є первинною знаковою системою людини. Вона практично не має ніяких ситуативних обмежень і здатна формувати будь-яку думку, виражати емоційно-психічний стан та волевиявлення людини, навіть ті почуття, які викликає музика, образотворче мистецтво і т. ін., бо і в їхній основі лежить мовленнєва діяльність.</a:t>
            </a:r>
          </a:p>
          <a:p>
            <a:pPr lvl="0"/>
            <a:r>
              <a:rPr lang="uk-UA" dirty="0" smtClean="0"/>
              <a:t>Мовна знакова система має не статичний, а динамічний характер, поступово розвиваючись і змінюючись як формально, так і за змістом (позначуваним).</a:t>
            </a:r>
          </a:p>
          <a:p>
            <a:pPr lvl="0"/>
            <a:r>
              <a:rPr lang="uk-UA" dirty="0" smtClean="0"/>
              <a:t>Елементи мовної знакової системи внаслідок сполучуваності між собою здатні створити нові значення, раніше не відомі мові.</a:t>
            </a:r>
          </a:p>
          <a:p>
            <a:pPr lvl="0"/>
            <a:r>
              <a:rPr lang="uk-UA" dirty="0" smtClean="0"/>
              <a:t>Мовну знакову систему неможливо повним обсягом змоделювати за допомогою сучасних математично-кібернетичних апаратів, електронно-обчислювальних машин, хоч такі спроби і є (машинний переклад, інженерна лінгвістика), що цілком можливе для інших штучних знакових систем.</a:t>
            </a:r>
          </a:p>
          <a:p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296284"/>
          </a:xfrm>
        </p:spPr>
        <p:txBody>
          <a:bodyPr>
            <a:normAutofit/>
          </a:bodyPr>
          <a:lstStyle/>
          <a:p>
            <a:pPr algn="ctr"/>
            <a:r>
              <a:rPr lang="ru-RU" dirty="0" err="1" smtClean="0"/>
              <a:t>Дякую</a:t>
            </a:r>
            <a:r>
              <a:rPr lang="ru-RU" dirty="0" smtClean="0"/>
              <a:t> за </a:t>
            </a:r>
            <a:r>
              <a:rPr lang="ru-RU" dirty="0" err="1" smtClean="0"/>
              <a:t>увагу</a:t>
            </a:r>
            <a:r>
              <a:rPr lang="ru-RU" dirty="0" smtClean="0"/>
              <a:t>!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dirty="0" err="1" smtClean="0"/>
              <a:t>Учіть</a:t>
            </a:r>
            <a:r>
              <a:rPr lang="ru-RU" sz="3100" dirty="0" smtClean="0"/>
              <a:t> </a:t>
            </a:r>
            <a:r>
              <a:rPr lang="uk-UA" sz="3100" dirty="0" err="1" smtClean="0"/>
              <a:t>“Загальне</a:t>
            </a:r>
            <a:r>
              <a:rPr lang="uk-UA" sz="3100" dirty="0" smtClean="0"/>
              <a:t> </a:t>
            </a:r>
            <a:r>
              <a:rPr lang="uk-UA" sz="3100" dirty="0" err="1" smtClean="0"/>
              <a:t>мовознавство”</a:t>
            </a:r>
            <a:r>
              <a:rPr lang="uk-UA" sz="3100" dirty="0" smtClean="0"/>
              <a:t>!</a:t>
            </a:r>
            <a:endParaRPr lang="ru-RU" dirty="0"/>
          </a:p>
        </p:txBody>
      </p:sp>
      <p:pic>
        <p:nvPicPr>
          <p:cNvPr id="2050" name="Picture 2" descr="D:\LERA\Documents\Загальне мовознавство\thumb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3214686"/>
            <a:ext cx="5695950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043890" cy="5925272"/>
          </a:xfrm>
        </p:spPr>
        <p:txBody>
          <a:bodyPr>
            <a:normAutofit/>
          </a:bodyPr>
          <a:lstStyle/>
          <a:p>
            <a:pPr>
              <a:buNone/>
            </a:pPr>
            <a:endParaRPr lang="uk-UA" dirty="0" smtClean="0"/>
          </a:p>
          <a:p>
            <a:pPr algn="just">
              <a:buNone/>
            </a:pPr>
            <a:r>
              <a:rPr lang="uk-UA" sz="2800" dirty="0" smtClean="0"/>
              <a:t>      </a:t>
            </a:r>
            <a:r>
              <a:rPr lang="uk-UA" sz="2600" b="1" dirty="0" err="1" smtClean="0"/>
              <a:t>Лінгвосеміотика</a:t>
            </a:r>
            <a:r>
              <a:rPr lang="uk-UA" sz="2600" dirty="0" smtClean="0"/>
              <a:t> / </a:t>
            </a:r>
            <a:r>
              <a:rPr lang="uk-UA" sz="2600" b="1" dirty="0" smtClean="0"/>
              <a:t>семіотика</a:t>
            </a:r>
            <a:r>
              <a:rPr lang="uk-UA" sz="2600" dirty="0" smtClean="0"/>
              <a:t> – розділ мовознавства, який вивчає знакову систему мови (від </a:t>
            </a:r>
            <a:r>
              <a:rPr lang="uk-UA" sz="2600" dirty="0" err="1" smtClean="0"/>
              <a:t>давн.-грецьк</a:t>
            </a:r>
            <a:r>
              <a:rPr lang="uk-UA" sz="2600" dirty="0" smtClean="0"/>
              <a:t>. </a:t>
            </a:r>
            <a:r>
              <a:rPr lang="el-GR" sz="2600" dirty="0" smtClean="0"/>
              <a:t>Σ</a:t>
            </a:r>
            <a:r>
              <a:rPr lang="ru-RU" sz="2600" dirty="0" err="1" smtClean="0"/>
              <a:t>ημεῖον </a:t>
            </a:r>
            <a:r>
              <a:rPr lang="ru-RU" sz="2600" dirty="0" smtClean="0"/>
              <a:t>– </a:t>
            </a:r>
            <a:r>
              <a:rPr lang="uk-UA" sz="2600" dirty="0" smtClean="0"/>
              <a:t>«знак, ознака»).</a:t>
            </a:r>
          </a:p>
          <a:p>
            <a:pPr algn="just">
              <a:buNone/>
            </a:pPr>
            <a:endParaRPr lang="uk-UA" sz="2800" dirty="0" smtClean="0"/>
          </a:p>
          <a:p>
            <a:pPr>
              <a:buNone/>
            </a:pPr>
            <a:r>
              <a:rPr lang="uk-UA" sz="2800" dirty="0" smtClean="0"/>
              <a:t>  </a:t>
            </a:r>
            <a:r>
              <a:rPr lang="uk-UA" i="1" dirty="0" smtClean="0"/>
              <a:t>Три аспекти дослідження знаків</a:t>
            </a:r>
            <a:r>
              <a:rPr lang="uk-UA" dirty="0" smtClean="0"/>
              <a:t>: </a:t>
            </a:r>
          </a:p>
          <a:p>
            <a:pPr>
              <a:buNone/>
            </a:pPr>
            <a:r>
              <a:rPr lang="uk-UA" dirty="0" smtClean="0"/>
              <a:t>   1) </a:t>
            </a:r>
            <a:r>
              <a:rPr lang="uk-UA" b="1" dirty="0" smtClean="0"/>
              <a:t>синтаксичний</a:t>
            </a:r>
            <a:r>
              <a:rPr lang="uk-UA" dirty="0" smtClean="0"/>
              <a:t>, який вивчає відношення між знаками в межах даної системи; </a:t>
            </a:r>
          </a:p>
          <a:p>
            <a:pPr>
              <a:buNone/>
            </a:pPr>
            <a:r>
              <a:rPr lang="uk-UA" dirty="0" smtClean="0"/>
              <a:t>   2) </a:t>
            </a:r>
            <a:r>
              <a:rPr lang="uk-UA" b="1" dirty="0" smtClean="0"/>
              <a:t>семантичний</a:t>
            </a:r>
            <a:r>
              <a:rPr lang="uk-UA" dirty="0" smtClean="0"/>
              <a:t>, який вивчає відношення знаків до позначуваних ними явищ і предметів; </a:t>
            </a:r>
          </a:p>
          <a:p>
            <a:pPr>
              <a:buNone/>
            </a:pPr>
            <a:r>
              <a:rPr lang="uk-UA" dirty="0" smtClean="0"/>
              <a:t>   3) </a:t>
            </a:r>
            <a:r>
              <a:rPr lang="uk-UA" b="1" dirty="0" smtClean="0"/>
              <a:t>прагматичний</a:t>
            </a:r>
            <a:r>
              <a:rPr lang="uk-UA" dirty="0" smtClean="0"/>
              <a:t>, який вивчає ставлення до знаків тих, хто ними користується.</a:t>
            </a:r>
          </a:p>
          <a:p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3610744" cy="1571612"/>
          </a:xfrm>
        </p:spPr>
        <p:txBody>
          <a:bodyPr>
            <a:normAutofit/>
          </a:bodyPr>
          <a:lstStyle/>
          <a:p>
            <a:r>
              <a:rPr lang="uk-UA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uk-UA" sz="11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Содержимое 8" descr="Безымянный.pn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214282" y="714356"/>
            <a:ext cx="4300553" cy="5968114"/>
          </a:xfrm>
        </p:spPr>
      </p:pic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xfrm>
            <a:off x="4786314" y="0"/>
            <a:ext cx="4357686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dirty="0" smtClean="0"/>
              <a:t> </a:t>
            </a:r>
          </a:p>
          <a:p>
            <a:pPr algn="ctr">
              <a:buNone/>
            </a:pPr>
            <a:r>
              <a:rPr lang="uk-UA" sz="3000" b="1" dirty="0" err="1" smtClean="0">
                <a:latin typeface="Times New Roman" pitchFamily="18" charset="0"/>
                <a:cs typeface="Times New Roman" pitchFamily="18" charset="0"/>
              </a:rPr>
              <a:t>Моррис</a:t>
            </a:r>
            <a:r>
              <a:rPr lang="uk-UA" sz="3000" b="1" dirty="0" smtClean="0">
                <a:latin typeface="Times New Roman" pitchFamily="18" charset="0"/>
                <a:cs typeface="Times New Roman" pitchFamily="18" charset="0"/>
              </a:rPr>
              <a:t>, Чарльз Уїльям</a:t>
            </a:r>
          </a:p>
          <a:p>
            <a:pPr marL="0" indent="0" algn="ctr">
              <a:buNone/>
            </a:pPr>
            <a:r>
              <a:rPr lang="uk-UA" sz="30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000" b="1" dirty="0" err="1" smtClean="0">
                <a:latin typeface="Times New Roman" pitchFamily="18" charset="0"/>
                <a:cs typeface="Times New Roman" pitchFamily="18" charset="0"/>
              </a:rPr>
              <a:t>Morris</a:t>
            </a:r>
            <a:r>
              <a:rPr lang="uk-UA" sz="30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000" b="1" dirty="0" err="1" smtClean="0">
                <a:latin typeface="Times New Roman" pitchFamily="18" charset="0"/>
                <a:cs typeface="Times New Roman" pitchFamily="18" charset="0"/>
              </a:rPr>
              <a:t>Charles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b="1" dirty="0" err="1" smtClean="0">
                <a:latin typeface="Times New Roman" pitchFamily="18" charset="0"/>
                <a:cs typeface="Times New Roman" pitchFamily="18" charset="0"/>
              </a:rPr>
              <a:t>William</a:t>
            </a:r>
            <a:r>
              <a:rPr lang="uk-UA" sz="3000" b="1" dirty="0" smtClean="0">
                <a:latin typeface="Times New Roman" pitchFamily="18" charset="0"/>
                <a:cs typeface="Times New Roman" pitchFamily="18" charset="0"/>
              </a:rPr>
              <a:t>)    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(1901–1979)</a:t>
            </a:r>
          </a:p>
          <a:p>
            <a:pPr marL="0" indent="0" algn="just">
              <a:buNone/>
            </a:pPr>
            <a:r>
              <a:rPr lang="uk-UA" sz="1800" b="1" dirty="0" smtClean="0">
                <a:latin typeface="Times New Roman" pitchFamily="18" charset="0"/>
                <a:cs typeface="Times New Roman" pitchFamily="18" charset="0"/>
              </a:rPr>
              <a:t>Американський філософ, один із засновників семіотики. Народився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23 </a:t>
            </a:r>
            <a:r>
              <a:rPr lang="uk-UA" sz="1800" b="1" dirty="0" smtClean="0">
                <a:latin typeface="Times New Roman" pitchFamily="18" charset="0"/>
                <a:cs typeface="Times New Roman" pitchFamily="18" charset="0"/>
              </a:rPr>
              <a:t>травня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1901 </a:t>
            </a:r>
            <a:r>
              <a:rPr lang="uk-UA" sz="1800" b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Денвер</a:t>
            </a:r>
            <a:r>
              <a:rPr lang="uk-UA" sz="1800" b="1" dirty="0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(шт. Колорадо).</a:t>
            </a:r>
            <a:r>
              <a:rPr lang="uk-UA" sz="1800" dirty="0" smtClean="0"/>
              <a:t>  </a:t>
            </a:r>
          </a:p>
          <a:p>
            <a:pPr>
              <a:buNone/>
            </a:pPr>
            <a:endParaRPr lang="uk-UA" sz="2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uk-UA" sz="2600" dirty="0" smtClean="0">
                <a:latin typeface="Times New Roman" pitchFamily="18" charset="0"/>
                <a:cs typeface="Times New Roman" pitchFamily="18" charset="0"/>
              </a:rPr>
              <a:t>Систематизував, розвиваючи ідеї Пірса, семіотику, виділивши:</a:t>
            </a:r>
          </a:p>
          <a:p>
            <a:pPr marL="0" indent="0"/>
            <a:r>
              <a:rPr lang="uk-UA" sz="2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600" b="1" dirty="0" err="1" smtClean="0">
                <a:latin typeface="Times New Roman" pitchFamily="18" charset="0"/>
                <a:cs typeface="Times New Roman" pitchFamily="18" charset="0"/>
              </a:rPr>
              <a:t>синтактику</a:t>
            </a:r>
            <a:endParaRPr lang="uk-UA" sz="2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/>
            <a:r>
              <a:rPr lang="uk-UA" sz="2600" b="1" dirty="0" smtClean="0">
                <a:latin typeface="Times New Roman" pitchFamily="18" charset="0"/>
                <a:cs typeface="Times New Roman" pitchFamily="18" charset="0"/>
              </a:rPr>
              <a:t> семантику</a:t>
            </a:r>
            <a:r>
              <a:rPr lang="uk-UA" sz="2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/>
            <a:r>
              <a:rPr lang="uk-UA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600" b="1" dirty="0" smtClean="0">
                <a:latin typeface="Times New Roman" pitchFamily="18" charset="0"/>
                <a:cs typeface="Times New Roman" pitchFamily="18" charset="0"/>
              </a:rPr>
              <a:t>прагматику</a:t>
            </a:r>
            <a:r>
              <a:rPr lang="uk-UA" sz="2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>
              <a:buNone/>
            </a:pPr>
            <a:r>
              <a:rPr lang="uk-UA" sz="2600" i="1" dirty="0" smtClean="0">
                <a:latin typeface="Times New Roman" pitchFamily="18" charset="0"/>
                <a:cs typeface="Times New Roman" pitchFamily="18" charset="0"/>
              </a:rPr>
              <a:t>«Основи теорії знаків» </a:t>
            </a:r>
            <a:r>
              <a:rPr lang="uk-UA" sz="2600" dirty="0" smtClean="0">
                <a:latin typeface="Times New Roman" pitchFamily="18" charset="0"/>
                <a:cs typeface="Times New Roman" pitchFamily="18" charset="0"/>
              </a:rPr>
              <a:t>1938 </a:t>
            </a:r>
            <a:endParaRPr lang="uk-UA" sz="2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6"/>
          <p:cNvSpPr>
            <a:spLocks noGrp="1"/>
          </p:cNvSpPr>
          <p:nvPr>
            <p:ph idx="1"/>
          </p:nvPr>
        </p:nvSpPr>
        <p:spPr>
          <a:xfrm>
            <a:off x="457200" y="642919"/>
            <a:ext cx="7972452" cy="2286015"/>
          </a:xfrm>
        </p:spPr>
        <p:txBody>
          <a:bodyPr>
            <a:normAutofit/>
          </a:bodyPr>
          <a:lstStyle/>
          <a:p>
            <a:pPr algn="just"/>
            <a:r>
              <a:rPr lang="uk-UA" sz="2800" b="1" i="1" dirty="0" smtClean="0"/>
              <a:t>Мовний знак</a:t>
            </a:r>
            <a:r>
              <a:rPr lang="uk-UA" sz="2800" b="1" dirty="0" smtClean="0"/>
              <a:t> </a:t>
            </a:r>
            <a:r>
              <a:rPr lang="uk-UA" sz="2800" dirty="0" smtClean="0"/>
              <a:t>– це умовний знак, який об’єднує в собі матеріальне (позначення), та ідеальне (значення), що є відображенням у людській свідомості предмета чи явища дійсності (денотата).</a:t>
            </a:r>
          </a:p>
          <a:p>
            <a:pPr>
              <a:buNone/>
            </a:pPr>
            <a:endParaRPr lang="uk-UA" sz="2800" dirty="0" smtClean="0"/>
          </a:p>
          <a:p>
            <a:pPr>
              <a:buNone/>
            </a:pPr>
            <a:endParaRPr lang="uk-UA" sz="2800" dirty="0"/>
          </a:p>
        </p:txBody>
      </p:sp>
      <p:pic>
        <p:nvPicPr>
          <p:cNvPr id="1026" name="Picture 2" descr="D:\LERA\Documents\Загальне мовознавство\Young_fre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000372"/>
            <a:ext cx="3365500" cy="35941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sp>
        <p:nvSpPr>
          <p:cNvPr id="4" name="Прямоугольник 3"/>
          <p:cNvSpPr/>
          <p:nvPr/>
        </p:nvSpPr>
        <p:spPr>
          <a:xfrm>
            <a:off x="4572000" y="3000372"/>
            <a:ext cx="4143404" cy="35719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uk-UA" sz="2400" b="1" dirty="0" err="1" smtClean="0">
                <a:latin typeface="Times New Roman" pitchFamily="18" charset="0"/>
                <a:cs typeface="Times New Roman" pitchFamily="18" charset="0"/>
              </a:rPr>
              <a:t>Готлоб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dirty="0" err="1" smtClean="0">
                <a:latin typeface="Times New Roman" pitchFamily="18" charset="0"/>
                <a:cs typeface="Times New Roman" pitchFamily="18" charset="0"/>
              </a:rPr>
              <a:t>Фреге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(1848-1925) –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німецький математик, логік і філософ –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пізніше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запропонував класичний семантичний трикутник відображення сутності мовного знака німецький математик, логік і філософ.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1214414" y="785794"/>
            <a:ext cx="6840760" cy="590465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err="1" smtClean="0"/>
              <a:t>мовний</a:t>
            </a:r>
            <a:r>
              <a:rPr lang="ru-RU" dirty="0" smtClean="0"/>
              <a:t> знак (дерево)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err="1" smtClean="0"/>
              <a:t>поняття</a:t>
            </a:r>
            <a:r>
              <a:rPr lang="ru-RU" dirty="0" smtClean="0"/>
              <a:t>                                               предмет</a:t>
            </a:r>
          </a:p>
          <a:p>
            <a:pPr>
              <a:buNone/>
            </a:pPr>
            <a:r>
              <a:rPr lang="ru-RU" dirty="0" smtClean="0"/>
              <a:t>(</a:t>
            </a:r>
            <a:r>
              <a:rPr lang="ru-RU" dirty="0" err="1" smtClean="0"/>
              <a:t>смисл</a:t>
            </a:r>
            <a:r>
              <a:rPr lang="ru-RU" dirty="0" smtClean="0"/>
              <a:t>)</a:t>
            </a:r>
            <a:r>
              <a:rPr lang="ru-RU" dirty="0" smtClean="0"/>
              <a:t>                                                                </a:t>
            </a:r>
          </a:p>
          <a:p>
            <a:pPr>
              <a:buNone/>
            </a:pPr>
            <a:endParaRPr lang="ru-RU" dirty="0" smtClean="0"/>
          </a:p>
        </p:txBody>
      </p:sp>
      <p:sp>
        <p:nvSpPr>
          <p:cNvPr id="17" name="Равнобедренный треугольник 16"/>
          <p:cNvSpPr/>
          <p:nvPr/>
        </p:nvSpPr>
        <p:spPr>
          <a:xfrm>
            <a:off x="2771800" y="1268760"/>
            <a:ext cx="3600400" cy="2376264"/>
          </a:xfrm>
          <a:prstGeom prst="triangle">
            <a:avLst>
              <a:gd name="adj" fmla="val 4844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5" name="Прямоугольник 4"/>
          <p:cNvSpPr/>
          <p:nvPr/>
        </p:nvSpPr>
        <p:spPr>
          <a:xfrm>
            <a:off x="1428728" y="285728"/>
            <a:ext cx="6286544" cy="50006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Семантичний трикутник Г. </a:t>
            </a:r>
            <a:r>
              <a:rPr lang="uk-UA" sz="2400" dirty="0" err="1" smtClean="0"/>
              <a:t>Фреге</a:t>
            </a:r>
            <a:endParaRPr lang="ru-RU" sz="2400" dirty="0"/>
          </a:p>
        </p:txBody>
      </p:sp>
      <p:pic>
        <p:nvPicPr>
          <p:cNvPr id="3074" name="Picture 2" descr="D:\LERA\Documents\Загальне мовознавство\derev15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87419" y="2231265"/>
            <a:ext cx="1456581" cy="2286000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5085184"/>
            <a:ext cx="2752725" cy="134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Прямая со стрелкой 2"/>
          <p:cNvCxnSpPr/>
          <p:nvPr/>
        </p:nvCxnSpPr>
        <p:spPr>
          <a:xfrm>
            <a:off x="4572000" y="1268760"/>
            <a:ext cx="1872208" cy="230425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H="1">
            <a:off x="2699792" y="1268760"/>
            <a:ext cx="1736402" cy="223224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2771800" y="3789040"/>
            <a:ext cx="36004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285852" y="928670"/>
            <a:ext cx="6816820" cy="5382360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uk-UA" sz="3800" dirty="0" smtClean="0"/>
              <a:t>                               Семантична трапеція</a:t>
            </a:r>
          </a:p>
          <a:p>
            <a:pPr>
              <a:buNone/>
            </a:pPr>
            <a:r>
              <a:rPr lang="ru-RU" sz="3800" dirty="0" smtClean="0"/>
              <a:t>                                                                    </a:t>
            </a:r>
            <a:endParaRPr lang="ru-RU" sz="3800" dirty="0" smtClean="0"/>
          </a:p>
          <a:p>
            <a:pPr>
              <a:buNone/>
            </a:pPr>
            <a:endParaRPr lang="ru-RU" sz="3800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 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uk-UA" dirty="0" smtClean="0"/>
              <a:t>  </a:t>
            </a:r>
          </a:p>
          <a:p>
            <a:pPr>
              <a:buNone/>
            </a:pPr>
            <a:endParaRPr lang="ru-RU" dirty="0" smtClean="0"/>
          </a:p>
          <a:p>
            <a:pPr algn="r">
              <a:buNone/>
            </a:pPr>
            <a:r>
              <a:rPr lang="ru-RU" sz="3400" dirty="0" smtClean="0"/>
              <a:t>  </a:t>
            </a:r>
          </a:p>
          <a:p>
            <a:pPr>
              <a:buNone/>
            </a:pPr>
            <a:r>
              <a:rPr lang="ru-RU" dirty="0" smtClean="0"/>
              <a:t>                          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</a:t>
            </a:r>
            <a:endParaRPr lang="uk-UA" dirty="0"/>
          </a:p>
        </p:txBody>
      </p:sp>
      <p:pic>
        <p:nvPicPr>
          <p:cNvPr id="2050" name="Picture 2" descr="D:\LERA\Documents\Загальне мовознавство\derev15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928934"/>
            <a:ext cx="1754200" cy="1857388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5500694" y="4143380"/>
            <a:ext cx="2214578" cy="114300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err="1" smtClean="0">
                <a:solidFill>
                  <a:schemeClr val="tx1"/>
                </a:solidFill>
              </a:rPr>
              <a:t>фонетичне</a:t>
            </a:r>
            <a:r>
              <a:rPr lang="ru-RU" sz="2000" dirty="0" smtClean="0">
                <a:solidFill>
                  <a:schemeClr val="tx1"/>
                </a:solidFill>
              </a:rPr>
              <a:t> слово                                                                                (</a:t>
            </a:r>
            <a:r>
              <a:rPr lang="ru-RU" sz="2000" dirty="0" err="1" smtClean="0">
                <a:solidFill>
                  <a:schemeClr val="tx1"/>
                </a:solidFill>
              </a:rPr>
              <a:t>звукокомплекс</a:t>
            </a:r>
            <a:r>
              <a:rPr lang="ru-RU" sz="2000" dirty="0" smtClean="0">
                <a:solidFill>
                  <a:schemeClr val="tx1"/>
                </a:solidFill>
              </a:rPr>
              <a:t>) </a:t>
            </a:r>
            <a:r>
              <a:rPr lang="en-US" sz="2000" dirty="0" smtClean="0">
                <a:solidFill>
                  <a:schemeClr val="tx1"/>
                </a:solidFill>
              </a:rPr>
              <a:t>[</a:t>
            </a:r>
            <a:r>
              <a:rPr lang="uk-UA" sz="2000" dirty="0" err="1" smtClean="0">
                <a:solidFill>
                  <a:schemeClr val="tx1"/>
                </a:solidFill>
              </a:rPr>
              <a:t>дереиво</a:t>
            </a:r>
            <a:r>
              <a:rPr lang="en-US" sz="2000" dirty="0" smtClean="0">
                <a:solidFill>
                  <a:schemeClr val="tx1"/>
                </a:solidFill>
              </a:rPr>
              <a:t>]</a:t>
            </a:r>
            <a:endParaRPr lang="ru-RU" sz="2000" dirty="0" smtClean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571604" y="4214818"/>
            <a:ext cx="1500198" cy="57150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000" dirty="0" smtClean="0"/>
              <a:t>денотат</a:t>
            </a:r>
            <a:endParaRPr lang="ru-RU" sz="20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1357290" y="2000240"/>
            <a:ext cx="2109986" cy="64294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поняття </a:t>
            </a:r>
            <a:r>
              <a:rPr lang="uk-UA" dirty="0" err="1" smtClean="0"/>
              <a:t>“дерево”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4907436" y="1357298"/>
            <a:ext cx="2522084" cy="128588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000" dirty="0" smtClean="0"/>
              <a:t>мовне (лексичне) значення </a:t>
            </a:r>
            <a:r>
              <a:rPr lang="uk-UA" sz="2000" dirty="0" err="1" smtClean="0"/>
              <a:t>“дерево”</a:t>
            </a:r>
            <a:endParaRPr lang="ru-RU" sz="2000" dirty="0"/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3467276" y="2620437"/>
            <a:ext cx="14401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H="1">
            <a:off x="3000364" y="2643182"/>
            <a:ext cx="466912" cy="15001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3000364" y="4132605"/>
            <a:ext cx="250033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4907436" y="2620437"/>
            <a:ext cx="593258" cy="15121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846980"/>
          </a:xfrm>
        </p:spPr>
        <p:txBody>
          <a:bodyPr>
            <a:normAutofit/>
          </a:bodyPr>
          <a:lstStyle/>
          <a:p>
            <a:pPr algn="ctr"/>
            <a:r>
              <a:rPr lang="uk-UA" sz="3200" b="1" dirty="0" smtClean="0">
                <a:solidFill>
                  <a:schemeClr val="tx1"/>
                </a:solidFill>
              </a:rPr>
              <a:t>Ще у Граматиці </a:t>
            </a:r>
            <a:r>
              <a:rPr lang="uk-UA" sz="3200" b="1" dirty="0" smtClean="0">
                <a:solidFill>
                  <a:schemeClr val="tx1"/>
                </a:solidFill>
              </a:rPr>
              <a:t>Пор-Рояля (17 ст.)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00174"/>
            <a:ext cx="8229600" cy="1643074"/>
          </a:xfrm>
        </p:spPr>
        <p:txBody>
          <a:bodyPr>
            <a:normAutofit lnSpcReduction="10000"/>
          </a:bodyPr>
          <a:lstStyle/>
          <a:p>
            <a:pPr marL="0" indent="0"/>
            <a:r>
              <a:rPr lang="uk-UA" dirty="0" smtClean="0"/>
              <a:t> Звуки використовують в якості знаків (</a:t>
            </a:r>
            <a:r>
              <a:rPr lang="en-US" dirty="0" err="1" smtClean="0"/>
              <a:t>signes</a:t>
            </a:r>
            <a:r>
              <a:rPr lang="uk-UA" dirty="0" smtClean="0"/>
              <a:t>)</a:t>
            </a:r>
            <a:r>
              <a:rPr lang="en-US" dirty="0" smtClean="0"/>
              <a:t> </a:t>
            </a:r>
            <a:r>
              <a:rPr lang="uk-UA" dirty="0" smtClean="0"/>
              <a:t>думок. Потім були створені фігури (зображення)для  цих звуків. Люди часто переносили уявлення про знак письма (зображення) на річ;</a:t>
            </a:r>
          </a:p>
        </p:txBody>
      </p:sp>
      <p:pic>
        <p:nvPicPr>
          <p:cNvPr id="5122" name="Picture 2" descr="D:\LERA\Documents\Загальне мовознавство\s1730227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50" y="3000372"/>
            <a:ext cx="2354626" cy="347982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428596" y="3000372"/>
            <a:ext cx="5500726" cy="3643314"/>
          </a:xfrm>
          <a:prstGeom prst="roundRect">
            <a:avLst/>
          </a:prstGeom>
          <a:solidFill>
            <a:schemeClr val="bg2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4 правила за граматикою:</a:t>
            </a:r>
          </a:p>
          <a:p>
            <a:pPr marL="514350" indent="-514350">
              <a:buAutoNum type="arabicParenR"/>
            </a:pPr>
            <a:r>
              <a:rPr lang="uk-UA" dirty="0" smtClean="0">
                <a:solidFill>
                  <a:schemeClr val="tx1"/>
                </a:solidFill>
              </a:rPr>
              <a:t>Кожна фігура має зображати певний звук, не позначаючи на письмі те, що не вимовляється;</a:t>
            </a:r>
          </a:p>
          <a:p>
            <a:pPr marL="514350" indent="-514350">
              <a:buAutoNum type="arabicParenR"/>
            </a:pPr>
            <a:r>
              <a:rPr lang="uk-UA" dirty="0" smtClean="0">
                <a:solidFill>
                  <a:schemeClr val="tx1"/>
                </a:solidFill>
              </a:rPr>
              <a:t>Кожний звук нехай зображується однією фігурою, щоб не вимовлялось те, що не написано;</a:t>
            </a:r>
          </a:p>
          <a:p>
            <a:pPr marL="514350" indent="-514350">
              <a:buAutoNum type="arabicParenR"/>
            </a:pPr>
            <a:r>
              <a:rPr lang="uk-UA" dirty="0" smtClean="0">
                <a:solidFill>
                  <a:schemeClr val="tx1"/>
                </a:solidFill>
              </a:rPr>
              <a:t>Щоб кожна фігура позначала лише один звук: простий чи подвійний;</a:t>
            </a:r>
          </a:p>
          <a:p>
            <a:pPr marL="514350" indent="-514350">
              <a:buAutoNum type="arabicParenR"/>
            </a:pPr>
            <a:r>
              <a:rPr lang="uk-UA" dirty="0" smtClean="0">
                <a:solidFill>
                  <a:schemeClr val="tx1"/>
                </a:solidFill>
              </a:rPr>
              <a:t>Щоб один і той самий звук не позначувався різними фігурами.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428604"/>
            <a:ext cx="4543428" cy="621510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uk-UA" dirty="0" smtClean="0"/>
              <a:t>   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Властивості та структура мовного знака за Ф. де Соссюром:</a:t>
            </a:r>
          </a:p>
          <a:p>
            <a:pPr>
              <a:buNone/>
            </a:pPr>
            <a:endParaRPr lang="uk-UA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uk-UA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uk-UA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800" i="1" dirty="0" smtClean="0"/>
              <a:t>довільність </a:t>
            </a:r>
          </a:p>
          <a:p>
            <a:r>
              <a:rPr lang="uk-UA" sz="2800" i="1" dirty="0" smtClean="0"/>
              <a:t>умотивованість/</a:t>
            </a:r>
            <a:r>
              <a:rPr lang="uk-UA" sz="2800" i="1" dirty="0" err="1" smtClean="0"/>
              <a:t>невмо-тивованість</a:t>
            </a:r>
            <a:r>
              <a:rPr lang="uk-UA" sz="2800" i="1" dirty="0" smtClean="0"/>
              <a:t>, </a:t>
            </a:r>
          </a:p>
          <a:p>
            <a:r>
              <a:rPr lang="uk-UA" sz="2800" i="1" dirty="0" err="1" smtClean="0"/>
              <a:t>диференційність</a:t>
            </a:r>
            <a:r>
              <a:rPr lang="uk-UA" sz="2800" i="1" dirty="0" smtClean="0"/>
              <a:t>, </a:t>
            </a:r>
          </a:p>
          <a:p>
            <a:r>
              <a:rPr lang="uk-UA" sz="2800" i="1" dirty="0" err="1" smtClean="0"/>
              <a:t>немінливість</a:t>
            </a:r>
            <a:r>
              <a:rPr lang="uk-UA" sz="2800" i="1" dirty="0" smtClean="0"/>
              <a:t> (стійкість)/ мінливість, </a:t>
            </a:r>
          </a:p>
          <a:p>
            <a:r>
              <a:rPr lang="uk-UA" sz="2800" i="1" dirty="0" smtClean="0"/>
              <a:t>лінійність (протяжність) значення </a:t>
            </a:r>
          </a:p>
          <a:p>
            <a:r>
              <a:rPr lang="uk-UA" sz="2800" i="1" dirty="0" smtClean="0"/>
              <a:t>значимість.</a:t>
            </a:r>
            <a:endParaRPr lang="uk-UA" sz="2800" dirty="0" smtClean="0"/>
          </a:p>
          <a:p>
            <a:endParaRPr lang="uk-UA" dirty="0"/>
          </a:p>
        </p:txBody>
      </p:sp>
      <p:pic>
        <p:nvPicPr>
          <p:cNvPr id="4098" name="Picture 2" descr="D:\LERA\Documents\Загальне мовознавство\200px-Ferdinand_de_Saussur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928670"/>
            <a:ext cx="3214710" cy="4110645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500694" y="5572140"/>
            <a:ext cx="3357586" cy="57150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«Курс </a:t>
            </a:r>
            <a:r>
              <a:rPr lang="ru-RU" dirty="0" err="1" smtClean="0">
                <a:solidFill>
                  <a:schemeClr val="tx1"/>
                </a:solidFill>
              </a:rPr>
              <a:t>загальної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лінгвістики</a:t>
            </a:r>
            <a:r>
              <a:rPr lang="ru-RU" dirty="0" smtClean="0">
                <a:solidFill>
                  <a:schemeClr val="tx1"/>
                </a:solidFill>
              </a:rPr>
              <a:t>» (1916)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500034" y="1643050"/>
            <a:ext cx="1143008" cy="85725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ysClr val="windowText" lastClr="000000"/>
                </a:solidFill>
              </a:rPr>
              <a:t>ЗНАК</a:t>
            </a:r>
            <a:endParaRPr lang="ru-RU" dirty="0">
              <a:solidFill>
                <a:sysClr val="windowText" lastClr="000000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214546" y="1357298"/>
            <a:ext cx="2071702" cy="1357322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ysClr val="windowText" lastClr="000000"/>
                </a:solidFill>
              </a:rPr>
              <a:t>Означуване</a:t>
            </a:r>
            <a:endParaRPr lang="ru-RU" dirty="0" smtClean="0">
              <a:solidFill>
                <a:sysClr val="windowText" lastClr="000000"/>
              </a:solidFill>
            </a:endParaRPr>
          </a:p>
          <a:p>
            <a:pPr algn="ctr"/>
            <a:r>
              <a:rPr lang="ru-RU" dirty="0" err="1" smtClean="0">
                <a:solidFill>
                  <a:sysClr val="windowText" lastClr="000000"/>
                </a:solidFill>
              </a:rPr>
              <a:t>Означаюче</a:t>
            </a:r>
            <a:endParaRPr lang="ru-RU" dirty="0">
              <a:solidFill>
                <a:sysClr val="windowText" lastClr="000000"/>
              </a:solidFill>
            </a:endParaRPr>
          </a:p>
        </p:txBody>
      </p:sp>
      <p:cxnSp>
        <p:nvCxnSpPr>
          <p:cNvPr id="10" name="Прямая соединительная линия 9"/>
          <p:cNvCxnSpPr>
            <a:stCxn id="8" idx="2"/>
            <a:endCxn id="8" idx="6"/>
          </p:cNvCxnSpPr>
          <p:nvPr/>
        </p:nvCxnSpPr>
        <p:spPr>
          <a:xfrm rot="10800000" flipH="1">
            <a:off x="2214546" y="2035959"/>
            <a:ext cx="207170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1785918" y="2000240"/>
            <a:ext cx="28575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1785918" y="2143116"/>
            <a:ext cx="28575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628" y="3214686"/>
            <a:ext cx="3496816" cy="1916832"/>
          </a:xfrm>
        </p:spPr>
        <p:txBody>
          <a:bodyPr>
            <a:noAutofit/>
          </a:bodyPr>
          <a:lstStyle/>
          <a:p>
            <a:pPr algn="ctr"/>
            <a:r>
              <a:rPr lang="uk-UA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Поясніть, які елементи одягу та інтер’єру є знаками-символами?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uk-UA" sz="2000" dirty="0" smtClean="0">
                <a:latin typeface="Times New Roman" pitchFamily="18" charset="0"/>
                <a:cs typeface="Times New Roman" pitchFamily="18" charset="0"/>
              </a:rPr>
            </a:br>
            <a:endParaRPr lang="uk-UA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1142976" y="500042"/>
            <a:ext cx="6829444" cy="238025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uk-UA" i="1" dirty="0" smtClean="0"/>
              <a:t>   </a:t>
            </a:r>
            <a:r>
              <a:rPr lang="uk-UA" b="1" i="1" dirty="0" err="1" smtClean="0"/>
              <a:t>Знаки–символи</a:t>
            </a:r>
            <a:r>
              <a:rPr lang="uk-UA" dirty="0" smtClean="0"/>
              <a:t>  – це переважно візуальні знаки, які не мають очевидної мотивації властивостями позначуваного і використовуються для вираження масштабно узагальненого уявлення про позначуване.</a:t>
            </a:r>
          </a:p>
          <a:p>
            <a:endParaRPr lang="uk-UA" dirty="0"/>
          </a:p>
        </p:txBody>
      </p:sp>
      <p:pic>
        <p:nvPicPr>
          <p:cNvPr id="7" name="Содержимое 6" descr="Безымянный 2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00034" y="3143248"/>
            <a:ext cx="3857652" cy="321471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369</TotalTime>
  <Words>887</Words>
  <Application>Microsoft Office PowerPoint</Application>
  <PresentationFormat>Экран (4:3)</PresentationFormat>
  <Paragraphs>134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Поток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Ще у Граматиці Пор-Рояля (17 ст.)</vt:lpstr>
      <vt:lpstr>Презентация PowerPoint</vt:lpstr>
      <vt:lpstr>Поясніть, які елементи одягу та інтер’єру є знаками-символами?   </vt:lpstr>
      <vt:lpstr>Поясніть, чому, наприклад, драпірування одягу моделі може вважатися іконічним знаком? </vt:lpstr>
      <vt:lpstr>Презентация PowerPoint</vt:lpstr>
      <vt:lpstr>Знаки -ознаки (знаки -прикмети, знаки -індекси) характеризуються тим, що вони пов’язані як природне явище з позначуваними предметами.   </vt:lpstr>
      <vt:lpstr>Презентация PowerPoint</vt:lpstr>
      <vt:lpstr>Соломо́ник Абра́м Бенциа́нович ( 10 грудня 1927, Городок, Вітебської області Білорусі) — ізраїльський вчений, філолог, автор російсько-івритських та іврито-російських словників, семіотик. </vt:lpstr>
      <vt:lpstr>Презентация PowerPoint</vt:lpstr>
      <vt:lpstr>Презентация PowerPoint</vt:lpstr>
      <vt:lpstr>Презентация PowerPoint</vt:lpstr>
      <vt:lpstr>Презентация PowerPoint</vt:lpstr>
      <vt:lpstr>Дякую за увагу!  Учіть “Загальне мовознавство”!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Лида</dc:creator>
  <cp:lastModifiedBy>AllaL</cp:lastModifiedBy>
  <cp:revision>44</cp:revision>
  <dcterms:created xsi:type="dcterms:W3CDTF">2012-02-26T16:04:33Z</dcterms:created>
  <dcterms:modified xsi:type="dcterms:W3CDTF">2015-10-13T15:36:07Z</dcterms:modified>
</cp:coreProperties>
</file>