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24"/>
  </p:notesMasterIdLst>
  <p:sldIdLst>
    <p:sldId id="256" r:id="rId2"/>
    <p:sldId id="257" r:id="rId3"/>
    <p:sldId id="259" r:id="rId4"/>
    <p:sldId id="260" r:id="rId5"/>
    <p:sldId id="262" r:id="rId6"/>
    <p:sldId id="261" r:id="rId7"/>
    <p:sldId id="267" r:id="rId8"/>
    <p:sldId id="263" r:id="rId9"/>
    <p:sldId id="264" r:id="rId10"/>
    <p:sldId id="265" r:id="rId11"/>
    <p:sldId id="266" r:id="rId12"/>
    <p:sldId id="258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5B5D"/>
    <a:srgbClr val="0D9F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4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FF7E4-A885-4E7E-8D95-BB455C5508D2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F5426-1519-4AB8-80E9-FDCE2C236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479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F5426-1519-4AB8-80E9-FDCE2C236FF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840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" y="0"/>
            <a:ext cx="752475" cy="51435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3" y="950614"/>
            <a:ext cx="7235981" cy="3849987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2" y="151277"/>
            <a:ext cx="6189583" cy="712177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A3BF6-564B-4ADE-828A-B6192E3590D5}" type="datetime1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70" y="177312"/>
            <a:ext cx="785301" cy="273844"/>
          </a:xfrm>
        </p:spPr>
        <p:txBody>
          <a:bodyPr/>
          <a:lstStyle>
            <a:lvl1pPr>
              <a:defRPr sz="1400"/>
            </a:lvl1pPr>
          </a:lstStyle>
          <a:p>
            <a:fld id="{5A650D31-017F-410F-8A59-5EE74A62F66B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157163"/>
            <a:ext cx="657226" cy="32385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D5E52-D64A-44F1-A0D7-2CF34847886A}" type="datetime1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50D31-017F-410F-8A59-5EE74A62F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0826-C6F2-42EF-8B32-7EE90AE7B49B}" type="datetime1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50D31-017F-410F-8A59-5EE74A62F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943350"/>
            <a:ext cx="7239000" cy="85725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628650"/>
            <a:ext cx="7467600" cy="33147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590B-61C5-4125-BD2A-77798BBF5B1D}" type="datetime1">
              <a:rPr lang="ru-RU" smtClean="0"/>
              <a:t>27.03.2018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650D31-017F-410F-8A59-5EE74A62F66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363060"/>
            <a:ext cx="7239001" cy="5715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3943350"/>
            <a:ext cx="7239000" cy="85725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2654E-E2F5-4279-B70D-8E9BC2F3AD58}" type="datetime1">
              <a:rPr lang="ru-RU" smtClean="0"/>
              <a:t>27.03.2018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650D31-017F-410F-8A59-5EE74A62F66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E4FBF-15BA-47CF-BB22-F3D1F1A9BC92}" type="datetime1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50D31-017F-410F-8A59-5EE74A62F6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630936"/>
            <a:ext cx="3730752" cy="3291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630936"/>
            <a:ext cx="3730752" cy="3291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630936"/>
            <a:ext cx="3733800" cy="40005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1" y="630936"/>
            <a:ext cx="3735267" cy="40005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BE11-632E-45B4-8837-580B31B8B2EF}" type="datetime1">
              <a:rPr lang="ru-RU" smtClean="0"/>
              <a:t>27.03.2018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50D31-017F-410F-8A59-5EE74A62F66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035558"/>
            <a:ext cx="3730752" cy="2880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035557"/>
            <a:ext cx="3730752" cy="2880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3824-FE1F-4CA0-B47C-7A5A6989B1B6}" type="datetime1">
              <a:rPr lang="ru-RU" smtClean="0"/>
              <a:t>27.03.2018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50D31-017F-410F-8A59-5EE74A62F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6DD17-B014-4E6E-ADA1-6CAEF80FC259}" type="datetime1">
              <a:rPr lang="ru-RU" smtClean="0"/>
              <a:t>27.03.2018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650D31-017F-410F-8A59-5EE74A62F66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1" y="296465"/>
            <a:ext cx="3008313" cy="871538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1" y="1168003"/>
            <a:ext cx="3008313" cy="3289697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285750"/>
            <a:ext cx="4800600" cy="445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A2F169-8A13-4C8D-915F-680868EBFE8B}" type="datetime1">
              <a:rPr lang="ru-RU" smtClean="0"/>
              <a:t>27.03.2018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650D31-017F-410F-8A59-5EE74A62F66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468565"/>
            <a:ext cx="5486400" cy="303335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285750"/>
            <a:ext cx="5867400" cy="30610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771900"/>
            <a:ext cx="4038600" cy="10287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69CB-0197-4414-B197-519D803D2D54}" type="datetime1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50D31-017F-410F-8A59-5EE74A62F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51435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51435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3943350"/>
            <a:ext cx="723900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628650"/>
            <a:ext cx="7467600" cy="331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4914900"/>
            <a:ext cx="7162800" cy="171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305300"/>
            <a:ext cx="3810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5A650D31-017F-410F-8A59-5EE74A62F66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9" y="4286250"/>
            <a:ext cx="242887" cy="32385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870436" y="3587262"/>
            <a:ext cx="196947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F72F40A-E481-4511-A28A-F5602FE60A30}" type="datetime1">
              <a:rPr lang="ru-RU" smtClean="0"/>
              <a:t>27.03.2018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tmp"/><Relationship Id="rId4" Type="http://schemas.openxmlformats.org/officeDocument/2006/relationships/image" Target="../media/image27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tm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tmp"/><Relationship Id="rId4" Type="http://schemas.openxmlformats.org/officeDocument/2006/relationships/image" Target="../media/image3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gif"/><Relationship Id="rId4" Type="http://schemas.openxmlformats.org/officeDocument/2006/relationships/image" Target="../media/image38.tm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4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12160" y="627534"/>
            <a:ext cx="306226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Нереальні знижки за нереальні публікації – шахрайство чи 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algn="r"/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шахрайські практики?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endParaRPr lang="ru-RU" dirty="0">
              <a:latin typeface="Palatino Linotype" panose="0204050205050503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23479"/>
            <a:ext cx="3240360" cy="483229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endParaRPr lang="ru-RU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699542"/>
            <a:ext cx="2592288" cy="15214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ÐÐ°ÑÑÐ¸Ð½ÐºÐ¸ Ð¿Ð¾ Ð·Ð°Ð¿ÑÐ¾ÑÑ for s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400" y1="31613" x2="13400" y2="31613"/>
                        <a14:foregroundMark x1="9500" y1="30538" x2="9500" y2="30538"/>
                        <a14:foregroundMark x1="39000" y1="34409" x2="39000" y2="34409"/>
                        <a14:foregroundMark x1="37700" y1="39355" x2="37700" y2="39355"/>
                        <a14:foregroundMark x1="39900" y1="31183" x2="39900" y2="31183"/>
                        <a14:foregroundMark x1="43000" y1="36344" x2="43000" y2="36344"/>
                        <a14:foregroundMark x1="48100" y1="41075" x2="48100" y2="41075"/>
                        <a14:foregroundMark x1="44600" y1="44086" x2="44600" y2="44086"/>
                        <a14:foregroundMark x1="42300" y1="40860" x2="42300" y2="40860"/>
                        <a14:foregroundMark x1="50000" y1="42581" x2="50000" y2="42581"/>
                        <a14:foregroundMark x1="53500" y1="38710" x2="53500" y2="38710"/>
                        <a14:foregroundMark x1="64600" y1="43441" x2="64600" y2="43441"/>
                        <a14:foregroundMark x1="64600" y1="43441" x2="64600" y2="43441"/>
                        <a14:foregroundMark x1="67400" y1="45161" x2="67400" y2="45161"/>
                        <a14:foregroundMark x1="66000" y1="53978" x2="66000" y2="53978"/>
                        <a14:foregroundMark x1="73800" y1="52473" x2="73800" y2="52473"/>
                        <a14:foregroundMark x1="75600" y1="51183" x2="75600" y2="51183"/>
                        <a14:foregroundMark x1="81100" y1="49247" x2="81100" y2="49247"/>
                        <a14:foregroundMark x1="83900" y1="52043" x2="83900" y2="52043"/>
                        <a14:backgroundMark x1="14100" y1="24516" x2="14100" y2="245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4155">
            <a:off x="3390999" y="589620"/>
            <a:ext cx="3744798" cy="1741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03648" y="843559"/>
            <a:ext cx="2592288" cy="1080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International Journal of Fake Legal Research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1923678"/>
            <a:ext cx="1989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Baskerville Old Face" panose="02020602080505020303" pitchFamily="18" charset="0"/>
              </a:rPr>
              <a:t>Vol. 2 </a:t>
            </a:r>
            <a:r>
              <a:rPr lang="en-US" sz="1400" b="1" dirty="0" err="1" smtClean="0">
                <a:latin typeface="Baskerville Old Face" panose="02020602080505020303" pitchFamily="18" charset="0"/>
              </a:rPr>
              <a:t>Iss</a:t>
            </a:r>
            <a:r>
              <a:rPr lang="en-US" sz="1400" b="1" dirty="0" smtClean="0">
                <a:latin typeface="Baskerville Old Face" panose="02020602080505020303" pitchFamily="18" charset="0"/>
              </a:rPr>
              <a:t>. 2  March 2018</a:t>
            </a:r>
            <a:endParaRPr lang="ru-RU" sz="1400" b="1" dirty="0"/>
          </a:p>
        </p:txBody>
      </p:sp>
      <p:sp>
        <p:nvSpPr>
          <p:cNvPr id="10" name="Дуга 9"/>
          <p:cNvSpPr/>
          <p:nvPr/>
        </p:nvSpPr>
        <p:spPr>
          <a:xfrm rot="13108290">
            <a:off x="3972348" y="140008"/>
            <a:ext cx="792088" cy="432047"/>
          </a:xfrm>
          <a:prstGeom prst="arc">
            <a:avLst>
              <a:gd name="adj1" fmla="val 14538433"/>
              <a:gd name="adj2" fmla="val 21439322"/>
            </a:avLst>
          </a:prstGeom>
          <a:noFill/>
          <a:ln w="127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829956" y="3129804"/>
            <a:ext cx="384432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latin typeface="Palatino Linotype" panose="02040502050505030304" pitchFamily="18" charset="0"/>
              </a:rPr>
              <a:t>Над</a:t>
            </a:r>
            <a:r>
              <a:rPr lang="uk-UA" sz="1400" b="1" dirty="0" err="1" smtClean="0">
                <a:latin typeface="Palatino Linotype" panose="02040502050505030304" pitchFamily="18" charset="0"/>
              </a:rPr>
              <a:t>ія</a:t>
            </a:r>
            <a:r>
              <a:rPr lang="uk-UA" sz="1400" b="1" dirty="0" smtClean="0">
                <a:latin typeface="Palatino Linotype" panose="02040502050505030304" pitchFamily="18" charset="0"/>
              </a:rPr>
              <a:t> Зубченко</a:t>
            </a:r>
          </a:p>
          <a:p>
            <a:pPr algn="ctr"/>
            <a:r>
              <a:rPr lang="uk-UA" sz="1400" b="1" dirty="0" smtClean="0">
                <a:latin typeface="Palatino Linotype" panose="02040502050505030304" pitchFamily="18" charset="0"/>
              </a:rPr>
              <a:t>кандидат юридичних наук,</a:t>
            </a:r>
          </a:p>
          <a:p>
            <a:pPr algn="ctr"/>
            <a:r>
              <a:rPr lang="uk-UA" sz="1400" b="1" dirty="0" smtClean="0">
                <a:latin typeface="Palatino Linotype" panose="02040502050505030304" pitchFamily="18" charset="0"/>
              </a:rPr>
              <a:t>зав. сектором  інформетрії та сприяння </a:t>
            </a:r>
          </a:p>
          <a:p>
            <a:pPr algn="ctr"/>
            <a:r>
              <a:rPr lang="uk-UA" sz="1400" b="1" dirty="0" smtClean="0">
                <a:latin typeface="Palatino Linotype" panose="02040502050505030304" pitchFamily="18" charset="0"/>
              </a:rPr>
              <a:t>публікаційній активності науковців</a:t>
            </a:r>
          </a:p>
          <a:p>
            <a:pPr algn="ctr"/>
            <a:r>
              <a:rPr lang="uk-UA" sz="1400" b="1" dirty="0" smtClean="0">
                <a:latin typeface="Palatino Linotype" panose="02040502050505030304" pitchFamily="18" charset="0"/>
              </a:rPr>
              <a:t>Наукова бібліотека </a:t>
            </a:r>
          </a:p>
          <a:p>
            <a:pPr algn="ctr"/>
            <a:endParaRPr lang="uk-UA" sz="1400" b="1" dirty="0" smtClean="0">
              <a:latin typeface="Palatino Linotype" panose="02040502050505030304" pitchFamily="18" charset="0"/>
            </a:endParaRPr>
          </a:p>
          <a:p>
            <a:pPr algn="ctr"/>
            <a:r>
              <a:rPr lang="uk-UA" sz="1400" b="1" dirty="0" smtClean="0">
                <a:latin typeface="Palatino Linotype" panose="02040502050505030304" pitchFamily="18" charset="0"/>
              </a:rPr>
              <a:t>Національний університет </a:t>
            </a:r>
          </a:p>
          <a:p>
            <a:pPr algn="ctr"/>
            <a:r>
              <a:rPr lang="uk-UA" sz="1400" b="1" dirty="0" smtClean="0">
                <a:latin typeface="Palatino Linotype" panose="02040502050505030304" pitchFamily="18" charset="0"/>
              </a:rPr>
              <a:t>«Одеська юридична академія»</a:t>
            </a:r>
            <a:endParaRPr lang="ru-RU" sz="1400" b="1" dirty="0">
              <a:latin typeface="Palatino Linotype" panose="02040502050505030304" pitchFamily="18" charset="0"/>
            </a:endParaRPr>
          </a:p>
        </p:txBody>
      </p:sp>
      <p:pic>
        <p:nvPicPr>
          <p:cNvPr id="2052" name="Picture 4" descr="ÐÐ°ÑÑÐ¸Ð½ÐºÐ¸ Ð¿Ð¾ Ð·Ð°Ð¿ÑÐ¾ÑÑ only $9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73153">
            <a:off x="3441255" y="753251"/>
            <a:ext cx="2743200" cy="209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ÐÐ°ÑÑÐ¸Ð½ÐºÐ¸ Ð¿Ð¾ Ð·Ð°Ð¿ÑÐ¾ÑÑ best pri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658" y="3723878"/>
            <a:ext cx="1292452" cy="1038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ÐÐ°ÑÑÐ¸Ð½ÐºÐ¸ Ð¿Ð¾ Ð·Ð°Ð¿ÑÐ¾ÑÑ scopus indexed fak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837" y="2405174"/>
            <a:ext cx="1515348" cy="55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 rot="399822">
            <a:off x="1450891" y="1814112"/>
            <a:ext cx="2880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cap="none" spc="0" dirty="0" smtClean="0">
                <a:ln w="18415" cmpd="sng">
                  <a:solidFill>
                    <a:srgbClr val="075B5D"/>
                  </a:solidFill>
                  <a:prstDash val="solid"/>
                </a:ln>
                <a:solidFill>
                  <a:srgbClr val="075B5D"/>
                </a:solidFill>
              </a:rPr>
              <a:t>k</a:t>
            </a:r>
            <a:endParaRPr lang="ru-RU" sz="4800" cap="none" spc="0" dirty="0">
              <a:ln w="18415" cmpd="sng">
                <a:solidFill>
                  <a:srgbClr val="075B5D"/>
                </a:solidFill>
                <a:prstDash val="solid"/>
              </a:ln>
              <a:solidFill>
                <a:srgbClr val="075B5D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403648" y="2321708"/>
            <a:ext cx="382518" cy="72463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1292381" y="2506614"/>
            <a:ext cx="401186" cy="53972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060" name="Picture 12" descr="ÐÐ°ÑÑÐ¸Ð½ÐºÐ¸ Ð¿Ð¾ Ð·Ð°Ð¿ÑÐ¾ÑÑ web of science indexed fake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21477" y1="47788" x2="21477" y2="47788"/>
                        <a14:foregroundMark x1="27293" y1="41593" x2="27293" y2="41593"/>
                        <a14:foregroundMark x1="36913" y1="38053" x2="36913" y2="38053"/>
                        <a14:foregroundMark x1="42282" y1="36283" x2="42282" y2="36283"/>
                        <a14:foregroundMark x1="48770" y1="36283" x2="48770" y2="36283"/>
                        <a14:foregroundMark x1="54586" y1="38053" x2="54586" y2="38053"/>
                        <a14:foregroundMark x1="57494" y1="38053" x2="57494" y2="38053"/>
                        <a14:foregroundMark x1="60179" y1="39823" x2="60179" y2="39823"/>
                        <a14:foregroundMark x1="65772" y1="39823" x2="65772" y2="39823"/>
                        <a14:foregroundMark x1="71812" y1="38053" x2="71812" y2="38053"/>
                        <a14:foregroundMark x1="77852" y1="37168" x2="77852" y2="37168"/>
                        <a14:foregroundMark x1="17897" y1="44248" x2="17897" y2="44248"/>
                        <a14:backgroundMark x1="15213" y1="55752" x2="13199" y2="38053"/>
                        <a14:backgroundMark x1="15660" y1="37168" x2="16107" y2="477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688" y="2982544"/>
            <a:ext cx="2399021" cy="606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771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0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5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Reporting a violation of your copyright - library@onua.edu.ua - почта НУ &quot;Одесская юридическая академия&quot;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4" t="30476" r="2159" b="11477"/>
          <a:stretch/>
        </p:blipFill>
        <p:spPr>
          <a:xfrm>
            <a:off x="395535" y="627534"/>
            <a:ext cx="8649737" cy="325400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1491630"/>
            <a:ext cx="8241359" cy="4320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35596" y="843558"/>
            <a:ext cx="2664297" cy="1800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107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5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DMCA (Copyright) Complaint to Google :: Notices :: Lumen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8"/>
          <a:stretch/>
        </p:blipFill>
        <p:spPr>
          <a:xfrm>
            <a:off x="323528" y="51470"/>
            <a:ext cx="6012160" cy="3081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 descr="iadces - Пошук Google - Google Chrom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7" t="60238" r="44887" b="13799"/>
          <a:stretch/>
        </p:blipFill>
        <p:spPr>
          <a:xfrm>
            <a:off x="5004047" y="1131590"/>
            <a:ext cx="3990109" cy="1278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MCA (Copyright) Complaint to Google :: Notices :: Lumen - Google Chrome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16" b="12570"/>
          <a:stretch/>
        </p:blipFill>
        <p:spPr>
          <a:xfrm>
            <a:off x="323528" y="2931790"/>
            <a:ext cx="6012160" cy="1919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4107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6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Alert issued for Predatory Publisher – “IADCES (International Agency for Development of Culture, Education and Science)” - Research Services Bulletin - Google Chrom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23177"/>
            <a:ext cx="6048672" cy="3256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Alert issued for Predatory Publisher – “IADCES (International Agency for Development of Culture, Education and Science)” - Research Services Bulletin - Google Chrom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15" b="49778"/>
          <a:stretch/>
        </p:blipFill>
        <p:spPr>
          <a:xfrm>
            <a:off x="2339752" y="3330059"/>
            <a:ext cx="6048672" cy="1113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2592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6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Brian Leiter's Law School Reports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" t="5356" r="14886" b="5356"/>
          <a:stretch/>
        </p:blipFill>
        <p:spPr>
          <a:xfrm>
            <a:off x="611560" y="123478"/>
            <a:ext cx="7710055" cy="4395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6624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6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FTC Charges Academic Journal Publisher OMICS Group Deceived Researchers | Federal Trade Commission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9" t="5284" r="15773" b="2409"/>
          <a:stretch/>
        </p:blipFill>
        <p:spPr>
          <a:xfrm>
            <a:off x="658776" y="307356"/>
            <a:ext cx="6597574" cy="4375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Пов’язане зображення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773" y="2323355"/>
            <a:ext cx="1780146" cy="2820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omplaint For Permanent Injunction and Other Equitable Relief - Adobe Acrobat Pro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7" t="17599" r="15909" b="2788"/>
          <a:stretch/>
        </p:blipFill>
        <p:spPr>
          <a:xfrm>
            <a:off x="5507718" y="277543"/>
            <a:ext cx="3636282" cy="2336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624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6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Beall's List of Predatory Journals and Publishers - Publishers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9" t="15277" r="17387" b="2789"/>
          <a:stretch/>
        </p:blipFill>
        <p:spPr>
          <a:xfrm>
            <a:off x="3359234" y="123477"/>
            <a:ext cx="5493685" cy="3565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Результат пошуку зображень за запитом &quot;list gif&quot;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39" y="2571750"/>
            <a:ext cx="3957589" cy="224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108520" y="699542"/>
            <a:ext cx="38884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Beall’s list – </a:t>
            </a:r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 панацея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76624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6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Обережно, фейк: науковців вводять в оману, пропонуючи опублікувати статті у підробних виданнях, що нібито входять до Scopus та Web of Science | Кабінет Міністрів України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5" t="9999" r="6253"/>
          <a:stretch/>
        </p:blipFill>
        <p:spPr>
          <a:xfrm>
            <a:off x="2432913" y="123478"/>
            <a:ext cx="5780275" cy="3172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Обережно, фейк: науковців вводять в оману, пропонуючи опублікувати статті у підробних виданнях, що нібито входять до Scopus та Web of Science | Кабінет Міністрів України - Google Chrom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t="13166" r="6254" b="25620"/>
          <a:stretch/>
        </p:blipFill>
        <p:spPr>
          <a:xfrm>
            <a:off x="2432913" y="2355726"/>
            <a:ext cx="5780275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Пов’язане зображення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096832"/>
            <a:ext cx="2448273" cy="306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569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6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Пов’язане зображення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7574"/>
            <a:ext cx="2142220" cy="3433045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96309" y="483518"/>
            <a:ext cx="5965095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err="1">
                <a:latin typeface="Franklin Gothic Medium" panose="020B0603020102020204" pitchFamily="34" charset="0"/>
              </a:rPr>
              <a:t>Стаття</a:t>
            </a:r>
            <a:r>
              <a:rPr lang="ru-RU" sz="1100" b="1" dirty="0">
                <a:latin typeface="Franklin Gothic Medium" panose="020B0603020102020204" pitchFamily="34" charset="0"/>
              </a:rPr>
              <a:t> 190. </a:t>
            </a:r>
            <a:r>
              <a:rPr lang="ru-RU" sz="1100" b="1" dirty="0" err="1">
                <a:latin typeface="Franklin Gothic Medium" panose="020B0603020102020204" pitchFamily="34" charset="0"/>
              </a:rPr>
              <a:t>Шахрайство</a:t>
            </a:r>
            <a:endParaRPr lang="ru-RU" sz="1100" b="1" dirty="0">
              <a:latin typeface="Franklin Gothic Medium" panose="020B0603020102020204" pitchFamily="34" charset="0"/>
            </a:endParaRPr>
          </a:p>
          <a:p>
            <a:endParaRPr lang="ru-RU" sz="1100" b="1" dirty="0">
              <a:latin typeface="Franklin Gothic Medium" panose="020B0603020102020204" pitchFamily="34" charset="0"/>
            </a:endParaRPr>
          </a:p>
          <a:p>
            <a:pPr marL="228600" indent="-228600">
              <a:buAutoNum type="arabicPeriod"/>
            </a:pPr>
            <a:r>
              <a:rPr lang="ru-RU" sz="1100" b="1" dirty="0" err="1" smtClean="0">
                <a:latin typeface="Franklin Gothic Medium" panose="020B0603020102020204" pitchFamily="34" charset="0"/>
              </a:rPr>
              <a:t>Заволодіння</a:t>
            </a:r>
            <a:r>
              <a:rPr lang="ru-RU" sz="1100" b="1" dirty="0" smtClean="0">
                <a:latin typeface="Franklin Gothic Medium" panose="020B0603020102020204" pitchFamily="34" charset="0"/>
              </a:rPr>
              <a:t> </a:t>
            </a:r>
            <a:r>
              <a:rPr lang="ru-RU" sz="1100" b="1" dirty="0">
                <a:latin typeface="Franklin Gothic Medium" panose="020B0603020102020204" pitchFamily="34" charset="0"/>
              </a:rPr>
              <a:t>чужим </a:t>
            </a:r>
            <a:r>
              <a:rPr lang="ru-RU" sz="1100" b="1" dirty="0" err="1">
                <a:latin typeface="Franklin Gothic Medium" panose="020B0603020102020204" pitchFamily="34" charset="0"/>
              </a:rPr>
              <a:t>майном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або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придбання</a:t>
            </a:r>
            <a:r>
              <a:rPr lang="ru-RU" sz="1100" b="1" dirty="0">
                <a:latin typeface="Franklin Gothic Medium" panose="020B0603020102020204" pitchFamily="34" charset="0"/>
              </a:rPr>
              <a:t> права на </a:t>
            </a:r>
            <a:r>
              <a:rPr lang="ru-RU" sz="1100" b="1" dirty="0" err="1">
                <a:latin typeface="Franklin Gothic Medium" panose="020B0603020102020204" pitchFamily="34" charset="0"/>
              </a:rPr>
              <a:t>майно</a:t>
            </a:r>
            <a:r>
              <a:rPr lang="ru-RU" sz="1100" b="1" dirty="0">
                <a:latin typeface="Franklin Gothic Medium" panose="020B0603020102020204" pitchFamily="34" charset="0"/>
              </a:rPr>
              <a:t> шляхом </a:t>
            </a:r>
            <a:r>
              <a:rPr lang="ru-RU" sz="1100" b="1" dirty="0" smtClean="0">
                <a:latin typeface="Franklin Gothic Medium" panose="020B0603020102020204" pitchFamily="34" charset="0"/>
              </a:rPr>
              <a:t>обману </a:t>
            </a:r>
          </a:p>
          <a:p>
            <a:r>
              <a:rPr lang="ru-RU" sz="1100" b="1" dirty="0" err="1" smtClean="0">
                <a:latin typeface="Franklin Gothic Medium" panose="020B0603020102020204" pitchFamily="34" charset="0"/>
              </a:rPr>
              <a:t>чи</a:t>
            </a:r>
            <a:r>
              <a:rPr lang="ru-RU" sz="1100" b="1" dirty="0" smtClean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зловживання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довірою</a:t>
            </a:r>
            <a:r>
              <a:rPr lang="ru-RU" sz="1100" b="1" dirty="0">
                <a:latin typeface="Franklin Gothic Medium" panose="020B0603020102020204" pitchFamily="34" charset="0"/>
              </a:rPr>
              <a:t> (</a:t>
            </a:r>
            <a:r>
              <a:rPr lang="ru-RU" sz="1100" b="1" dirty="0" err="1">
                <a:latin typeface="Franklin Gothic Medium" panose="020B0603020102020204" pitchFamily="34" charset="0"/>
              </a:rPr>
              <a:t>шахрайство</a:t>
            </a:r>
            <a:r>
              <a:rPr lang="ru-RU" sz="1100" b="1" dirty="0">
                <a:latin typeface="Franklin Gothic Medium" panose="020B0603020102020204" pitchFamily="34" charset="0"/>
              </a:rPr>
              <a:t>) -</a:t>
            </a:r>
          </a:p>
          <a:p>
            <a:endParaRPr lang="ru-RU" sz="1100" b="1" dirty="0">
              <a:latin typeface="Franklin Gothic Medium" panose="020B0603020102020204" pitchFamily="34" charset="0"/>
            </a:endParaRPr>
          </a:p>
          <a:p>
            <a:r>
              <a:rPr lang="ru-RU" sz="800" dirty="0" err="1">
                <a:latin typeface="Franklin Gothic Medium" panose="020B0603020102020204" pitchFamily="34" charset="0"/>
              </a:rPr>
              <a:t>карається</a:t>
            </a:r>
            <a:r>
              <a:rPr lang="ru-RU" sz="800" dirty="0">
                <a:latin typeface="Franklin Gothic Medium" panose="020B0603020102020204" pitchFamily="34" charset="0"/>
              </a:rPr>
              <a:t> штрафом до </a:t>
            </a:r>
            <a:r>
              <a:rPr lang="ru-RU" sz="800" dirty="0" err="1">
                <a:latin typeface="Franklin Gothic Medium" panose="020B0603020102020204" pitchFamily="34" charset="0"/>
              </a:rPr>
              <a:t>п'ятдесяти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неоподатковуваних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мінімумів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доходів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громадян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або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громадськими</a:t>
            </a:r>
            <a:r>
              <a:rPr lang="ru-RU" sz="800" dirty="0">
                <a:latin typeface="Franklin Gothic Medium" panose="020B0603020102020204" pitchFamily="34" charset="0"/>
              </a:rPr>
              <a:t> роботами на строк до </a:t>
            </a:r>
            <a:endParaRPr lang="ru-RU" sz="800" dirty="0" smtClean="0">
              <a:latin typeface="Franklin Gothic Medium" panose="020B0603020102020204" pitchFamily="34" charset="0"/>
            </a:endParaRPr>
          </a:p>
          <a:p>
            <a:r>
              <a:rPr lang="ru-RU" sz="800" dirty="0" err="1" smtClean="0">
                <a:latin typeface="Franklin Gothic Medium" panose="020B0603020102020204" pitchFamily="34" charset="0"/>
              </a:rPr>
              <a:t>двохсот</a:t>
            </a:r>
            <a:r>
              <a:rPr lang="ru-RU" sz="800" dirty="0" smtClean="0">
                <a:latin typeface="Franklin Gothic Medium" panose="020B0603020102020204" pitchFamily="34" charset="0"/>
              </a:rPr>
              <a:t> </a:t>
            </a:r>
            <a:r>
              <a:rPr lang="ru-RU" sz="800" dirty="0">
                <a:latin typeface="Franklin Gothic Medium" panose="020B0603020102020204" pitchFamily="34" charset="0"/>
              </a:rPr>
              <a:t>сорока годин, </a:t>
            </a:r>
            <a:r>
              <a:rPr lang="ru-RU" sz="800" dirty="0" err="1">
                <a:latin typeface="Franklin Gothic Medium" panose="020B0603020102020204" pitchFamily="34" charset="0"/>
              </a:rPr>
              <a:t>або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виправними</a:t>
            </a:r>
            <a:r>
              <a:rPr lang="ru-RU" sz="800" dirty="0">
                <a:latin typeface="Franklin Gothic Medium" panose="020B0603020102020204" pitchFamily="34" charset="0"/>
              </a:rPr>
              <a:t> роботами на строк до </a:t>
            </a:r>
            <a:r>
              <a:rPr lang="ru-RU" sz="800" dirty="0" err="1">
                <a:latin typeface="Franklin Gothic Medium" panose="020B0603020102020204" pitchFamily="34" charset="0"/>
              </a:rPr>
              <a:t>двох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років</a:t>
            </a:r>
            <a:r>
              <a:rPr lang="ru-RU" sz="800" dirty="0">
                <a:latin typeface="Franklin Gothic Medium" panose="020B0603020102020204" pitchFamily="34" charset="0"/>
              </a:rPr>
              <a:t>, </a:t>
            </a:r>
            <a:r>
              <a:rPr lang="ru-RU" sz="800" dirty="0" err="1">
                <a:latin typeface="Franklin Gothic Medium" panose="020B0603020102020204" pitchFamily="34" charset="0"/>
              </a:rPr>
              <a:t>або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обмеженням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волі</a:t>
            </a:r>
            <a:r>
              <a:rPr lang="ru-RU" sz="800" dirty="0">
                <a:latin typeface="Franklin Gothic Medium" panose="020B0603020102020204" pitchFamily="34" charset="0"/>
              </a:rPr>
              <a:t> на строк до </a:t>
            </a:r>
            <a:r>
              <a:rPr lang="ru-RU" sz="800" dirty="0" err="1">
                <a:latin typeface="Franklin Gothic Medium" panose="020B0603020102020204" pitchFamily="34" charset="0"/>
              </a:rPr>
              <a:t>трьох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років</a:t>
            </a:r>
            <a:r>
              <a:rPr lang="ru-RU" sz="800" dirty="0">
                <a:latin typeface="Franklin Gothic Medium" panose="020B0603020102020204" pitchFamily="34" charset="0"/>
              </a:rPr>
              <a:t>.</a:t>
            </a:r>
          </a:p>
          <a:p>
            <a:endParaRPr lang="ru-RU" sz="1000" b="1" dirty="0">
              <a:latin typeface="Franklin Gothic Medium" panose="020B0603020102020204" pitchFamily="34" charset="0"/>
            </a:endParaRPr>
          </a:p>
          <a:p>
            <a:r>
              <a:rPr lang="ru-RU" sz="1100" b="1" dirty="0">
                <a:latin typeface="Franklin Gothic Medium" panose="020B0603020102020204" pitchFamily="34" charset="0"/>
              </a:rPr>
              <a:t>2. </a:t>
            </a:r>
            <a:r>
              <a:rPr lang="ru-RU" sz="1100" b="1" dirty="0" err="1">
                <a:latin typeface="Franklin Gothic Medium" panose="020B0603020102020204" pitchFamily="34" charset="0"/>
              </a:rPr>
              <a:t>Шахрайство</a:t>
            </a:r>
            <a:r>
              <a:rPr lang="ru-RU" sz="1100" b="1" dirty="0">
                <a:latin typeface="Franklin Gothic Medium" panose="020B0603020102020204" pitchFamily="34" charset="0"/>
              </a:rPr>
              <a:t>, </a:t>
            </a:r>
            <a:r>
              <a:rPr lang="ru-RU" sz="1100" b="1" dirty="0" err="1">
                <a:latin typeface="Franklin Gothic Medium" panose="020B0603020102020204" pitchFamily="34" charset="0"/>
              </a:rPr>
              <a:t>вчинене</a:t>
            </a:r>
            <a:r>
              <a:rPr lang="ru-RU" sz="1100" b="1" dirty="0">
                <a:latin typeface="Franklin Gothic Medium" panose="020B0603020102020204" pitchFamily="34" charset="0"/>
              </a:rPr>
              <a:t> повторно, </a:t>
            </a:r>
            <a:r>
              <a:rPr lang="ru-RU" sz="1100" b="1" dirty="0" err="1">
                <a:latin typeface="Franklin Gothic Medium" panose="020B0603020102020204" pitchFamily="34" charset="0"/>
              </a:rPr>
              <a:t>або</a:t>
            </a:r>
            <a:r>
              <a:rPr lang="ru-RU" sz="1100" b="1" dirty="0">
                <a:latin typeface="Franklin Gothic Medium" panose="020B0603020102020204" pitchFamily="34" charset="0"/>
              </a:rPr>
              <a:t> за </a:t>
            </a:r>
            <a:r>
              <a:rPr lang="ru-RU" sz="1100" b="1" dirty="0" err="1">
                <a:latin typeface="Franklin Gothic Medium" panose="020B0603020102020204" pitchFamily="34" charset="0"/>
              </a:rPr>
              <a:t>попередньою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змовою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групою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осіб</a:t>
            </a:r>
            <a:r>
              <a:rPr lang="ru-RU" sz="1100" b="1" dirty="0">
                <a:latin typeface="Franklin Gothic Medium" panose="020B0603020102020204" pitchFamily="34" charset="0"/>
              </a:rPr>
              <a:t>, </a:t>
            </a:r>
            <a:endParaRPr lang="ru-RU" sz="1100" b="1" dirty="0" smtClean="0">
              <a:latin typeface="Franklin Gothic Medium" panose="020B0603020102020204" pitchFamily="34" charset="0"/>
            </a:endParaRPr>
          </a:p>
          <a:p>
            <a:r>
              <a:rPr lang="ru-RU" sz="1100" b="1" dirty="0" err="1" smtClean="0">
                <a:latin typeface="Franklin Gothic Medium" panose="020B0603020102020204" pitchFamily="34" charset="0"/>
              </a:rPr>
              <a:t>або</a:t>
            </a:r>
            <a:r>
              <a:rPr lang="ru-RU" sz="1100" b="1" dirty="0" smtClean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таке</a:t>
            </a:r>
            <a:r>
              <a:rPr lang="ru-RU" sz="1100" b="1" dirty="0">
                <a:latin typeface="Franklin Gothic Medium" panose="020B0603020102020204" pitchFamily="34" charset="0"/>
              </a:rPr>
              <a:t>, </a:t>
            </a:r>
            <a:r>
              <a:rPr lang="ru-RU" sz="1100" b="1" dirty="0" err="1">
                <a:latin typeface="Franklin Gothic Medium" panose="020B0603020102020204" pitchFamily="34" charset="0"/>
              </a:rPr>
              <a:t>що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завдало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значної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шкоди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потерпілому</a:t>
            </a:r>
            <a:r>
              <a:rPr lang="ru-RU" sz="1100" b="1" dirty="0">
                <a:latin typeface="Franklin Gothic Medium" panose="020B0603020102020204" pitchFamily="34" charset="0"/>
              </a:rPr>
              <a:t>, -</a:t>
            </a:r>
          </a:p>
          <a:p>
            <a:endParaRPr lang="ru-RU" sz="1100" b="1" dirty="0">
              <a:latin typeface="Franklin Gothic Medium" panose="020B0603020102020204" pitchFamily="34" charset="0"/>
            </a:endParaRPr>
          </a:p>
          <a:p>
            <a:r>
              <a:rPr lang="ru-RU" sz="800" dirty="0" err="1">
                <a:latin typeface="Franklin Gothic Medium" panose="020B0603020102020204" pitchFamily="34" charset="0"/>
              </a:rPr>
              <a:t>карається</a:t>
            </a:r>
            <a:r>
              <a:rPr lang="ru-RU" sz="800" dirty="0">
                <a:latin typeface="Franklin Gothic Medium" panose="020B0603020102020204" pitchFamily="34" charset="0"/>
              </a:rPr>
              <a:t> штрафом </a:t>
            </a:r>
            <a:r>
              <a:rPr lang="ru-RU" sz="800" dirty="0" err="1">
                <a:latin typeface="Franklin Gothic Medium" panose="020B0603020102020204" pitchFamily="34" charset="0"/>
              </a:rPr>
              <a:t>від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п'ятдесяти</a:t>
            </a:r>
            <a:r>
              <a:rPr lang="ru-RU" sz="800" dirty="0">
                <a:latin typeface="Franklin Gothic Medium" panose="020B0603020102020204" pitchFamily="34" charset="0"/>
              </a:rPr>
              <a:t> до ста </a:t>
            </a:r>
            <a:r>
              <a:rPr lang="ru-RU" sz="800" dirty="0" err="1">
                <a:latin typeface="Franklin Gothic Medium" panose="020B0603020102020204" pitchFamily="34" charset="0"/>
              </a:rPr>
              <a:t>неоподатковуваних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мінімумів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доходів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громадян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або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виправними</a:t>
            </a:r>
            <a:r>
              <a:rPr lang="ru-RU" sz="800" dirty="0">
                <a:latin typeface="Franklin Gothic Medium" panose="020B0603020102020204" pitchFamily="34" charset="0"/>
              </a:rPr>
              <a:t> роботами на строк </a:t>
            </a:r>
            <a:endParaRPr lang="ru-RU" sz="800" dirty="0" smtClean="0">
              <a:latin typeface="Franklin Gothic Medium" panose="020B0603020102020204" pitchFamily="34" charset="0"/>
            </a:endParaRPr>
          </a:p>
          <a:p>
            <a:r>
              <a:rPr lang="ru-RU" sz="800" dirty="0" err="1" smtClean="0">
                <a:latin typeface="Franklin Gothic Medium" panose="020B0603020102020204" pitchFamily="34" charset="0"/>
              </a:rPr>
              <a:t>від</a:t>
            </a:r>
            <a:r>
              <a:rPr lang="ru-RU" sz="800" dirty="0" smtClean="0">
                <a:latin typeface="Franklin Gothic Medium" panose="020B0603020102020204" pitchFamily="34" charset="0"/>
              </a:rPr>
              <a:t> </a:t>
            </a:r>
            <a:r>
              <a:rPr lang="ru-RU" sz="800" dirty="0">
                <a:latin typeface="Franklin Gothic Medium" panose="020B0603020102020204" pitchFamily="34" charset="0"/>
              </a:rPr>
              <a:t>одного до </a:t>
            </a:r>
            <a:r>
              <a:rPr lang="ru-RU" sz="800" dirty="0" err="1">
                <a:latin typeface="Franklin Gothic Medium" panose="020B0603020102020204" pitchFamily="34" charset="0"/>
              </a:rPr>
              <a:t>двох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років</a:t>
            </a:r>
            <a:r>
              <a:rPr lang="ru-RU" sz="800" dirty="0">
                <a:latin typeface="Franklin Gothic Medium" panose="020B0603020102020204" pitchFamily="34" charset="0"/>
              </a:rPr>
              <a:t>, </a:t>
            </a:r>
            <a:r>
              <a:rPr lang="ru-RU" sz="800" dirty="0" err="1">
                <a:latin typeface="Franklin Gothic Medium" panose="020B0603020102020204" pitchFamily="34" charset="0"/>
              </a:rPr>
              <a:t>або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обмеженням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волі</a:t>
            </a:r>
            <a:r>
              <a:rPr lang="ru-RU" sz="800" dirty="0">
                <a:latin typeface="Franklin Gothic Medium" panose="020B0603020102020204" pitchFamily="34" charset="0"/>
              </a:rPr>
              <a:t> на строк до </a:t>
            </a:r>
            <a:r>
              <a:rPr lang="ru-RU" sz="800" dirty="0" err="1">
                <a:latin typeface="Franklin Gothic Medium" panose="020B0603020102020204" pitchFamily="34" charset="0"/>
              </a:rPr>
              <a:t>п'яти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років</a:t>
            </a:r>
            <a:r>
              <a:rPr lang="ru-RU" sz="800" dirty="0">
                <a:latin typeface="Franklin Gothic Medium" panose="020B0603020102020204" pitchFamily="34" charset="0"/>
              </a:rPr>
              <a:t>, </a:t>
            </a:r>
            <a:r>
              <a:rPr lang="ru-RU" sz="800" dirty="0" err="1">
                <a:latin typeface="Franklin Gothic Medium" panose="020B0603020102020204" pitchFamily="34" charset="0"/>
              </a:rPr>
              <a:t>або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позбавленням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волі</a:t>
            </a:r>
            <a:r>
              <a:rPr lang="ru-RU" sz="800" dirty="0">
                <a:latin typeface="Franklin Gothic Medium" panose="020B0603020102020204" pitchFamily="34" charset="0"/>
              </a:rPr>
              <a:t> на строк до </a:t>
            </a:r>
            <a:r>
              <a:rPr lang="ru-RU" sz="800" dirty="0" err="1">
                <a:latin typeface="Franklin Gothic Medium" panose="020B0603020102020204" pitchFamily="34" charset="0"/>
              </a:rPr>
              <a:t>трьох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років</a:t>
            </a:r>
            <a:r>
              <a:rPr lang="ru-RU" sz="800" dirty="0">
                <a:latin typeface="Franklin Gothic Medium" panose="020B0603020102020204" pitchFamily="34" charset="0"/>
              </a:rPr>
              <a:t>.</a:t>
            </a:r>
          </a:p>
          <a:p>
            <a:endParaRPr lang="ru-RU" sz="1100" b="1" dirty="0">
              <a:latin typeface="Franklin Gothic Medium" panose="020B0603020102020204" pitchFamily="34" charset="0"/>
            </a:endParaRPr>
          </a:p>
          <a:p>
            <a:r>
              <a:rPr lang="ru-RU" sz="1100" b="1" dirty="0">
                <a:latin typeface="Franklin Gothic Medium" panose="020B0603020102020204" pitchFamily="34" charset="0"/>
              </a:rPr>
              <a:t>3. </a:t>
            </a:r>
            <a:r>
              <a:rPr lang="ru-RU" sz="1100" b="1" dirty="0" err="1">
                <a:latin typeface="Franklin Gothic Medium" panose="020B0603020102020204" pitchFamily="34" charset="0"/>
              </a:rPr>
              <a:t>Шахрайство</a:t>
            </a:r>
            <a:r>
              <a:rPr lang="ru-RU" sz="1100" b="1" dirty="0">
                <a:latin typeface="Franklin Gothic Medium" panose="020B0603020102020204" pitchFamily="34" charset="0"/>
              </a:rPr>
              <a:t>, </a:t>
            </a:r>
            <a:r>
              <a:rPr lang="ru-RU" sz="1100" b="1" dirty="0" err="1">
                <a:latin typeface="Franklin Gothic Medium" panose="020B0603020102020204" pitchFamily="34" charset="0"/>
              </a:rPr>
              <a:t>вчинене</a:t>
            </a:r>
            <a:r>
              <a:rPr lang="ru-RU" sz="1100" b="1" dirty="0">
                <a:latin typeface="Franklin Gothic Medium" panose="020B0603020102020204" pitchFamily="34" charset="0"/>
              </a:rPr>
              <a:t> у великих </a:t>
            </a:r>
            <a:r>
              <a:rPr lang="ru-RU" sz="1100" b="1" dirty="0" err="1">
                <a:latin typeface="Franklin Gothic Medium" panose="020B0603020102020204" pitchFamily="34" charset="0"/>
              </a:rPr>
              <a:t>розмірах</a:t>
            </a:r>
            <a:r>
              <a:rPr lang="ru-RU" sz="1100" b="1" dirty="0">
                <a:latin typeface="Franklin Gothic Medium" panose="020B0603020102020204" pitchFamily="34" charset="0"/>
              </a:rPr>
              <a:t>, </a:t>
            </a:r>
            <a:r>
              <a:rPr lang="ru-RU" sz="1100" b="1" dirty="0" err="1">
                <a:latin typeface="Franklin Gothic Medium" panose="020B0603020102020204" pitchFamily="34" charset="0"/>
              </a:rPr>
              <a:t>або</a:t>
            </a:r>
            <a:r>
              <a:rPr lang="ru-RU" sz="1100" b="1" dirty="0">
                <a:latin typeface="Franklin Gothic Medium" panose="020B0603020102020204" pitchFamily="34" charset="0"/>
              </a:rPr>
              <a:t> шляхом </a:t>
            </a:r>
            <a:r>
              <a:rPr lang="ru-RU" sz="1100" b="1" dirty="0" err="1">
                <a:latin typeface="Franklin Gothic Medium" panose="020B0603020102020204" pitchFamily="34" charset="0"/>
              </a:rPr>
              <a:t>незаконних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операцій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endParaRPr lang="ru-RU" sz="1100" b="1" dirty="0" smtClean="0">
              <a:latin typeface="Franklin Gothic Medium" panose="020B0603020102020204" pitchFamily="34" charset="0"/>
            </a:endParaRPr>
          </a:p>
          <a:p>
            <a:r>
              <a:rPr lang="ru-RU" sz="1100" b="1" dirty="0" smtClean="0">
                <a:latin typeface="Franklin Gothic Medium" panose="020B0603020102020204" pitchFamily="34" charset="0"/>
              </a:rPr>
              <a:t>з </a:t>
            </a:r>
            <a:r>
              <a:rPr lang="ru-RU" sz="1100" b="1" dirty="0" err="1">
                <a:latin typeface="Franklin Gothic Medium" panose="020B0603020102020204" pitchFamily="34" charset="0"/>
              </a:rPr>
              <a:t>використанням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електронно-обчислювальної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техніки</a:t>
            </a:r>
            <a:r>
              <a:rPr lang="ru-RU" sz="1100" b="1" dirty="0">
                <a:latin typeface="Franklin Gothic Medium" panose="020B0603020102020204" pitchFamily="34" charset="0"/>
              </a:rPr>
              <a:t>, -</a:t>
            </a:r>
          </a:p>
          <a:p>
            <a:endParaRPr lang="ru-RU" sz="1100" b="1" dirty="0">
              <a:latin typeface="Franklin Gothic Medium" panose="020B0603020102020204" pitchFamily="34" charset="0"/>
            </a:endParaRPr>
          </a:p>
          <a:p>
            <a:r>
              <a:rPr lang="ru-RU" sz="800" dirty="0" err="1">
                <a:latin typeface="Franklin Gothic Medium" panose="020B0603020102020204" pitchFamily="34" charset="0"/>
              </a:rPr>
              <a:t>карається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позбавленням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волі</a:t>
            </a:r>
            <a:r>
              <a:rPr lang="ru-RU" sz="800" dirty="0">
                <a:latin typeface="Franklin Gothic Medium" panose="020B0603020102020204" pitchFamily="34" charset="0"/>
              </a:rPr>
              <a:t> на строк </a:t>
            </a:r>
            <a:r>
              <a:rPr lang="ru-RU" sz="800" dirty="0" err="1">
                <a:latin typeface="Franklin Gothic Medium" panose="020B0603020102020204" pitchFamily="34" charset="0"/>
              </a:rPr>
              <a:t>від</a:t>
            </a:r>
            <a:r>
              <a:rPr lang="ru-RU" sz="800" dirty="0">
                <a:latin typeface="Franklin Gothic Medium" panose="020B0603020102020204" pitchFamily="34" charset="0"/>
              </a:rPr>
              <a:t> </a:t>
            </a:r>
            <a:r>
              <a:rPr lang="ru-RU" sz="800" dirty="0" err="1">
                <a:latin typeface="Franklin Gothic Medium" panose="020B0603020102020204" pitchFamily="34" charset="0"/>
              </a:rPr>
              <a:t>трьох</a:t>
            </a:r>
            <a:r>
              <a:rPr lang="ru-RU" sz="800" dirty="0">
                <a:latin typeface="Franklin Gothic Medium" panose="020B0603020102020204" pitchFamily="34" charset="0"/>
              </a:rPr>
              <a:t> до восьми </a:t>
            </a:r>
            <a:r>
              <a:rPr lang="ru-RU" sz="800" dirty="0" err="1">
                <a:latin typeface="Franklin Gothic Medium" panose="020B0603020102020204" pitchFamily="34" charset="0"/>
              </a:rPr>
              <a:t>років</a:t>
            </a:r>
            <a:r>
              <a:rPr lang="ru-RU" sz="800" dirty="0">
                <a:latin typeface="Franklin Gothic Medium" panose="020B0603020102020204" pitchFamily="34" charset="0"/>
              </a:rPr>
              <a:t>.</a:t>
            </a:r>
          </a:p>
          <a:p>
            <a:endParaRPr lang="ru-RU" sz="1100" b="1" dirty="0">
              <a:latin typeface="Franklin Gothic Medium" panose="020B0603020102020204" pitchFamily="34" charset="0"/>
            </a:endParaRPr>
          </a:p>
          <a:p>
            <a:r>
              <a:rPr lang="ru-RU" sz="1100" b="1" dirty="0">
                <a:latin typeface="Franklin Gothic Medium" panose="020B0603020102020204" pitchFamily="34" charset="0"/>
              </a:rPr>
              <a:t>4. </a:t>
            </a:r>
            <a:r>
              <a:rPr lang="ru-RU" sz="1100" b="1" dirty="0" err="1">
                <a:latin typeface="Franklin Gothic Medium" panose="020B0603020102020204" pitchFamily="34" charset="0"/>
              </a:rPr>
              <a:t>Шахрайство</a:t>
            </a:r>
            <a:r>
              <a:rPr lang="ru-RU" sz="1100" b="1" dirty="0">
                <a:latin typeface="Franklin Gothic Medium" panose="020B0603020102020204" pitchFamily="34" charset="0"/>
              </a:rPr>
              <a:t>, </a:t>
            </a:r>
            <a:r>
              <a:rPr lang="ru-RU" sz="1100" b="1" dirty="0" err="1">
                <a:latin typeface="Franklin Gothic Medium" panose="020B0603020102020204" pitchFamily="34" charset="0"/>
              </a:rPr>
              <a:t>вчинене</a:t>
            </a:r>
            <a:r>
              <a:rPr lang="ru-RU" sz="1100" b="1" dirty="0">
                <a:latin typeface="Franklin Gothic Medium" panose="020B0603020102020204" pitchFamily="34" charset="0"/>
              </a:rPr>
              <a:t> в особливо великих </a:t>
            </a:r>
            <a:r>
              <a:rPr lang="ru-RU" sz="1100" b="1" dirty="0" err="1">
                <a:latin typeface="Franklin Gothic Medium" panose="020B0603020102020204" pitchFamily="34" charset="0"/>
              </a:rPr>
              <a:t>розмірах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або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організованою</a:t>
            </a:r>
            <a:r>
              <a:rPr lang="ru-RU" sz="1100" b="1" dirty="0">
                <a:latin typeface="Franklin Gothic Medium" panose="020B0603020102020204" pitchFamily="34" charset="0"/>
              </a:rPr>
              <a:t> </a:t>
            </a:r>
            <a:r>
              <a:rPr lang="ru-RU" sz="1100" b="1" dirty="0" err="1">
                <a:latin typeface="Franklin Gothic Medium" panose="020B0603020102020204" pitchFamily="34" charset="0"/>
              </a:rPr>
              <a:t>групою</a:t>
            </a:r>
            <a:r>
              <a:rPr lang="ru-RU" sz="1100" b="1" dirty="0">
                <a:latin typeface="Franklin Gothic Medium" panose="020B0603020102020204" pitchFamily="34" charset="0"/>
              </a:rPr>
              <a:t>, -</a:t>
            </a:r>
          </a:p>
          <a:p>
            <a:endParaRPr lang="ru-RU" sz="1100" b="1" dirty="0">
              <a:latin typeface="Franklin Gothic Medium" panose="020B0603020102020204" pitchFamily="34" charset="0"/>
            </a:endParaRPr>
          </a:p>
          <a:p>
            <a:r>
              <a:rPr lang="ru-RU" sz="900" b="1" dirty="0" err="1">
                <a:latin typeface="Franklin Gothic Medium" panose="020B0603020102020204" pitchFamily="34" charset="0"/>
              </a:rPr>
              <a:t>карається</a:t>
            </a:r>
            <a:r>
              <a:rPr lang="ru-RU" sz="900" b="1" dirty="0">
                <a:latin typeface="Franklin Gothic Medium" panose="020B0603020102020204" pitchFamily="34" charset="0"/>
              </a:rPr>
              <a:t> </a:t>
            </a:r>
            <a:r>
              <a:rPr lang="ru-RU" sz="900" b="1" dirty="0" err="1">
                <a:latin typeface="Franklin Gothic Medium" panose="020B0603020102020204" pitchFamily="34" charset="0"/>
              </a:rPr>
              <a:t>позбавленням</a:t>
            </a:r>
            <a:r>
              <a:rPr lang="ru-RU" sz="900" b="1" dirty="0">
                <a:latin typeface="Franklin Gothic Medium" panose="020B0603020102020204" pitchFamily="34" charset="0"/>
              </a:rPr>
              <a:t> </a:t>
            </a:r>
            <a:r>
              <a:rPr lang="ru-RU" sz="900" b="1" dirty="0" err="1">
                <a:latin typeface="Franklin Gothic Medium" panose="020B0603020102020204" pitchFamily="34" charset="0"/>
              </a:rPr>
              <a:t>волі</a:t>
            </a:r>
            <a:r>
              <a:rPr lang="ru-RU" sz="900" b="1" dirty="0">
                <a:latin typeface="Franklin Gothic Medium" panose="020B0603020102020204" pitchFamily="34" charset="0"/>
              </a:rPr>
              <a:t> на строк </a:t>
            </a:r>
            <a:r>
              <a:rPr lang="ru-RU" sz="900" b="1" dirty="0" err="1">
                <a:latin typeface="Franklin Gothic Medium" panose="020B0603020102020204" pitchFamily="34" charset="0"/>
              </a:rPr>
              <a:t>від</a:t>
            </a:r>
            <a:r>
              <a:rPr lang="ru-RU" sz="900" b="1" dirty="0">
                <a:latin typeface="Franklin Gothic Medium" panose="020B0603020102020204" pitchFamily="34" charset="0"/>
              </a:rPr>
              <a:t> </a:t>
            </a:r>
            <a:r>
              <a:rPr lang="ru-RU" sz="900" b="1" dirty="0" err="1">
                <a:latin typeface="Franklin Gothic Medium" panose="020B0603020102020204" pitchFamily="34" charset="0"/>
              </a:rPr>
              <a:t>п'яти</a:t>
            </a:r>
            <a:r>
              <a:rPr lang="ru-RU" sz="900" b="1" dirty="0">
                <a:latin typeface="Franklin Gothic Medium" panose="020B0603020102020204" pitchFamily="34" charset="0"/>
              </a:rPr>
              <a:t> до </a:t>
            </a:r>
            <a:r>
              <a:rPr lang="ru-RU" sz="900" b="1" dirty="0" err="1">
                <a:latin typeface="Franklin Gothic Medium" panose="020B0603020102020204" pitchFamily="34" charset="0"/>
              </a:rPr>
              <a:t>дванадцяти</a:t>
            </a:r>
            <a:r>
              <a:rPr lang="ru-RU" sz="900" b="1" dirty="0">
                <a:latin typeface="Franklin Gothic Medium" panose="020B0603020102020204" pitchFamily="34" charset="0"/>
              </a:rPr>
              <a:t> </a:t>
            </a:r>
            <a:r>
              <a:rPr lang="ru-RU" sz="900" b="1" dirty="0" err="1">
                <a:latin typeface="Franklin Gothic Medium" panose="020B0603020102020204" pitchFamily="34" charset="0"/>
              </a:rPr>
              <a:t>років</a:t>
            </a:r>
            <a:r>
              <a:rPr lang="ru-RU" sz="900" b="1" dirty="0">
                <a:latin typeface="Franklin Gothic Medium" panose="020B0603020102020204" pitchFamily="34" charset="0"/>
              </a:rPr>
              <a:t> з </a:t>
            </a:r>
            <a:r>
              <a:rPr lang="ru-RU" sz="900" b="1" dirty="0" err="1">
                <a:latin typeface="Franklin Gothic Medium" panose="020B0603020102020204" pitchFamily="34" charset="0"/>
              </a:rPr>
              <a:t>конфіскацією</a:t>
            </a:r>
            <a:r>
              <a:rPr lang="ru-RU" sz="900" b="1" dirty="0">
                <a:latin typeface="Franklin Gothic Medium" panose="020B0603020102020204" pitchFamily="34" charset="0"/>
              </a:rPr>
              <a:t> майна.</a:t>
            </a:r>
          </a:p>
          <a:p>
            <a:endParaRPr lang="ru-RU" sz="900" b="1" dirty="0">
              <a:latin typeface="Franklin Gothic Medium" panose="020B0603020102020204" pitchFamily="34" charset="0"/>
            </a:endParaRPr>
          </a:p>
          <a:p>
            <a:r>
              <a:rPr lang="ru-RU" sz="900" b="1" dirty="0">
                <a:latin typeface="Franklin Gothic Medium" panose="020B0603020102020204" pitchFamily="34" charset="0"/>
              </a:rPr>
              <a:t>{</a:t>
            </a:r>
            <a:r>
              <a:rPr lang="ru-RU" sz="900" b="1" dirty="0" err="1">
                <a:latin typeface="Franklin Gothic Medium" panose="020B0603020102020204" pitchFamily="34" charset="0"/>
              </a:rPr>
              <a:t>Стаття</a:t>
            </a:r>
            <a:r>
              <a:rPr lang="ru-RU" sz="900" b="1" dirty="0">
                <a:latin typeface="Franklin Gothic Medium" panose="020B0603020102020204" pitchFamily="34" charset="0"/>
              </a:rPr>
              <a:t> 190 </a:t>
            </a:r>
            <a:r>
              <a:rPr lang="ru-RU" sz="900" b="1" dirty="0" err="1">
                <a:latin typeface="Franklin Gothic Medium" panose="020B0603020102020204" pitchFamily="34" charset="0"/>
              </a:rPr>
              <a:t>із</a:t>
            </a:r>
            <a:r>
              <a:rPr lang="ru-RU" sz="900" b="1" dirty="0">
                <a:latin typeface="Franklin Gothic Medium" panose="020B0603020102020204" pitchFamily="34" charset="0"/>
              </a:rPr>
              <a:t> </a:t>
            </a:r>
            <a:r>
              <a:rPr lang="ru-RU" sz="900" b="1" dirty="0" err="1">
                <a:latin typeface="Franklin Gothic Medium" panose="020B0603020102020204" pitchFamily="34" charset="0"/>
              </a:rPr>
              <a:t>змінами</a:t>
            </a:r>
            <a:r>
              <a:rPr lang="ru-RU" sz="900" b="1" dirty="0">
                <a:latin typeface="Franklin Gothic Medium" panose="020B0603020102020204" pitchFamily="34" charset="0"/>
              </a:rPr>
              <a:t>, </a:t>
            </a:r>
            <a:r>
              <a:rPr lang="ru-RU" sz="900" b="1" dirty="0" err="1">
                <a:latin typeface="Franklin Gothic Medium" panose="020B0603020102020204" pitchFamily="34" charset="0"/>
              </a:rPr>
              <a:t>внесеними</a:t>
            </a:r>
            <a:r>
              <a:rPr lang="ru-RU" sz="900" b="1" dirty="0">
                <a:latin typeface="Franklin Gothic Medium" panose="020B0603020102020204" pitchFamily="34" charset="0"/>
              </a:rPr>
              <a:t> </a:t>
            </a:r>
            <a:r>
              <a:rPr lang="ru-RU" sz="900" b="1" dirty="0" err="1">
                <a:latin typeface="Franklin Gothic Medium" panose="020B0603020102020204" pitchFamily="34" charset="0"/>
              </a:rPr>
              <a:t>згідно</a:t>
            </a:r>
            <a:r>
              <a:rPr lang="ru-RU" sz="900" b="1" dirty="0">
                <a:latin typeface="Franklin Gothic Medium" panose="020B0603020102020204" pitchFamily="34" charset="0"/>
              </a:rPr>
              <a:t> </a:t>
            </a:r>
            <a:r>
              <a:rPr lang="ru-RU" sz="900" b="1" dirty="0" err="1">
                <a:latin typeface="Franklin Gothic Medium" panose="020B0603020102020204" pitchFamily="34" charset="0"/>
              </a:rPr>
              <a:t>із</a:t>
            </a:r>
            <a:r>
              <a:rPr lang="ru-RU" sz="900" b="1" dirty="0">
                <a:latin typeface="Franklin Gothic Medium" panose="020B0603020102020204" pitchFamily="34" charset="0"/>
              </a:rPr>
              <a:t> Законом № 270-VI </a:t>
            </a:r>
            <a:r>
              <a:rPr lang="ru-RU" sz="900" b="1" dirty="0" err="1">
                <a:latin typeface="Franklin Gothic Medium" panose="020B0603020102020204" pitchFamily="34" charset="0"/>
              </a:rPr>
              <a:t>від</a:t>
            </a:r>
            <a:r>
              <a:rPr lang="ru-RU" sz="900" b="1" dirty="0">
                <a:latin typeface="Franklin Gothic Medium" panose="020B0603020102020204" pitchFamily="34" charset="0"/>
              </a:rPr>
              <a:t> 15.04.2008}</a:t>
            </a:r>
          </a:p>
        </p:txBody>
      </p:sp>
    </p:spTree>
    <p:extLst>
      <p:ext uri="{BB962C8B-B14F-4D97-AF65-F5344CB8AC3E}">
        <p14:creationId xmlns:p14="http://schemas.microsoft.com/office/powerpoint/2010/main" val="495569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6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627534"/>
            <a:ext cx="457200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1400" b="1" dirty="0" err="1"/>
              <a:t>Стаття</a:t>
            </a:r>
            <a:r>
              <a:rPr lang="ru-RU" sz="1400" b="1" dirty="0"/>
              <a:t> 192.</a:t>
            </a:r>
            <a:r>
              <a:rPr lang="ru-RU" sz="1400" dirty="0"/>
              <a:t> </a:t>
            </a:r>
            <a:r>
              <a:rPr lang="ru-RU" sz="1400" dirty="0" err="1"/>
              <a:t>Заподіяння</a:t>
            </a:r>
            <a:r>
              <a:rPr lang="ru-RU" sz="1400" dirty="0"/>
              <a:t> </a:t>
            </a:r>
            <a:r>
              <a:rPr lang="ru-RU" sz="1400" dirty="0" err="1"/>
              <a:t>майнової</a:t>
            </a:r>
            <a:r>
              <a:rPr lang="ru-RU" sz="1400" dirty="0"/>
              <a:t> </a:t>
            </a:r>
            <a:r>
              <a:rPr lang="ru-RU" sz="1400" dirty="0" err="1"/>
              <a:t>шкоди</a:t>
            </a:r>
            <a:r>
              <a:rPr lang="ru-RU" sz="1400" dirty="0"/>
              <a:t> шляхом обману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зловживання</a:t>
            </a:r>
            <a:r>
              <a:rPr lang="ru-RU" sz="1400" dirty="0"/>
              <a:t> </a:t>
            </a:r>
            <a:r>
              <a:rPr lang="ru-RU" sz="1400" dirty="0" err="1" smtClean="0"/>
              <a:t>довірою</a:t>
            </a:r>
            <a:endParaRPr lang="ru-RU" sz="1400" dirty="0" smtClean="0"/>
          </a:p>
          <a:p>
            <a:pPr fontAlgn="base"/>
            <a:endParaRPr lang="ru-RU" sz="1400" dirty="0"/>
          </a:p>
          <a:p>
            <a:pPr fontAlgn="base"/>
            <a:r>
              <a:rPr lang="ru-RU" sz="1400" b="1" dirty="0"/>
              <a:t>1. </a:t>
            </a:r>
            <a:r>
              <a:rPr lang="ru-RU" sz="1400" b="1" dirty="0" err="1"/>
              <a:t>Заподіяння</a:t>
            </a:r>
            <a:r>
              <a:rPr lang="ru-RU" sz="1400" b="1" dirty="0"/>
              <a:t> </a:t>
            </a:r>
            <a:r>
              <a:rPr lang="ru-RU" sz="1400" b="1" dirty="0" err="1"/>
              <a:t>значної</a:t>
            </a:r>
            <a:r>
              <a:rPr lang="ru-RU" sz="1400" b="1" dirty="0"/>
              <a:t> </a:t>
            </a:r>
            <a:r>
              <a:rPr lang="ru-RU" sz="1400" b="1" dirty="0" err="1"/>
              <a:t>майнової</a:t>
            </a:r>
            <a:r>
              <a:rPr lang="ru-RU" sz="1400" b="1" dirty="0"/>
              <a:t> </a:t>
            </a:r>
            <a:r>
              <a:rPr lang="ru-RU" sz="1400" b="1" dirty="0" err="1"/>
              <a:t>шкоди</a:t>
            </a:r>
            <a:r>
              <a:rPr lang="ru-RU" sz="1400" b="1" dirty="0"/>
              <a:t> шляхом обману </a:t>
            </a:r>
            <a:r>
              <a:rPr lang="ru-RU" sz="1400" b="1" dirty="0" err="1"/>
              <a:t>або</a:t>
            </a:r>
            <a:r>
              <a:rPr lang="ru-RU" sz="1400" b="1" dirty="0"/>
              <a:t> </a:t>
            </a:r>
            <a:r>
              <a:rPr lang="ru-RU" sz="1400" b="1" dirty="0" err="1"/>
              <a:t>зловживання</a:t>
            </a:r>
            <a:r>
              <a:rPr lang="ru-RU" sz="1400" b="1" dirty="0"/>
              <a:t> </a:t>
            </a:r>
            <a:r>
              <a:rPr lang="ru-RU" sz="1400" b="1" dirty="0" err="1"/>
              <a:t>довірою</a:t>
            </a:r>
            <a:r>
              <a:rPr lang="ru-RU" sz="1400" b="1" dirty="0"/>
              <a:t> за </a:t>
            </a:r>
            <a:r>
              <a:rPr lang="ru-RU" sz="1400" b="1" dirty="0" err="1"/>
              <a:t>відсутності</a:t>
            </a:r>
            <a:r>
              <a:rPr lang="ru-RU" sz="1400" b="1" dirty="0"/>
              <a:t> </a:t>
            </a:r>
            <a:r>
              <a:rPr lang="ru-RU" sz="1400" b="1" dirty="0" err="1"/>
              <a:t>ознак</a:t>
            </a:r>
            <a:r>
              <a:rPr lang="ru-RU" sz="1400" b="1" dirty="0"/>
              <a:t> </a:t>
            </a:r>
            <a:r>
              <a:rPr lang="ru-RU" sz="1400" b="1" dirty="0" err="1"/>
              <a:t>шахрайства</a:t>
            </a:r>
            <a:r>
              <a:rPr lang="ru-RU" sz="1400" b="1" dirty="0"/>
              <a:t> -</a:t>
            </a:r>
          </a:p>
          <a:p>
            <a:pPr fontAlgn="base"/>
            <a:r>
              <a:rPr lang="ru-RU" sz="1050" dirty="0" err="1"/>
              <a:t>караються</a:t>
            </a:r>
            <a:r>
              <a:rPr lang="ru-RU" sz="1050" dirty="0"/>
              <a:t> штрафом до </a:t>
            </a:r>
            <a:r>
              <a:rPr lang="ru-RU" sz="1050" dirty="0" err="1"/>
              <a:t>п'ятдесяти</a:t>
            </a:r>
            <a:r>
              <a:rPr lang="ru-RU" sz="1050" dirty="0"/>
              <a:t> </a:t>
            </a:r>
            <a:r>
              <a:rPr lang="ru-RU" sz="1050" dirty="0" err="1"/>
              <a:t>неоподатковуваних</a:t>
            </a:r>
            <a:r>
              <a:rPr lang="ru-RU" sz="1050" dirty="0"/>
              <a:t> </a:t>
            </a:r>
            <a:r>
              <a:rPr lang="ru-RU" sz="1050" dirty="0" err="1"/>
              <a:t>мінімумів</a:t>
            </a:r>
            <a:r>
              <a:rPr lang="ru-RU" sz="1050" dirty="0"/>
              <a:t> </a:t>
            </a:r>
            <a:r>
              <a:rPr lang="ru-RU" sz="1050" dirty="0" err="1"/>
              <a:t>доходів</a:t>
            </a:r>
            <a:r>
              <a:rPr lang="ru-RU" sz="1050" dirty="0"/>
              <a:t> </a:t>
            </a:r>
            <a:r>
              <a:rPr lang="ru-RU" sz="1050" dirty="0" err="1"/>
              <a:t>громадян</a:t>
            </a:r>
            <a:r>
              <a:rPr lang="ru-RU" sz="1050" dirty="0"/>
              <a:t> </a:t>
            </a:r>
            <a:r>
              <a:rPr lang="ru-RU" sz="1050" dirty="0" err="1"/>
              <a:t>або</a:t>
            </a:r>
            <a:r>
              <a:rPr lang="ru-RU" sz="1050" dirty="0"/>
              <a:t> </a:t>
            </a:r>
            <a:r>
              <a:rPr lang="ru-RU" sz="1050" dirty="0" err="1"/>
              <a:t>громадськими</a:t>
            </a:r>
            <a:r>
              <a:rPr lang="ru-RU" sz="1050" dirty="0"/>
              <a:t> роботами на строк до </a:t>
            </a:r>
            <a:r>
              <a:rPr lang="ru-RU" sz="1050" dirty="0" err="1"/>
              <a:t>двохсот</a:t>
            </a:r>
            <a:r>
              <a:rPr lang="ru-RU" sz="1050" dirty="0"/>
              <a:t> сорока годин, </a:t>
            </a:r>
            <a:r>
              <a:rPr lang="ru-RU" sz="1050" dirty="0" err="1"/>
              <a:t>або</a:t>
            </a:r>
            <a:r>
              <a:rPr lang="ru-RU" sz="1050" dirty="0"/>
              <a:t> </a:t>
            </a:r>
            <a:r>
              <a:rPr lang="ru-RU" sz="1050" dirty="0" err="1"/>
              <a:t>виправними</a:t>
            </a:r>
            <a:r>
              <a:rPr lang="ru-RU" sz="1050" dirty="0"/>
              <a:t> роботами на строк до </a:t>
            </a:r>
            <a:r>
              <a:rPr lang="ru-RU" sz="1050" dirty="0" err="1"/>
              <a:t>двох</a:t>
            </a:r>
            <a:r>
              <a:rPr lang="ru-RU" sz="1050" dirty="0"/>
              <a:t> </a:t>
            </a:r>
            <a:r>
              <a:rPr lang="ru-RU" sz="1050" dirty="0" err="1"/>
              <a:t>років</a:t>
            </a:r>
            <a:r>
              <a:rPr lang="ru-RU" sz="1050" dirty="0"/>
              <a:t>, </a:t>
            </a:r>
            <a:r>
              <a:rPr lang="ru-RU" sz="1050" dirty="0" err="1"/>
              <a:t>або</a:t>
            </a:r>
            <a:r>
              <a:rPr lang="ru-RU" sz="1050" dirty="0"/>
              <a:t> </a:t>
            </a:r>
            <a:r>
              <a:rPr lang="ru-RU" sz="1050" dirty="0" err="1"/>
              <a:t>арештом</a:t>
            </a:r>
            <a:r>
              <a:rPr lang="ru-RU" sz="1050" dirty="0"/>
              <a:t> на строк до шести </a:t>
            </a:r>
            <a:r>
              <a:rPr lang="ru-RU" sz="1050" dirty="0" err="1"/>
              <a:t>місяців</a:t>
            </a:r>
            <a:r>
              <a:rPr lang="ru-RU" sz="1050" dirty="0"/>
              <a:t>.</a:t>
            </a:r>
          </a:p>
          <a:p>
            <a:pPr fontAlgn="base"/>
            <a:r>
              <a:rPr lang="ru-RU" sz="1400" b="1" dirty="0"/>
              <a:t>2. </a:t>
            </a:r>
            <a:r>
              <a:rPr lang="ru-RU" sz="1400" b="1" dirty="0" err="1"/>
              <a:t>Ті</a:t>
            </a:r>
            <a:r>
              <a:rPr lang="ru-RU" sz="1400" b="1" dirty="0"/>
              <a:t> </a:t>
            </a:r>
            <a:r>
              <a:rPr lang="ru-RU" sz="1400" b="1" dirty="0" err="1"/>
              <a:t>самі</a:t>
            </a:r>
            <a:r>
              <a:rPr lang="ru-RU" sz="1400" b="1" dirty="0"/>
              <a:t> </a:t>
            </a:r>
            <a:r>
              <a:rPr lang="ru-RU" sz="1400" b="1" dirty="0" err="1"/>
              <a:t>діяння</a:t>
            </a:r>
            <a:r>
              <a:rPr lang="ru-RU" sz="1400" b="1" dirty="0"/>
              <a:t>, </a:t>
            </a:r>
            <a:r>
              <a:rPr lang="ru-RU" sz="1400" b="1" dirty="0" err="1"/>
              <a:t>вчинені</a:t>
            </a:r>
            <a:r>
              <a:rPr lang="ru-RU" sz="1400" b="1" dirty="0"/>
              <a:t> за </a:t>
            </a:r>
            <a:r>
              <a:rPr lang="ru-RU" sz="1400" b="1" dirty="0" err="1"/>
              <a:t>попередньою</a:t>
            </a:r>
            <a:r>
              <a:rPr lang="ru-RU" sz="1400" b="1" dirty="0"/>
              <a:t> </a:t>
            </a:r>
            <a:r>
              <a:rPr lang="ru-RU" sz="1400" b="1" dirty="0" err="1"/>
              <a:t>змовою</a:t>
            </a:r>
            <a:r>
              <a:rPr lang="ru-RU" sz="1400" b="1" dirty="0"/>
              <a:t> </a:t>
            </a:r>
            <a:r>
              <a:rPr lang="ru-RU" sz="1400" b="1" dirty="0" err="1"/>
              <a:t>групою</a:t>
            </a:r>
            <a:r>
              <a:rPr lang="ru-RU" sz="1400" b="1" dirty="0"/>
              <a:t> </a:t>
            </a:r>
            <a:r>
              <a:rPr lang="ru-RU" sz="1400" b="1" dirty="0" err="1"/>
              <a:t>осіб</a:t>
            </a:r>
            <a:r>
              <a:rPr lang="ru-RU" sz="1400" b="1" dirty="0"/>
              <a:t>, </a:t>
            </a:r>
            <a:r>
              <a:rPr lang="ru-RU" sz="1400" b="1" dirty="0" err="1"/>
              <a:t>або</a:t>
            </a:r>
            <a:r>
              <a:rPr lang="ru-RU" sz="1400" b="1" dirty="0"/>
              <a:t> </a:t>
            </a:r>
            <a:r>
              <a:rPr lang="ru-RU" sz="1400" b="1" dirty="0" err="1"/>
              <a:t>такі</a:t>
            </a:r>
            <a:r>
              <a:rPr lang="ru-RU" sz="1400" b="1" dirty="0"/>
              <a:t>, </a:t>
            </a:r>
            <a:r>
              <a:rPr lang="ru-RU" sz="1400" b="1" dirty="0" err="1"/>
              <a:t>що</a:t>
            </a:r>
            <a:r>
              <a:rPr lang="ru-RU" sz="1400" b="1" dirty="0"/>
              <a:t> </a:t>
            </a:r>
            <a:r>
              <a:rPr lang="ru-RU" sz="1400" b="1" dirty="0" err="1"/>
              <a:t>заподіяли</a:t>
            </a:r>
            <a:r>
              <a:rPr lang="ru-RU" sz="1400" b="1" dirty="0"/>
              <a:t> </a:t>
            </a:r>
            <a:r>
              <a:rPr lang="ru-RU" sz="1400" b="1" dirty="0" err="1"/>
              <a:t>майнову</a:t>
            </a:r>
            <a:r>
              <a:rPr lang="ru-RU" sz="1400" b="1" dirty="0"/>
              <a:t> шкоду у великих </a:t>
            </a:r>
            <a:r>
              <a:rPr lang="ru-RU" sz="1400" b="1" dirty="0" err="1"/>
              <a:t>розмірах</a:t>
            </a:r>
            <a:r>
              <a:rPr lang="ru-RU" sz="1400" b="1" dirty="0"/>
              <a:t>, -</a:t>
            </a:r>
          </a:p>
          <a:p>
            <a:pPr fontAlgn="base"/>
            <a:r>
              <a:rPr lang="ru-RU" sz="1050" dirty="0" err="1"/>
              <a:t>караються</a:t>
            </a:r>
            <a:r>
              <a:rPr lang="ru-RU" sz="1050" dirty="0"/>
              <a:t> штрафом </a:t>
            </a:r>
            <a:r>
              <a:rPr lang="ru-RU" sz="1050" dirty="0" err="1"/>
              <a:t>від</a:t>
            </a:r>
            <a:r>
              <a:rPr lang="ru-RU" sz="1050" dirty="0"/>
              <a:t> </a:t>
            </a:r>
            <a:r>
              <a:rPr lang="ru-RU" sz="1050" dirty="0" err="1"/>
              <a:t>п'ятдесяти</a:t>
            </a:r>
            <a:r>
              <a:rPr lang="ru-RU" sz="1050" dirty="0"/>
              <a:t> до ста </a:t>
            </a:r>
            <a:r>
              <a:rPr lang="ru-RU" sz="1050" dirty="0" err="1"/>
              <a:t>неоподатковуваних</a:t>
            </a:r>
            <a:r>
              <a:rPr lang="ru-RU" sz="1050" dirty="0"/>
              <a:t> </a:t>
            </a:r>
            <a:r>
              <a:rPr lang="ru-RU" sz="1050" dirty="0" err="1"/>
              <a:t>мінімумів</a:t>
            </a:r>
            <a:r>
              <a:rPr lang="ru-RU" sz="1050" dirty="0"/>
              <a:t> </a:t>
            </a:r>
            <a:r>
              <a:rPr lang="ru-RU" sz="1050" dirty="0" err="1"/>
              <a:t>доходів</a:t>
            </a:r>
            <a:r>
              <a:rPr lang="ru-RU" sz="1050" dirty="0"/>
              <a:t> </a:t>
            </a:r>
            <a:r>
              <a:rPr lang="ru-RU" sz="1050" dirty="0" err="1"/>
              <a:t>громадян</a:t>
            </a:r>
            <a:r>
              <a:rPr lang="ru-RU" sz="1050" dirty="0"/>
              <a:t> </a:t>
            </a:r>
            <a:r>
              <a:rPr lang="ru-RU" sz="1050" dirty="0" err="1"/>
              <a:t>або</a:t>
            </a:r>
            <a:r>
              <a:rPr lang="ru-RU" sz="1050" dirty="0"/>
              <a:t> </a:t>
            </a:r>
            <a:r>
              <a:rPr lang="ru-RU" sz="1050" dirty="0" err="1"/>
              <a:t>обмеженням</a:t>
            </a:r>
            <a:r>
              <a:rPr lang="ru-RU" sz="1050" dirty="0"/>
              <a:t> </a:t>
            </a:r>
            <a:r>
              <a:rPr lang="ru-RU" sz="1050" dirty="0" err="1"/>
              <a:t>волі</a:t>
            </a:r>
            <a:r>
              <a:rPr lang="ru-RU" sz="1050" dirty="0"/>
              <a:t> на строк до </a:t>
            </a:r>
            <a:r>
              <a:rPr lang="ru-RU" sz="1050" dirty="0" err="1"/>
              <a:t>трьох</a:t>
            </a:r>
            <a:r>
              <a:rPr lang="ru-RU" sz="1050" dirty="0"/>
              <a:t> </a:t>
            </a:r>
            <a:r>
              <a:rPr lang="ru-RU" sz="1050" dirty="0" err="1"/>
              <a:t>років</a:t>
            </a:r>
            <a:r>
              <a:rPr lang="ru-RU" sz="1050" dirty="0"/>
              <a:t>.</a:t>
            </a:r>
          </a:p>
        </p:txBody>
      </p:sp>
      <p:pic>
        <p:nvPicPr>
          <p:cNvPr id="6146" name="Picture 2" descr="Результат пошуку зображень за запитом &quot;мошенничество gif&quot;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199" y="1320259"/>
            <a:ext cx="3048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569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5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56176" y="267494"/>
            <a:ext cx="2088232" cy="3096343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endParaRPr lang="ru-RU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806" y="843557"/>
            <a:ext cx="1670586" cy="9748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806" y="987575"/>
            <a:ext cx="1670586" cy="6920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International Journal of Fake Legal Research</a:t>
            </a:r>
            <a:endParaRPr lang="ru-RU" sz="1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ÐÐ°ÑÑÐ¸Ð½ÐºÐ¸ Ð¿Ð¾ Ð·Ð°Ð¿ÑÐ¾ÑÑ best pric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773" y="2499741"/>
            <a:ext cx="832914" cy="669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Пов’язане зображення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8889">
            <a:off x="4028728" y="2499741"/>
            <a:ext cx="360045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67544" y="371874"/>
            <a:ext cx="3888432" cy="45858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Шахрайство?</a:t>
            </a:r>
          </a:p>
          <a:p>
            <a:pPr algn="ctr"/>
            <a:endParaRPr lang="uk-UA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uk-UA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Порушення прав споживачів?</a:t>
            </a:r>
          </a:p>
          <a:p>
            <a:pPr algn="ctr"/>
            <a:endParaRPr lang="uk-UA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Шахрайські практики?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79075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71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dirty="0" smtClean="0"/>
              <a:t>© Н. І. Зубченко, НБ НУ "ОЮА", 2018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339502"/>
            <a:ext cx="3240360" cy="42484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b="1" dirty="0" smtClean="0"/>
          </a:p>
          <a:p>
            <a:pPr algn="ctr"/>
            <a:endParaRPr lang="en-US" sz="4000" b="1" dirty="0"/>
          </a:p>
          <a:p>
            <a:pPr algn="ctr"/>
            <a:r>
              <a:rPr lang="en-US" sz="40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KEEP CALM </a:t>
            </a:r>
          </a:p>
          <a:p>
            <a:pPr algn="ctr"/>
            <a:r>
              <a:rPr lang="en-US" sz="32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AND </a:t>
            </a:r>
          </a:p>
          <a:p>
            <a:pPr algn="ctr"/>
            <a:r>
              <a:rPr lang="en-US" sz="48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DON’T</a:t>
            </a:r>
          </a:p>
          <a:p>
            <a:pPr algn="ctr"/>
            <a:r>
              <a:rPr lang="en-US" sz="48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PLAGIARIZE</a:t>
            </a:r>
          </a:p>
        </p:txBody>
      </p:sp>
      <p:pic>
        <p:nvPicPr>
          <p:cNvPr id="3080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934" y="627234"/>
            <a:ext cx="1122947" cy="990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1" y="339502"/>
            <a:ext cx="388843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Доброчесн</a:t>
            </a:r>
            <a:r>
              <a:rPr lang="uk-UA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ість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00425" y="1103535"/>
            <a:ext cx="3475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Прозорість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38010" y="2933092"/>
            <a:ext cx="3837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Об’єктивність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2401" y="2002072"/>
            <a:ext cx="36567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Обізнаність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6688" y="3933007"/>
            <a:ext cx="44492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Неупередженість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724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139630"/>
            <a:ext cx="38884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Ми допомагаємо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 descr="Сприяння публікаційній активності науковців – Проект Наукової бібліотеки НУ &quot;ОЮА&quot;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1" r="25373" b="2823"/>
          <a:stretch/>
        </p:blipFill>
        <p:spPr>
          <a:xfrm>
            <a:off x="418686" y="114346"/>
            <a:ext cx="4657370" cy="4477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076056" y="2738580"/>
            <a:ext cx="388843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ispan.library.onua.edu.ua</a:t>
            </a:r>
            <a:endParaRPr lang="ru-RU" sz="2400" b="1" u="sng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218" name="Picture 2" descr="Пов’язане зображення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00192" y="3397699"/>
            <a:ext cx="2380901" cy="1697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320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35802E-6 L -0.88611 -0.01729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306" y="-8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5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Результат пошуку зображень за запитом &quot;question gif&quot;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721" y="843558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555526"/>
            <a:ext cx="4386137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Питання</a:t>
            </a:r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</a:p>
          <a:p>
            <a:pPr algn="ctr"/>
            <a:r>
              <a:rPr lang="uk-UA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та </a:t>
            </a:r>
          </a:p>
          <a:p>
            <a:pPr algn="ctr"/>
            <a:r>
              <a:rPr lang="uk-UA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пропозиції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0419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291830"/>
            <a:ext cx="554461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Дякую за Вашу увагу!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48236" y="411510"/>
            <a:ext cx="55446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12080" y="207196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u="sng" dirty="0"/>
              <a:t>n.zubchenko@onua.edu.ua</a:t>
            </a:r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Researcher ID</a:t>
            </a:r>
            <a:r>
              <a:rPr lang="en-US" dirty="0"/>
              <a:t>: O-7676-2016</a:t>
            </a:r>
          </a:p>
          <a:p>
            <a:pPr algn="r"/>
            <a:r>
              <a:rPr lang="en-US" dirty="0"/>
              <a:t>ORCID </a:t>
            </a:r>
            <a:r>
              <a:rPr lang="en-US" dirty="0" smtClean="0"/>
              <a:t>0000-0002-5211-7716</a:t>
            </a:r>
          </a:p>
        </p:txBody>
      </p:sp>
      <p:pic>
        <p:nvPicPr>
          <p:cNvPr id="8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Результат пошуку зображень за запитом &quot;owl running gif&quot;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790" y="302624"/>
            <a:ext cx="3156892" cy="315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961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dirty="0" smtClean="0"/>
              <a:t>© Н. І. Зубченко, НБ НУ "ОЮА", 2018</a:t>
            </a:r>
            <a:endParaRPr lang="ru-RU" dirty="0"/>
          </a:p>
        </p:txBody>
      </p:sp>
      <p:pic>
        <p:nvPicPr>
          <p:cNvPr id="5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3891146"/>
            <a:ext cx="806489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Доброчесн</a:t>
            </a:r>
            <a:r>
              <a:rPr lang="uk-UA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ість</a:t>
            </a: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видавця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Блок-схема: задержка 1"/>
          <p:cNvSpPr/>
          <p:nvPr/>
        </p:nvSpPr>
        <p:spPr>
          <a:xfrm rot="5400000">
            <a:off x="1547664" y="843558"/>
            <a:ext cx="3024336" cy="2736304"/>
          </a:xfrm>
          <a:prstGeom prst="flowChartDelay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задержка 6"/>
          <p:cNvSpPr/>
          <p:nvPr/>
        </p:nvSpPr>
        <p:spPr>
          <a:xfrm rot="5400000">
            <a:off x="5420994" y="843558"/>
            <a:ext cx="3024336" cy="2736304"/>
          </a:xfrm>
          <a:prstGeom prst="flowChartDelay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93905"/>
            <a:ext cx="266429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uk-UA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Доброчесний </a:t>
            </a:r>
          </a:p>
          <a:p>
            <a:pPr algn="ctr"/>
            <a:r>
              <a:rPr lang="uk-UA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видавець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1047425"/>
            <a:ext cx="4427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Недоброчесний </a:t>
            </a:r>
            <a:endParaRPr lang="uk-UA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uk-UA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видавець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26" name="Picture 2" descr="Результат пошуку зображень за запитом &quot;publish with us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04"/>
          <a:stretch/>
        </p:blipFill>
        <p:spPr bwMode="auto">
          <a:xfrm>
            <a:off x="2149076" y="1948012"/>
            <a:ext cx="1821512" cy="163184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езультат пошуку зображень за запитом &quot;publish with us&quot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45" r="71448"/>
          <a:stretch/>
        </p:blipFill>
        <p:spPr bwMode="auto">
          <a:xfrm>
            <a:off x="6195131" y="2001532"/>
            <a:ext cx="1476061" cy="14969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Результат пошуку зображень за запитом &quot;крылья вектор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5077" y1="58219" x2="65077" y2="58219"/>
                        <a14:foregroundMark x1="56615" y1="84247" x2="56615" y2="84247"/>
                        <a14:foregroundMark x1="53538" y1="84475" x2="53538" y2="84475"/>
                        <a14:foregroundMark x1="59385" y1="81735" x2="59385" y2="81735"/>
                        <a14:foregroundMark x1="58000" y1="84018" x2="58000" y2="84018"/>
                        <a14:foregroundMark x1="62462" y1="87215" x2="62462" y2="87215"/>
                        <a14:foregroundMark x1="90462" y1="38128" x2="90462" y2="38128"/>
                        <a14:foregroundMark x1="86923" y1="42237" x2="75538" y2="51826"/>
                        <a14:foregroundMark x1="91231" y1="49543" x2="91231" y2="49543"/>
                        <a14:foregroundMark x1="88000" y1="52740" x2="79692" y2="56849"/>
                        <a14:foregroundMark x1="83077" y1="78539" x2="73538" y2="73516"/>
                        <a14:foregroundMark x1="46154" y1="85160" x2="46462" y2="79452"/>
                        <a14:foregroundMark x1="8462" y1="34932" x2="22462" y2="50457"/>
                        <a14:foregroundMark x1="8308" y1="49315" x2="19692" y2="57078"/>
                        <a14:foregroundMark x1="10000" y1="61187" x2="20308" y2="64612"/>
                        <a14:foregroundMark x1="16769" y1="78767" x2="27077" y2="73516"/>
                        <a14:foregroundMark x1="20308" y1="85160" x2="30923" y2="737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773685" y="339501"/>
            <a:ext cx="1338981" cy="180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Результат пошуку зображень за запитом &quot;крылья вектор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5077" y1="58219" x2="65077" y2="58219"/>
                        <a14:foregroundMark x1="56615" y1="84247" x2="56615" y2="84247"/>
                        <a14:foregroundMark x1="53538" y1="84475" x2="53538" y2="84475"/>
                        <a14:foregroundMark x1="59385" y1="81735" x2="59385" y2="81735"/>
                        <a14:foregroundMark x1="58000" y1="84018" x2="58000" y2="84018"/>
                        <a14:foregroundMark x1="62462" y1="87215" x2="62462" y2="87215"/>
                        <a14:foregroundMark x1="90462" y1="38128" x2="90462" y2="38128"/>
                        <a14:foregroundMark x1="86923" y1="42237" x2="75538" y2="51826"/>
                        <a14:foregroundMark x1="91231" y1="49543" x2="91231" y2="49543"/>
                        <a14:foregroundMark x1="88000" y1="52740" x2="79692" y2="56849"/>
                        <a14:foregroundMark x1="83077" y1="78539" x2="73538" y2="73516"/>
                        <a14:foregroundMark x1="46154" y1="85160" x2="46462" y2="79452"/>
                        <a14:foregroundMark x1="8462" y1="34932" x2="22462" y2="50457"/>
                        <a14:foregroundMark x1="8308" y1="49315" x2="19692" y2="57078"/>
                        <a14:foregroundMark x1="10000" y1="61187" x2="20308" y2="64612"/>
                        <a14:foregroundMark x1="16769" y1="78767" x2="27077" y2="73516"/>
                        <a14:foregroundMark x1="20308" y1="85160" x2="30923" y2="737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 flipH="1">
            <a:off x="3851920" y="332655"/>
            <a:ext cx="1338981" cy="180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ÐÐ°ÑÑÐ¸Ð½ÐºÐ¸ Ð¿Ð¾ Ð·Ð°Ð¿ÑÐ¾ÑÑ Ð¾Ð³Ð¾Ð½Ñ Ð²ÐµÐºÑÐ¾Ñ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067" y="1082529"/>
            <a:ext cx="1833388" cy="3077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ÐÐ°ÑÑÐ¸Ð½ÐºÐ¸ Ð¿Ð¾ Ð·Ð°Ð¿ÑÐ¾ÑÑ Ð¾Ð³Ð¾Ð½Ñ Ð²ÐµÐºÑÐ¾Ñ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64088" y="1082530"/>
            <a:ext cx="1833388" cy="3077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17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7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7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7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700" fill="hold">
                                          <p:stCondLst>
                                            <p:cond delay="2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3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7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7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7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700" fill="hold">
                                          <p:stCondLst>
                                            <p:cond delay="2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5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lhr_volume_35_issue_4_cover_and_front_matter.pdf - Adobe Acrobat Pro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63" t="17599" r="34547"/>
          <a:stretch/>
        </p:blipFill>
        <p:spPr>
          <a:xfrm>
            <a:off x="611560" y="722621"/>
            <a:ext cx="2660073" cy="4056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964487" y="2109"/>
            <a:ext cx="388843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Фейк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0"/>
            <a:ext cx="388843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Ориг</a:t>
            </a:r>
            <a:r>
              <a:rPr lang="uk-UA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інал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Рисунок 2" descr="Law-and-History-Review-1.pdf - Google Chrom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45" t="17266" r="35827" b="3122"/>
          <a:stretch/>
        </p:blipFill>
        <p:spPr>
          <a:xfrm>
            <a:off x="5580112" y="774026"/>
            <a:ext cx="2764028" cy="3919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4107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5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Law-and-History-Review-1.pdf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05" t="17809" r="35568" b="2790"/>
          <a:stretch/>
        </p:blipFill>
        <p:spPr>
          <a:xfrm>
            <a:off x="5408419" y="699542"/>
            <a:ext cx="2763981" cy="3908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lhr_volume_35_issue_4_cover_and_front_matter.pdf - Adobe Acrobat Pro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91" t="17176" r="34659" b="6077"/>
          <a:stretch/>
        </p:blipFill>
        <p:spPr>
          <a:xfrm>
            <a:off x="1043608" y="715789"/>
            <a:ext cx="2736304" cy="3932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964487" y="2109"/>
            <a:ext cx="388843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Фейк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0"/>
            <a:ext cx="388843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Ориг</a:t>
            </a:r>
            <a:r>
              <a:rPr lang="uk-UA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інал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1259632" y="1347614"/>
            <a:ext cx="864096" cy="144016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56176" y="2681948"/>
            <a:ext cx="1224136" cy="24984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336196" y="3219822"/>
            <a:ext cx="864096" cy="216024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244288" y="3723878"/>
            <a:ext cx="2247591" cy="36004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331244" y="3831890"/>
            <a:ext cx="864096" cy="252028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107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5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lhr_volume_35_issue_4_cover_and_front_matter.pdf - Adobe Acrobat Pro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90" t="21609" r="34546" b="1682"/>
          <a:stretch/>
        </p:blipFill>
        <p:spPr>
          <a:xfrm>
            <a:off x="755576" y="156676"/>
            <a:ext cx="3312368" cy="4739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5004048" y="156676"/>
            <a:ext cx="3312368" cy="46649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00192" y="206234"/>
            <a:ext cx="34563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Фейк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1"/>
            <a:ext cx="17281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Ориг</a:t>
            </a:r>
            <a:r>
              <a:rPr lang="uk-UA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інал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6200000">
            <a:off x="4776020" y="1718248"/>
            <a:ext cx="37684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Сторінка відсутня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4" name="Рисунок 13" descr="Law-and-History-Review-1.pdf - Google Chrom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4" t="72751" r="41059" b="17383"/>
          <a:stretch/>
        </p:blipFill>
        <p:spPr>
          <a:xfrm>
            <a:off x="6466215" y="4138845"/>
            <a:ext cx="2339070" cy="509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4107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5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Law-and-History-Review-1.pdf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17" t="17810" r="35682" b="5162"/>
          <a:stretch/>
        </p:blipFill>
        <p:spPr>
          <a:xfrm>
            <a:off x="4716016" y="156676"/>
            <a:ext cx="3456384" cy="4777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6516216" y="-24598"/>
            <a:ext cx="34563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Фейк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Рисунок 1" descr="lhr_volume_35_issue_4_cover_and_front_matter.pdf - Adobe Acrobat Pro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14" t="17599" r="33636" b="2789"/>
          <a:stretch/>
        </p:blipFill>
        <p:spPr>
          <a:xfrm>
            <a:off x="611560" y="193886"/>
            <a:ext cx="3384376" cy="46416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467544" y="1"/>
            <a:ext cx="17281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Ориг</a:t>
            </a:r>
            <a:r>
              <a:rPr lang="uk-UA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інал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73865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5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Law-and-History-Review-1.pdf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04" t="17176" r="35910" b="4301"/>
          <a:stretch/>
        </p:blipFill>
        <p:spPr>
          <a:xfrm>
            <a:off x="5004048" y="204514"/>
            <a:ext cx="3316691" cy="4691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lhr_volume_35_issue_4_cover_and_front_matter.pdf - Adobe Acrobat Pro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 t="17388" r="32954" b="2789"/>
          <a:stretch/>
        </p:blipFill>
        <p:spPr>
          <a:xfrm>
            <a:off x="683568" y="215002"/>
            <a:ext cx="3397798" cy="4588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6516216" y="-24598"/>
            <a:ext cx="34563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Фейк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1"/>
            <a:ext cx="17281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Ориг</a:t>
            </a:r>
            <a:r>
              <a:rPr lang="uk-UA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інал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04107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© Н. І. Зубченко, НБ НУ "ОЮА", 2018</a:t>
            </a:r>
            <a:endParaRPr lang="ru-RU"/>
          </a:p>
        </p:txBody>
      </p:sp>
      <p:pic>
        <p:nvPicPr>
          <p:cNvPr id="5" name="Picture 8" descr="D:\Інформаційна активність\library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183" y="4648108"/>
            <a:ext cx="561473" cy="495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Law-and-History-Review-1.pdf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04" t="10211" r="35682" b="10844"/>
          <a:stretch/>
        </p:blipFill>
        <p:spPr>
          <a:xfrm>
            <a:off x="5148064" y="339502"/>
            <a:ext cx="3100520" cy="4375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LHR_35_4_Book Review 1083..1091 - Google Chrom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54" t="14011" r="34545" b="2789"/>
          <a:stretch/>
        </p:blipFill>
        <p:spPr>
          <a:xfrm>
            <a:off x="611560" y="320274"/>
            <a:ext cx="3240360" cy="4465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516216" y="-24598"/>
            <a:ext cx="34563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Фейк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"/>
            <a:ext cx="17281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Ориг</a:t>
            </a:r>
            <a:r>
              <a:rPr lang="uk-UA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інал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04107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706</TotalTime>
  <Words>597</Words>
  <Application>Microsoft Office PowerPoint</Application>
  <PresentationFormat>Экран (16:9)</PresentationFormat>
  <Paragraphs>112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Thermal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NIZ-Nadiya</dc:creator>
  <cp:lastModifiedBy>Надежда Зубченко</cp:lastModifiedBy>
  <cp:revision>33</cp:revision>
  <dcterms:created xsi:type="dcterms:W3CDTF">2018-03-27T07:41:37Z</dcterms:created>
  <dcterms:modified xsi:type="dcterms:W3CDTF">2018-03-27T21:27:19Z</dcterms:modified>
</cp:coreProperties>
</file>