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70" r:id="rId10"/>
    <p:sldId id="272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834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8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7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9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8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7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6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1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2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39ADC-5A3B-41CA-8CD6-63CBC1059838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F317F-6F35-425E-92EA-67CEF0429DA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8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yaroshenkooi@ukma.kiev.ua" TargetMode="External"/><Relationship Id="rId3" Type="http://schemas.openxmlformats.org/officeDocument/2006/relationships/image" Target="../media/image2.jpg"/><Relationship Id="rId7" Type="http://schemas.openxmlformats.org/officeDocument/2006/relationships/hyperlink" Target="mailto:Konstantinovskaya1@gmail.com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orshnanv@ukma.edu.ua" TargetMode="External"/><Relationship Id="rId5" Type="http://schemas.openxmlformats.org/officeDocument/2006/relationships/hyperlink" Target="mailto:kryvoruchkald@ukma.edu.ua" TargetMode="External"/><Relationship Id="rId4" Type="http://schemas.openxmlformats.org/officeDocument/2006/relationships/hyperlink" Target="mailto:kostrova@ukma.edu.ua" TargetMode="External"/><Relationship Id="rId9" Type="http://schemas.openxmlformats.org/officeDocument/2006/relationships/hyperlink" Target="https://www.facebook.com/H2020NaUKMA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918648" cy="172819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Horizon</a:t>
            </a:r>
            <a:r>
              <a:rPr lang="ru-RU" sz="4000" b="1" dirty="0">
                <a:solidFill>
                  <a:srgbClr val="002060"/>
                </a:solidFill>
              </a:rPr>
              <a:t> 2020</a:t>
            </a:r>
            <a:r>
              <a:rPr lang="uk-UA" sz="4000" b="1" dirty="0">
                <a:solidFill>
                  <a:srgbClr val="002060"/>
                </a:solidFill>
              </a:rPr>
              <a:t>: </a:t>
            </a:r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uk-UA" sz="4000" b="1" dirty="0" smtClean="0">
                <a:solidFill>
                  <a:srgbClr val="002060"/>
                </a:solidFill>
              </a:rPr>
              <a:t>українська перспектива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4725144"/>
            <a:ext cx="8064896" cy="1656184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r>
              <a:rPr lang="uk-UA" sz="2000" b="1" dirty="0" smtClean="0">
                <a:solidFill>
                  <a:srgbClr val="002060"/>
                </a:solidFill>
              </a:rPr>
              <a:t>Національний контактний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</a:rPr>
              <a:t>пункт рамкової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</a:rPr>
              <a:t>програми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uk-UA" sz="2000" b="1" dirty="0" smtClean="0">
                <a:solidFill>
                  <a:srgbClr val="002060"/>
                </a:solidFill>
              </a:rPr>
              <a:t>європейського союзу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</a:rPr>
              <a:t>з досліджень та інновацій</a:t>
            </a: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uk-UA" sz="2000" b="1" dirty="0">
                <a:solidFill>
                  <a:srgbClr val="002060"/>
                </a:solidFill>
              </a:rPr>
              <a:t>«ГОРИЗОНТ </a:t>
            </a:r>
            <a:r>
              <a:rPr lang="uk-UA" sz="2000" b="1" dirty="0" smtClean="0">
                <a:solidFill>
                  <a:srgbClr val="002060"/>
                </a:solidFill>
              </a:rPr>
              <a:t>2020»</a:t>
            </a:r>
            <a:r>
              <a:rPr lang="uk-UA" sz="2000" b="1" dirty="0">
                <a:solidFill>
                  <a:srgbClr val="002060"/>
                </a:solidFill>
              </a:rPr>
              <a:t> </a:t>
            </a:r>
            <a:r>
              <a:rPr lang="uk-UA" sz="2200" b="1" dirty="0" err="1" smtClean="0">
                <a:solidFill>
                  <a:srgbClr val="002060"/>
                </a:solidFill>
              </a:rPr>
              <a:t>НаУКМА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16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755576" y="1778961"/>
            <a:ext cx="7530509" cy="4342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2060"/>
                </a:solidFill>
              </a:rPr>
              <a:t>Національн</a:t>
            </a:r>
            <a:r>
              <a:rPr lang="uk-UA" sz="2400" b="1" dirty="0" smtClean="0">
                <a:solidFill>
                  <a:srgbClr val="002060"/>
                </a:solidFill>
              </a:rPr>
              <a:t>а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мереж</a:t>
            </a:r>
            <a:r>
              <a:rPr lang="uk-UA" sz="2400" b="1" dirty="0" smtClean="0">
                <a:solidFill>
                  <a:srgbClr val="002060"/>
                </a:solidFill>
              </a:rPr>
              <a:t>а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контактних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пунктів</a:t>
            </a:r>
            <a:r>
              <a:rPr lang="uk-UA" sz="2400" b="1" dirty="0" smtClean="0">
                <a:solidFill>
                  <a:srgbClr val="002060"/>
                </a:solidFill>
              </a:rPr>
              <a:t> (НМКП)</a:t>
            </a:r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2400" b="1" dirty="0" err="1">
                <a:solidFill>
                  <a:srgbClr val="002060"/>
                </a:solidFill>
              </a:rPr>
              <a:t>Програми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Горизонт</a:t>
            </a:r>
            <a:r>
              <a:rPr lang="en-US" sz="2400" b="1" dirty="0">
                <a:solidFill>
                  <a:srgbClr val="002060"/>
                </a:solidFill>
              </a:rPr>
              <a:t> 2020 </a:t>
            </a:r>
            <a:r>
              <a:rPr lang="en-US" sz="2400" b="1" dirty="0" err="1">
                <a:solidFill>
                  <a:srgbClr val="002060"/>
                </a:solidFill>
              </a:rPr>
              <a:t>Європейського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Союзу</a:t>
            </a:r>
            <a:r>
              <a:rPr lang="en-US" sz="2400" b="1" dirty="0">
                <a:solidFill>
                  <a:srgbClr val="002060"/>
                </a:solidFill>
              </a:rPr>
              <a:t> з </a:t>
            </a:r>
            <a:r>
              <a:rPr lang="en-US" sz="2400" b="1" dirty="0" err="1">
                <a:solidFill>
                  <a:srgbClr val="002060"/>
                </a:solidFill>
              </a:rPr>
              <a:t>наукових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досліджень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та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технологічного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розвитку</a:t>
            </a:r>
            <a:endParaRPr lang="uk-UA" sz="2400" b="1" dirty="0" smtClean="0">
              <a:solidFill>
                <a:srgbClr val="002060"/>
              </a:solidFill>
            </a:endParaRPr>
          </a:p>
          <a:p>
            <a:endParaRPr lang="en-US" sz="1400" dirty="0">
              <a:solidFill>
                <a:srgbClr val="002060"/>
              </a:solidFill>
            </a:endParaRPr>
          </a:p>
          <a:p>
            <a:pPr algn="just">
              <a:lnSpc>
                <a:spcPct val="114000"/>
              </a:lnSpc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Національна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мережа контактних пунктів (НМКП)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Програми  Горизонт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 2020 Європейського Союзу з наукових досліджень та технологічного розвитку на 2014-2020 роки (далі – Горизонт 2020) в Україні створюється з метою реалізації положень Угоди про асоціацію між Україною та Європейським Союзом, у відповідності до Угоди між Україною та ЄС про наукове і технологічне співробітництво та з метою розширення участі української сторони у проектах програми Горизонт 2020</a:t>
            </a:r>
            <a:r>
              <a:rPr lang="uk-UA" dirty="0"/>
              <a:t>.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endParaRPr lang="uk-UA" sz="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251520" y="1556792"/>
            <a:ext cx="8496943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sz="2000" b="1" dirty="0" err="1">
                <a:solidFill>
                  <a:srgbClr val="002060"/>
                </a:solidFill>
              </a:rPr>
              <a:t>Основними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завданнями</a:t>
            </a:r>
            <a:r>
              <a:rPr lang="en-US" sz="2000" b="1" dirty="0">
                <a:solidFill>
                  <a:srgbClr val="002060"/>
                </a:solidFill>
              </a:rPr>
              <a:t> НМКП є</a:t>
            </a:r>
            <a:r>
              <a:rPr lang="en-US" sz="2000" b="1" dirty="0" smtClean="0">
                <a:solidFill>
                  <a:srgbClr val="002060"/>
                </a:solidFill>
              </a:rPr>
              <a:t>: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marL="0" lvl="1"/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uk-UA" b="1" dirty="0">
              <a:solidFill>
                <a:srgbClr val="002060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підтримка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інтеграції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сфери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України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європейського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дослідницького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простору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(European Research Area – ERA)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активізаці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я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взаємовигідного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науково-технічного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інноваційного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співробітництва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з ЄС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шляхом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участі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рамкових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програмах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ЄС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забезпечення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інформаційної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консультаційної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підтримки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українських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установ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з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питань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участі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у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проектах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програми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Горизонт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2020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»;</a:t>
            </a:r>
            <a:endParaRPr lang="uk-UA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методичний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супровід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спільної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дослідницької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діяльності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українських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установ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у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складі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міжнародних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консорціумів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проектів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Горизонт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2020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тематичними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</a:rPr>
              <a:t>напрямками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uk-UA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підготовка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пропозицій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щодо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вдосконалення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шляхів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взаємодії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з ЄС у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сфері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досліджень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технологічного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інноваційного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розвитку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395536" y="1400075"/>
            <a:ext cx="835292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solidFill>
                  <a:srgbClr val="002060"/>
                </a:solidFill>
              </a:rPr>
              <a:t>Національн</a:t>
            </a:r>
            <a:r>
              <a:rPr lang="uk-UA" sz="2000" b="1" dirty="0">
                <a:solidFill>
                  <a:srgbClr val="002060"/>
                </a:solidFill>
              </a:rPr>
              <a:t>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мереж</a:t>
            </a:r>
            <a:r>
              <a:rPr lang="uk-UA" sz="2000" b="1" dirty="0">
                <a:solidFill>
                  <a:srgbClr val="002060"/>
                </a:solidFill>
              </a:rPr>
              <a:t>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контактних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пунктів</a:t>
            </a:r>
            <a:r>
              <a:rPr lang="uk-UA" sz="2000" b="1" dirty="0">
                <a:solidFill>
                  <a:srgbClr val="002060"/>
                </a:solidFill>
              </a:rPr>
              <a:t> (НМКП)</a:t>
            </a:r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2000" b="1" dirty="0" err="1">
                <a:solidFill>
                  <a:srgbClr val="002060"/>
                </a:solidFill>
              </a:rPr>
              <a:t>Програми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Горизонт</a:t>
            </a:r>
            <a:r>
              <a:rPr lang="en-US" sz="2000" b="1" dirty="0">
                <a:solidFill>
                  <a:srgbClr val="002060"/>
                </a:solidFill>
              </a:rPr>
              <a:t> 2020 </a:t>
            </a:r>
            <a:r>
              <a:rPr lang="en-US" sz="2000" b="1" dirty="0" err="1">
                <a:solidFill>
                  <a:srgbClr val="002060"/>
                </a:solidFill>
              </a:rPr>
              <a:t>Європейського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Союзу</a:t>
            </a:r>
            <a:r>
              <a:rPr lang="en-US" sz="2000" b="1" dirty="0">
                <a:solidFill>
                  <a:srgbClr val="002060"/>
                </a:solidFill>
              </a:rPr>
              <a:t> з 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b="1" dirty="0" err="1" smtClean="0">
                <a:solidFill>
                  <a:srgbClr val="002060"/>
                </a:solidFill>
              </a:rPr>
              <a:t>наукових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досліджен</a:t>
            </a:r>
            <a:r>
              <a:rPr lang="uk-UA" sz="2000" b="1" dirty="0" smtClean="0">
                <a:solidFill>
                  <a:srgbClr val="002060"/>
                </a:solidFill>
              </a:rPr>
              <a:t>ь </a:t>
            </a:r>
            <a:r>
              <a:rPr lang="en-US" sz="2000" b="1" dirty="0" err="1" smtClean="0">
                <a:solidFill>
                  <a:srgbClr val="002060"/>
                </a:solidFill>
              </a:rPr>
              <a:t>та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технологічного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розвитку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algn="ctr"/>
            <a:endParaRPr lang="uk-UA" sz="1400" b="1" dirty="0">
              <a:solidFill>
                <a:srgbClr val="002060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Контактні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Пункти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(НКП) –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головні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експерти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мережі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які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призначаються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МОН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відповідно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визначного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Європейською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Комісією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(ЄК)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переліку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тематичних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напрямів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акредитуються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в ЄК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для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представництва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інтересів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цих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напрямах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НКП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Горизонт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2020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створюються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наказом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МОН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поданням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освітніх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установ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підприємств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інноваційної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діяльності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Державного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космічного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агентства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академії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України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відповідно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кількості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тематичних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напрямів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визначених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ЄК.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Напрямок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діяльності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НКП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повинен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відповідати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науковому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профілю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базі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якої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утворюється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НКП (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далі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базової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),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науковим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пріоритетам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наукової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або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інноваційної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установи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а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також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спеціалізованим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задачам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реалізуються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установою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згідно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її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експертизи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горизонтальні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напрямки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).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Aft>
                <a:spcPts val="1200"/>
              </a:spcAft>
            </a:pPr>
            <a:endParaRPr lang="uk-UA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8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436230" y="1340769"/>
            <a:ext cx="835292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solidFill>
                  <a:srgbClr val="002060"/>
                </a:solidFill>
              </a:rPr>
              <a:t>Національн</a:t>
            </a:r>
            <a:r>
              <a:rPr lang="uk-UA" sz="2000" b="1" dirty="0">
                <a:solidFill>
                  <a:srgbClr val="002060"/>
                </a:solidFill>
              </a:rPr>
              <a:t>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мереж</a:t>
            </a:r>
            <a:r>
              <a:rPr lang="uk-UA" sz="2000" b="1" dirty="0">
                <a:solidFill>
                  <a:srgbClr val="002060"/>
                </a:solidFill>
              </a:rPr>
              <a:t>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контактних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пунктів</a:t>
            </a:r>
            <a:r>
              <a:rPr lang="uk-UA" sz="2000" b="1" dirty="0">
                <a:solidFill>
                  <a:srgbClr val="002060"/>
                </a:solidFill>
              </a:rPr>
              <a:t> (НМКП)</a:t>
            </a:r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2000" b="1" dirty="0" err="1">
                <a:solidFill>
                  <a:srgbClr val="002060"/>
                </a:solidFill>
              </a:rPr>
              <a:t>Програми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Горизонт</a:t>
            </a:r>
            <a:r>
              <a:rPr lang="en-US" sz="2000" b="1" dirty="0">
                <a:solidFill>
                  <a:srgbClr val="002060"/>
                </a:solidFill>
              </a:rPr>
              <a:t> 2020 </a:t>
            </a:r>
            <a:r>
              <a:rPr lang="en-US" sz="2000" b="1" dirty="0" err="1">
                <a:solidFill>
                  <a:srgbClr val="002060"/>
                </a:solidFill>
              </a:rPr>
              <a:t>Європейського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Союзу</a:t>
            </a:r>
            <a:r>
              <a:rPr lang="en-US" sz="2000" b="1" dirty="0">
                <a:solidFill>
                  <a:srgbClr val="002060"/>
                </a:solidFill>
              </a:rPr>
              <a:t> з 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b="1" dirty="0" err="1" smtClean="0">
                <a:solidFill>
                  <a:srgbClr val="002060"/>
                </a:solidFill>
              </a:rPr>
              <a:t>наукових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досліджен</a:t>
            </a:r>
            <a:r>
              <a:rPr lang="uk-UA" sz="2000" b="1" dirty="0" smtClean="0">
                <a:solidFill>
                  <a:srgbClr val="002060"/>
                </a:solidFill>
              </a:rPr>
              <a:t>ь </a:t>
            </a:r>
            <a:r>
              <a:rPr lang="en-US" sz="2000" b="1" dirty="0" err="1" smtClean="0">
                <a:solidFill>
                  <a:srgbClr val="002060"/>
                </a:solidFill>
              </a:rPr>
              <a:t>та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технологічного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розвитку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algn="ctr"/>
            <a:endParaRPr lang="uk-UA" sz="1400" b="1" dirty="0">
              <a:solidFill>
                <a:srgbClr val="002060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Регіональні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Контактні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Пункти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(РКП) –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призначаються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МОН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України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поданням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відповідної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базової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для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виконання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функцій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 у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певному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регіоні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Локальні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Контактні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Пункти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(ЛКП) –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призначаються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наказом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базової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із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повідомленням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МОН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для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виконання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своїх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функцій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 у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цій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організації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Національний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координатор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(НК, НКП з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міжнародного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співробітництва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) –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призначається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наказом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МОН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для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координації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діяльності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національної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мережі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збору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аналізу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інформації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щодо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функціонування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тематичних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КП,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здійснення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контактів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із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урядовими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органами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Європейською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Комісією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з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питань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програми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Горизонт-2020.</a:t>
            </a:r>
          </a:p>
          <a:p>
            <a:pPr lvl="1">
              <a:spcAft>
                <a:spcPts val="1200"/>
              </a:spcAft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Сукупність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КП Горизонт-2020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складає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національну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мережу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lvl="1">
              <a:spcAft>
                <a:spcPts val="1200"/>
              </a:spcAft>
            </a:pP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Aft>
                <a:spcPts val="1200"/>
              </a:spcAft>
            </a:pPr>
            <a:endParaRPr lang="uk-UA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9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899592" y="1195294"/>
            <a:ext cx="792088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</a:rPr>
              <a:t>Національн</a:t>
            </a:r>
            <a:r>
              <a:rPr lang="uk-UA" b="1" dirty="0" err="1" smtClean="0">
                <a:solidFill>
                  <a:srgbClr val="002060"/>
                </a:solidFill>
              </a:rPr>
              <a:t>ий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контактни</a:t>
            </a:r>
            <a:r>
              <a:rPr lang="uk-UA" b="1" dirty="0" smtClean="0">
                <a:solidFill>
                  <a:srgbClr val="002060"/>
                </a:solidFill>
              </a:rPr>
              <a:t>й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пункт</a:t>
            </a:r>
            <a:endParaRPr lang="en-US" dirty="0">
              <a:solidFill>
                <a:srgbClr val="002060"/>
              </a:solidFill>
            </a:endParaRPr>
          </a:p>
          <a:p>
            <a:pPr algn="ctr"/>
            <a:r>
              <a:rPr lang="en-US" b="1" dirty="0" err="1">
                <a:solidFill>
                  <a:srgbClr val="002060"/>
                </a:solidFill>
              </a:rPr>
              <a:t>Програми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Горизонт</a:t>
            </a:r>
            <a:r>
              <a:rPr lang="en-US" b="1" dirty="0">
                <a:solidFill>
                  <a:srgbClr val="002060"/>
                </a:solidFill>
              </a:rPr>
              <a:t> 2020 </a:t>
            </a:r>
            <a:r>
              <a:rPr lang="en-US" b="1" dirty="0" err="1">
                <a:solidFill>
                  <a:srgbClr val="002060"/>
                </a:solidFill>
              </a:rPr>
              <a:t>Європейського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Союзу</a:t>
            </a:r>
            <a:r>
              <a:rPr lang="en-US" b="1" dirty="0">
                <a:solidFill>
                  <a:srgbClr val="002060"/>
                </a:solidFill>
              </a:rPr>
              <a:t> з </a:t>
            </a:r>
            <a:endParaRPr lang="uk-UA" b="1" dirty="0" smtClean="0">
              <a:solidFill>
                <a:srgbClr val="002060"/>
              </a:solidFill>
            </a:endParaRPr>
          </a:p>
          <a:p>
            <a:pPr algn="ctr"/>
            <a:r>
              <a:rPr lang="en-US" b="1" dirty="0" err="1" smtClean="0">
                <a:solidFill>
                  <a:srgbClr val="002060"/>
                </a:solidFill>
              </a:rPr>
              <a:t>наукових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досліджен</a:t>
            </a:r>
            <a:r>
              <a:rPr lang="uk-UA" b="1" dirty="0" smtClean="0">
                <a:solidFill>
                  <a:srgbClr val="002060"/>
                </a:solidFill>
              </a:rPr>
              <a:t>ь </a:t>
            </a:r>
            <a:r>
              <a:rPr lang="en-US" b="1" dirty="0" err="1" smtClean="0">
                <a:solidFill>
                  <a:srgbClr val="002060"/>
                </a:solidFill>
              </a:rPr>
              <a:t>та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технологічного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розвитку</a:t>
            </a:r>
            <a:endParaRPr lang="uk-UA" b="1" dirty="0" smtClean="0">
              <a:solidFill>
                <a:srgbClr val="002060"/>
              </a:solidFill>
            </a:endParaRP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Національного </a:t>
            </a:r>
            <a:r>
              <a:rPr lang="uk-UA" b="1" dirty="0" err="1" smtClean="0">
                <a:solidFill>
                  <a:srgbClr val="002060"/>
                </a:solidFill>
              </a:rPr>
              <a:t>універитету</a:t>
            </a:r>
            <a:r>
              <a:rPr lang="uk-UA" b="1" dirty="0" smtClean="0">
                <a:solidFill>
                  <a:srgbClr val="002060"/>
                </a:solidFill>
              </a:rPr>
              <a:t> «Києво-Могилянська академія»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(НКП «Горизонт 2020» </a:t>
            </a:r>
            <a:r>
              <a:rPr lang="uk-UA" b="1" dirty="0" err="1" smtClean="0">
                <a:solidFill>
                  <a:srgbClr val="002060"/>
                </a:solidFill>
              </a:rPr>
              <a:t>НаУКМА</a:t>
            </a:r>
            <a:r>
              <a:rPr lang="uk-UA" b="1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за тематичними напрямами досліджень, 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визначених </a:t>
            </a:r>
            <a:r>
              <a:rPr lang="uk-UA" b="1" dirty="0">
                <a:solidFill>
                  <a:srgbClr val="002060"/>
                </a:solidFill>
              </a:rPr>
              <a:t>Європейською Комісією</a:t>
            </a:r>
            <a:r>
              <a:rPr lang="uk-UA" b="1" dirty="0" smtClean="0">
                <a:solidFill>
                  <a:srgbClr val="002060"/>
                </a:solidFill>
              </a:rPr>
              <a:t>:</a:t>
            </a:r>
          </a:p>
          <a:p>
            <a:pPr algn="ctr">
              <a:spcBef>
                <a:spcPts val="600"/>
              </a:spcBef>
            </a:pP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>
                <a:solidFill>
                  <a:srgbClr val="002060"/>
                </a:solidFill>
              </a:rPr>
              <a:t>«</a:t>
            </a:r>
            <a:r>
              <a:rPr lang="en-US" b="1" dirty="0">
                <a:solidFill>
                  <a:srgbClr val="002060"/>
                </a:solidFill>
              </a:rPr>
              <a:t>Europe in changing world</a:t>
            </a:r>
            <a:r>
              <a:rPr lang="uk-UA" b="1" dirty="0">
                <a:solidFill>
                  <a:srgbClr val="002060"/>
                </a:solidFill>
              </a:rPr>
              <a:t> – </a:t>
            </a:r>
            <a:r>
              <a:rPr lang="en-US" b="1" dirty="0">
                <a:solidFill>
                  <a:srgbClr val="002060"/>
                </a:solidFill>
              </a:rPr>
              <a:t>Inclusive</a:t>
            </a:r>
            <a:r>
              <a:rPr lang="uk-UA" b="1" dirty="0">
                <a:solidFill>
                  <a:srgbClr val="002060"/>
                </a:solidFill>
              </a:rPr>
              <a:t>, </a:t>
            </a:r>
            <a:r>
              <a:rPr lang="en-US" b="1" dirty="0">
                <a:solidFill>
                  <a:srgbClr val="002060"/>
                </a:solidFill>
              </a:rPr>
              <a:t>innovative and reflective societies</a:t>
            </a:r>
            <a:r>
              <a:rPr lang="uk-UA" b="1" dirty="0">
                <a:solidFill>
                  <a:srgbClr val="002060"/>
                </a:solidFill>
              </a:rPr>
              <a:t>» </a:t>
            </a:r>
            <a:endParaRPr lang="uk-UA" b="1" dirty="0" smtClean="0">
              <a:solidFill>
                <a:srgbClr val="002060"/>
              </a:solidFill>
            </a:endParaRP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(</a:t>
            </a:r>
            <a:r>
              <a:rPr lang="uk-UA" b="1" dirty="0">
                <a:solidFill>
                  <a:srgbClr val="002060"/>
                </a:solidFill>
              </a:rPr>
              <a:t>Європа у світі, що змінюється </a:t>
            </a:r>
            <a:r>
              <a:rPr lang="uk-UA" b="1" dirty="0" smtClean="0">
                <a:solidFill>
                  <a:srgbClr val="002060"/>
                </a:solidFill>
              </a:rPr>
              <a:t>- інклюзивні, </a:t>
            </a:r>
            <a:r>
              <a:rPr lang="uk-UA" b="1" dirty="0">
                <a:solidFill>
                  <a:srgbClr val="002060"/>
                </a:solidFill>
              </a:rPr>
              <a:t>інновацій та </a:t>
            </a:r>
            <a:r>
              <a:rPr lang="uk-UA" b="1" dirty="0" smtClean="0">
                <a:solidFill>
                  <a:srgbClr val="002060"/>
                </a:solidFill>
              </a:rPr>
              <a:t>розумні суспільства) 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та 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</a:rPr>
              <a:t>«</a:t>
            </a:r>
            <a:r>
              <a:rPr lang="en-US" b="1" dirty="0">
                <a:solidFill>
                  <a:srgbClr val="002060"/>
                </a:solidFill>
              </a:rPr>
              <a:t>Secure societies</a:t>
            </a:r>
            <a:r>
              <a:rPr lang="uk-UA" b="1" dirty="0">
                <a:solidFill>
                  <a:srgbClr val="002060"/>
                </a:solidFill>
              </a:rPr>
              <a:t> – </a:t>
            </a:r>
            <a:r>
              <a:rPr lang="en-US" b="1" dirty="0">
                <a:solidFill>
                  <a:srgbClr val="002060"/>
                </a:solidFill>
              </a:rPr>
              <a:t>Protecting freedom and security of Europe and its citizens</a:t>
            </a:r>
            <a:r>
              <a:rPr lang="uk-UA" b="1" dirty="0">
                <a:solidFill>
                  <a:srgbClr val="002060"/>
                </a:solidFill>
              </a:rPr>
              <a:t>» (Безпечні суспільства – захист свободи та безпеки Європи і її громадян</a:t>
            </a:r>
            <a:r>
              <a:rPr lang="uk-UA" sz="1600" b="1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endParaRPr lang="uk-UA" sz="1600" b="1" dirty="0">
              <a:solidFill>
                <a:srgbClr val="002060"/>
              </a:solidFill>
            </a:endParaRPr>
          </a:p>
          <a:p>
            <a:pPr algn="just"/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НКП «Горизонт 2020» </a:t>
            </a:r>
            <a:r>
              <a:rPr lang="uk-UA" sz="1600" b="1" dirty="0" err="1">
                <a:solidFill>
                  <a:schemeClr val="accent5">
                    <a:lumMod val="50000"/>
                  </a:schemeClr>
                </a:solidFill>
              </a:rPr>
              <a:t>НаУКМА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 створено згідно наказу Міністерства освіти і науки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України від 13.03.2015 р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 №285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pPr algn="just"/>
            <a:endParaRPr lang="uk-UA" sz="8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НКП «Горизонт 2020» </a:t>
            </a:r>
            <a:r>
              <a:rPr lang="uk-UA" sz="1600" b="1" dirty="0" err="1">
                <a:solidFill>
                  <a:schemeClr val="accent5">
                    <a:lumMod val="50000"/>
                  </a:schemeClr>
                </a:solidFill>
              </a:rPr>
              <a:t>НаУКМА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 входить до Національної мережі контактних пунктів (НМКП) Програми Європейського Союзу з досліджень та інновацій «Горизонт 2020» </a:t>
            </a:r>
          </a:p>
          <a:p>
            <a:pPr algn="ctr"/>
            <a:r>
              <a:rPr lang="uk-UA" sz="1600" b="1" dirty="0" smtClean="0">
                <a:solidFill>
                  <a:srgbClr val="002060"/>
                </a:solidFill>
              </a:rPr>
              <a:t> </a:t>
            </a:r>
            <a:endParaRPr lang="en-US" sz="1600" b="1" dirty="0">
              <a:solidFill>
                <a:srgbClr val="002060"/>
              </a:solidFill>
            </a:endParaRPr>
          </a:p>
          <a:p>
            <a:pPr algn="ctr">
              <a:spcAft>
                <a:spcPts val="1200"/>
              </a:spcAft>
            </a:pPr>
            <a:endParaRPr lang="uk-UA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7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987857" y="1195294"/>
            <a:ext cx="7314485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2060"/>
                </a:solidFill>
              </a:rPr>
              <a:t>  НКП «Горизонт 2020» </a:t>
            </a:r>
            <a:r>
              <a:rPr lang="uk-UA" sz="2000" b="1" dirty="0" err="1" smtClean="0">
                <a:solidFill>
                  <a:srgbClr val="002060"/>
                </a:solidFill>
              </a:rPr>
              <a:t>НаУКМА</a:t>
            </a:r>
            <a:endParaRPr lang="uk-UA" sz="2000" b="1" dirty="0" smtClean="0">
              <a:solidFill>
                <a:srgbClr val="002060"/>
              </a:solidFill>
            </a:endParaRPr>
          </a:p>
          <a:p>
            <a:pPr algn="ctr"/>
            <a:endParaRPr lang="uk-UA" sz="1000" b="1" dirty="0" smtClean="0">
              <a:solidFill>
                <a:srgbClr val="002060"/>
              </a:solidFill>
            </a:endParaRPr>
          </a:p>
          <a:p>
            <a:pPr lvl="0" algn="just"/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Діяльність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НКП «Горизонт 2020» </a:t>
            </a:r>
            <a:r>
              <a:rPr lang="uk-UA" sz="1600" b="1" dirty="0" err="1">
                <a:solidFill>
                  <a:schemeClr val="accent5">
                    <a:lumMod val="50000"/>
                  </a:schemeClr>
                </a:solidFill>
              </a:rPr>
              <a:t>НаУКМА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 здійснюється у повній відповідності до затверджених Європейською Комісією стандартів та принципів </a:t>
            </a:r>
            <a:r>
              <a:rPr lang="en-GB" sz="1600" b="1" dirty="0">
                <a:solidFill>
                  <a:srgbClr val="002060"/>
                </a:solidFill>
              </a:rPr>
              <a:t>«Minimum standards and Guiding principles for setting up systems of National Contact Points (NCP systems) under Horizon </a:t>
            </a:r>
            <a:r>
              <a:rPr lang="en-GB" sz="1600" b="1" dirty="0" smtClean="0">
                <a:solidFill>
                  <a:srgbClr val="002060"/>
                </a:solidFill>
              </a:rPr>
              <a:t>2020»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, а саме</a:t>
            </a:r>
            <a:endParaRPr lang="uk-UA" sz="1600" b="1" dirty="0" smtClean="0">
              <a:solidFill>
                <a:srgbClr val="002060"/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забезпеченні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прозорості та рівного доступу до конкурсів Програми «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Горизонт 2020»;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повній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компетентності щодо цілей, принципів та змісту тієї частини Програми «Горизонт 2020», в якій НКП визнано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експертом;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обізнаності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стосовно всіх аспектів Програми «Горизонт 2020»,  не обмежуючись тільки тематичними напрямами НКП; 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обізнаності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щодо можливостей, які надають споріднені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програми;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забезпеченні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конфіденційності  інформації, що надійшла до НКП, відповідно до національних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законів;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відсутності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конфлікту інтересів між виконанням функцій НКП та професійною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діяльністю;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spcBef>
                <a:spcPts val="600"/>
              </a:spcBef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-    участі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</a:rPr>
              <a:t>у транснаціональних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мережах.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spcAft>
                <a:spcPts val="1200"/>
              </a:spcAft>
            </a:pPr>
            <a:endParaRPr lang="uk-UA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5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611560" y="1499578"/>
            <a:ext cx="7992888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2060"/>
                </a:solidFill>
              </a:rPr>
              <a:t>  Основні завдання </a:t>
            </a:r>
            <a:r>
              <a:rPr lang="uk-UA" sz="2000" b="1" dirty="0">
                <a:solidFill>
                  <a:srgbClr val="002060"/>
                </a:solidFill>
              </a:rPr>
              <a:t>НКП «Горизонт 2020» </a:t>
            </a:r>
            <a:r>
              <a:rPr lang="uk-UA" sz="2000" b="1" dirty="0" err="1">
                <a:solidFill>
                  <a:srgbClr val="002060"/>
                </a:solidFill>
              </a:rPr>
              <a:t>НаУКМА</a:t>
            </a:r>
            <a:r>
              <a:rPr lang="uk-UA" sz="2000" b="1" dirty="0">
                <a:solidFill>
                  <a:srgbClr val="002060"/>
                </a:solidFill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</a:rPr>
              <a:t>: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uk-UA" sz="600" b="1" dirty="0"/>
              <a:t> </a:t>
            </a:r>
            <a:r>
              <a:rPr lang="uk-UA" sz="600" b="1" dirty="0" smtClean="0"/>
              <a:t> </a:t>
            </a:r>
            <a:endParaRPr lang="en-US" sz="600" b="1" dirty="0" smtClean="0"/>
          </a:p>
          <a:p>
            <a:pPr lvl="1">
              <a:spcAft>
                <a:spcPts val="600"/>
              </a:spcAft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Інформування суб’єктів наукової, науково-технічної та інноваційної діяльності щодо Програми «Горизонт 2020» та інших європейських програм, у тому числі поточних й майбутніх конкурсів, умов участі та подачі пропозицій.</a:t>
            </a:r>
            <a:endParaRPr lang="en-US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Підвищення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обізнаності громадськості з цілями Європейської Комісії щодо активізації залучення малих та середніх підприємств (далі – МСП), жінок та молоді до участі у Програмі «Горизонт 2020». 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Надання консультаційної допомоги щодо пошуку партнерів, вибору варіантів фінансування, організації належного управління, правових та фінансових аспектів, митних процедур, тощо у проектах, що реалізуються за участю українських учасників.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Організація навчальних семінарів для цільових груп (співробітників наукових установ, навчальних закладів, МСП, жінок та молодих науковців тощо) з актуальних питань Програми «Горизонт 2020». 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spcAft>
                <a:spcPts val="1200"/>
              </a:spcAft>
            </a:pPr>
            <a:endParaRPr lang="uk-UA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2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925727" y="1117606"/>
            <a:ext cx="799288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10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2000" b="1" dirty="0" smtClean="0">
                <a:solidFill>
                  <a:srgbClr val="002060"/>
                </a:solidFill>
              </a:rPr>
              <a:t>НАШІ  КОНТАКТИ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uk-UA" sz="600" b="1" dirty="0"/>
              <a:t> </a:t>
            </a:r>
            <a:r>
              <a:rPr lang="uk-UA" sz="600" b="1" dirty="0" smtClean="0"/>
              <a:t> </a:t>
            </a:r>
            <a:endParaRPr lang="en-US" sz="600" b="1" dirty="0" smtClean="0"/>
          </a:p>
          <a:p>
            <a:pPr algn="ctr">
              <a:spcBef>
                <a:spcPts val="1200"/>
              </a:spcBef>
            </a:pPr>
            <a:r>
              <a:rPr lang="uk-UA" sz="1600" b="1" dirty="0">
                <a:solidFill>
                  <a:srgbClr val="002060"/>
                </a:solidFill>
              </a:rPr>
              <a:t>Кострова Людмила </a:t>
            </a:r>
            <a:r>
              <a:rPr lang="uk-UA" sz="1600" b="1" dirty="0" smtClean="0">
                <a:solidFill>
                  <a:srgbClr val="002060"/>
                </a:solidFill>
              </a:rPr>
              <a:t>Іванівна, </a:t>
            </a:r>
            <a:r>
              <a:rPr lang="uk-UA" sz="1600" dirty="0" smtClean="0">
                <a:solidFill>
                  <a:srgbClr val="002060"/>
                </a:solidFill>
              </a:rPr>
              <a:t>доц</a:t>
            </a:r>
            <a:r>
              <a:rPr lang="uk-UA" sz="1600" dirty="0">
                <a:solidFill>
                  <a:srgbClr val="002060"/>
                </a:solidFill>
              </a:rPr>
              <a:t>., </a:t>
            </a:r>
            <a:r>
              <a:rPr lang="uk-UA" sz="1600" dirty="0" err="1">
                <a:solidFill>
                  <a:srgbClr val="002060"/>
                </a:solidFill>
              </a:rPr>
              <a:t>канд</a:t>
            </a:r>
            <a:r>
              <a:rPr lang="uk-UA" sz="1600" dirty="0">
                <a:solidFill>
                  <a:srgbClr val="002060"/>
                </a:solidFill>
              </a:rPr>
              <a:t>. </a:t>
            </a:r>
            <a:r>
              <a:rPr lang="uk-UA" sz="1600" dirty="0" err="1">
                <a:solidFill>
                  <a:srgbClr val="002060"/>
                </a:solidFill>
              </a:rPr>
              <a:t>хім</a:t>
            </a:r>
            <a:r>
              <a:rPr lang="uk-UA" sz="1600" dirty="0">
                <a:solidFill>
                  <a:srgbClr val="002060"/>
                </a:solidFill>
              </a:rPr>
              <a:t>. </a:t>
            </a:r>
            <a:r>
              <a:rPr lang="uk-UA" sz="1600" dirty="0" smtClean="0">
                <a:solidFill>
                  <a:srgbClr val="002060"/>
                </a:solidFill>
              </a:rPr>
              <a:t>наук, керівник </a:t>
            </a:r>
            <a:r>
              <a:rPr lang="uk-UA" sz="1600" dirty="0">
                <a:solidFill>
                  <a:srgbClr val="002060"/>
                </a:solidFill>
              </a:rPr>
              <a:t>НКП в </a:t>
            </a:r>
            <a:r>
              <a:rPr lang="uk-UA" sz="1600" dirty="0" err="1">
                <a:solidFill>
                  <a:srgbClr val="002060"/>
                </a:solidFill>
              </a:rPr>
              <a:t>НаУКМА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uk-UA" sz="1600" dirty="0">
                <a:solidFill>
                  <a:srgbClr val="002060"/>
                </a:solidFill>
              </a:rPr>
              <a:t>Телефон: (</a:t>
            </a:r>
            <a:r>
              <a:rPr lang="uk-UA" sz="1600" dirty="0" smtClean="0">
                <a:solidFill>
                  <a:srgbClr val="002060"/>
                </a:solidFill>
              </a:rPr>
              <a:t>044)463-58-66,  E-</a:t>
            </a:r>
            <a:r>
              <a:rPr lang="uk-UA" sz="1600" dirty="0" err="1" smtClean="0">
                <a:solidFill>
                  <a:srgbClr val="002060"/>
                </a:solidFill>
              </a:rPr>
              <a:t>mail</a:t>
            </a:r>
            <a:r>
              <a:rPr lang="uk-UA" sz="1600" dirty="0">
                <a:solidFill>
                  <a:srgbClr val="002060"/>
                </a:solidFill>
              </a:rPr>
              <a:t>: </a:t>
            </a:r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hlinkClick r:id="rId4"/>
              </a:rPr>
              <a:t>kostrova</a:t>
            </a:r>
            <a:r>
              <a:rPr lang="ru-RU" sz="1600" u="sng" dirty="0">
                <a:solidFill>
                  <a:schemeClr val="accent5">
                    <a:lumMod val="50000"/>
                  </a:schemeClr>
                </a:solidFill>
                <a:hlinkClick r:id="rId4"/>
              </a:rPr>
              <a:t>@</a:t>
            </a:r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hlinkClick r:id="rId4"/>
              </a:rPr>
              <a:t>ukma</a:t>
            </a:r>
            <a:r>
              <a:rPr lang="ru-RU" sz="1600" u="sng" dirty="0">
                <a:solidFill>
                  <a:schemeClr val="accent5">
                    <a:lumMod val="50000"/>
                  </a:schemeClr>
                </a:solidFill>
                <a:hlinkClick r:id="rId4"/>
              </a:rPr>
              <a:t>.</a:t>
            </a:r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hlinkClick r:id="rId4"/>
              </a:rPr>
              <a:t>edu</a:t>
            </a:r>
            <a:r>
              <a:rPr lang="ru-RU" sz="1600" u="sng" dirty="0">
                <a:solidFill>
                  <a:schemeClr val="accent5">
                    <a:lumMod val="50000"/>
                  </a:schemeClr>
                </a:solidFill>
                <a:hlinkClick r:id="rId4"/>
              </a:rPr>
              <a:t>.</a:t>
            </a:r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hlinkClick r:id="rId4"/>
              </a:rPr>
              <a:t>ua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ctr">
              <a:spcBef>
                <a:spcPts val="1200"/>
              </a:spcBef>
            </a:pPr>
            <a:r>
              <a:rPr lang="uk-UA" sz="1600" b="1" dirty="0" err="1">
                <a:solidFill>
                  <a:srgbClr val="002060"/>
                </a:solidFill>
              </a:rPr>
              <a:t>Криворучка</a:t>
            </a:r>
            <a:r>
              <a:rPr lang="uk-UA" sz="1600" b="1" dirty="0">
                <a:solidFill>
                  <a:srgbClr val="002060"/>
                </a:solidFill>
              </a:rPr>
              <a:t> Людмила </a:t>
            </a:r>
            <a:r>
              <a:rPr lang="uk-UA" sz="1600" b="1" dirty="0" smtClean="0">
                <a:solidFill>
                  <a:srgbClr val="002060"/>
                </a:solidFill>
              </a:rPr>
              <a:t>Дмитрівна,</a:t>
            </a:r>
            <a:r>
              <a:rPr lang="uk-UA" sz="1600" dirty="0" smtClean="0">
                <a:solidFill>
                  <a:srgbClr val="002060"/>
                </a:solidFill>
              </a:rPr>
              <a:t> </a:t>
            </a:r>
            <a:r>
              <a:rPr lang="uk-UA" sz="1600" dirty="0" err="1" smtClean="0">
                <a:solidFill>
                  <a:srgbClr val="002060"/>
                </a:solidFill>
              </a:rPr>
              <a:t>канд</a:t>
            </a:r>
            <a:r>
              <a:rPr lang="uk-UA" sz="1600" dirty="0">
                <a:solidFill>
                  <a:srgbClr val="002060"/>
                </a:solidFill>
              </a:rPr>
              <a:t>. </a:t>
            </a:r>
            <a:r>
              <a:rPr lang="uk-UA" sz="1600" dirty="0" err="1">
                <a:solidFill>
                  <a:srgbClr val="002060"/>
                </a:solidFill>
              </a:rPr>
              <a:t>філос</a:t>
            </a:r>
            <a:r>
              <a:rPr lang="uk-UA" sz="1600" dirty="0">
                <a:solidFill>
                  <a:srgbClr val="002060"/>
                </a:solidFill>
              </a:rPr>
              <a:t>. наук, </a:t>
            </a:r>
            <a:endParaRPr lang="uk-UA" sz="1600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dirty="0" smtClean="0">
                <a:solidFill>
                  <a:srgbClr val="002060"/>
                </a:solidFill>
              </a:rPr>
              <a:t>Телефон</a:t>
            </a:r>
            <a:r>
              <a:rPr lang="uk-UA" sz="1600" dirty="0">
                <a:solidFill>
                  <a:srgbClr val="002060"/>
                </a:solidFill>
              </a:rPr>
              <a:t>: (</a:t>
            </a:r>
            <a:r>
              <a:rPr lang="uk-UA" sz="1600" dirty="0" smtClean="0">
                <a:solidFill>
                  <a:srgbClr val="002060"/>
                </a:solidFill>
              </a:rPr>
              <a:t>044)425-65-80, E-</a:t>
            </a:r>
            <a:r>
              <a:rPr lang="uk-UA" sz="1600" dirty="0" err="1" smtClean="0">
                <a:solidFill>
                  <a:srgbClr val="002060"/>
                </a:solidFill>
              </a:rPr>
              <a:t>mail</a:t>
            </a:r>
            <a:r>
              <a:rPr lang="uk-UA" sz="1600" dirty="0">
                <a:solidFill>
                  <a:srgbClr val="002060"/>
                </a:solidFill>
              </a:rPr>
              <a:t>: </a:t>
            </a:r>
            <a:r>
              <a:rPr lang="de-DE" sz="1600" u="sng" dirty="0">
                <a:solidFill>
                  <a:srgbClr val="002060"/>
                </a:solidFill>
                <a:hlinkClick r:id="rId5"/>
              </a:rPr>
              <a:t>kryvoruchkald@ukma.edu.ua</a:t>
            </a:r>
            <a:r>
              <a:rPr lang="de-DE" sz="1600" dirty="0">
                <a:solidFill>
                  <a:srgbClr val="002060"/>
                </a:solidFill>
              </a:rPr>
              <a:t> </a:t>
            </a:r>
            <a:endParaRPr lang="en-US" sz="160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uk-UA" sz="1600" b="1" dirty="0">
                <a:solidFill>
                  <a:srgbClr val="002060"/>
                </a:solidFill>
              </a:rPr>
              <a:t>Ткачук Надія Володимирівна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uk-UA" sz="1600" dirty="0">
                <a:solidFill>
                  <a:srgbClr val="002060"/>
                </a:solidFill>
              </a:rPr>
              <a:t>Телефон: (</a:t>
            </a:r>
            <a:r>
              <a:rPr lang="uk-UA" sz="1600" dirty="0" smtClean="0">
                <a:solidFill>
                  <a:srgbClr val="002060"/>
                </a:solidFill>
              </a:rPr>
              <a:t>044)463-69-74, E-</a:t>
            </a:r>
            <a:r>
              <a:rPr lang="uk-UA" sz="1600" dirty="0" err="1" smtClean="0">
                <a:solidFill>
                  <a:srgbClr val="002060"/>
                </a:solidFill>
              </a:rPr>
              <a:t>mail</a:t>
            </a:r>
            <a:r>
              <a:rPr lang="uk-UA" sz="1600" dirty="0">
                <a:solidFill>
                  <a:srgbClr val="002060"/>
                </a:solidFill>
              </a:rPr>
              <a:t>: </a:t>
            </a:r>
            <a:r>
              <a:rPr lang="en-US" sz="1600" u="sng" dirty="0" err="1">
                <a:solidFill>
                  <a:srgbClr val="002060"/>
                </a:solidFill>
                <a:hlinkClick r:id="rId6"/>
              </a:rPr>
              <a:t>morshnanv</a:t>
            </a:r>
            <a:r>
              <a:rPr lang="ru-RU" sz="1600" u="sng" dirty="0">
                <a:solidFill>
                  <a:srgbClr val="002060"/>
                </a:solidFill>
                <a:hlinkClick r:id="rId6"/>
              </a:rPr>
              <a:t>@</a:t>
            </a:r>
            <a:r>
              <a:rPr lang="en-US" sz="1600" u="sng" dirty="0" err="1">
                <a:solidFill>
                  <a:srgbClr val="002060"/>
                </a:solidFill>
                <a:hlinkClick r:id="rId6"/>
              </a:rPr>
              <a:t>ukma</a:t>
            </a:r>
            <a:r>
              <a:rPr lang="ru-RU" sz="1600" u="sng" dirty="0">
                <a:solidFill>
                  <a:srgbClr val="002060"/>
                </a:solidFill>
                <a:hlinkClick r:id="rId6"/>
              </a:rPr>
              <a:t>.</a:t>
            </a:r>
            <a:r>
              <a:rPr lang="en-US" sz="1600" u="sng" dirty="0" err="1">
                <a:solidFill>
                  <a:srgbClr val="002060"/>
                </a:solidFill>
                <a:hlinkClick r:id="rId6"/>
              </a:rPr>
              <a:t>edu</a:t>
            </a:r>
            <a:r>
              <a:rPr lang="ru-RU" sz="1600" u="sng" dirty="0">
                <a:solidFill>
                  <a:srgbClr val="002060"/>
                </a:solidFill>
                <a:hlinkClick r:id="rId6"/>
              </a:rPr>
              <a:t>.</a:t>
            </a:r>
            <a:r>
              <a:rPr lang="en-US" sz="1600" u="sng" dirty="0" err="1" smtClean="0">
                <a:solidFill>
                  <a:srgbClr val="002060"/>
                </a:solidFill>
                <a:hlinkClick r:id="rId6"/>
              </a:rPr>
              <a:t>ua</a:t>
            </a:r>
            <a:endParaRPr lang="en-US" sz="160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uk-UA" sz="1600" b="1" dirty="0" err="1">
                <a:solidFill>
                  <a:srgbClr val="002060"/>
                </a:solidFill>
              </a:rPr>
              <a:t>Константинівська</a:t>
            </a:r>
            <a:r>
              <a:rPr lang="uk-UA" sz="1600" b="1" dirty="0">
                <a:solidFill>
                  <a:srgbClr val="002060"/>
                </a:solidFill>
              </a:rPr>
              <a:t> Анастасія Костянтинівна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uk-UA" sz="1600" dirty="0">
                <a:solidFill>
                  <a:srgbClr val="002060"/>
                </a:solidFill>
              </a:rPr>
              <a:t>Телефон: (</a:t>
            </a:r>
            <a:r>
              <a:rPr lang="uk-UA" sz="1600" dirty="0" smtClean="0">
                <a:solidFill>
                  <a:srgbClr val="002060"/>
                </a:solidFill>
              </a:rPr>
              <a:t>044)463-69-74, E-</a:t>
            </a:r>
            <a:r>
              <a:rPr lang="uk-UA" sz="1600" dirty="0" err="1" smtClean="0">
                <a:solidFill>
                  <a:srgbClr val="002060"/>
                </a:solidFill>
              </a:rPr>
              <a:t>mail</a:t>
            </a:r>
            <a:r>
              <a:rPr lang="uk-UA" sz="1600" dirty="0">
                <a:solidFill>
                  <a:srgbClr val="002060"/>
                </a:solidFill>
              </a:rPr>
              <a:t>: </a:t>
            </a:r>
            <a:r>
              <a:rPr lang="de-DE" sz="1600" u="sng" dirty="0" smtClean="0">
                <a:solidFill>
                  <a:srgbClr val="002060"/>
                </a:solidFill>
                <a:hlinkClick r:id="rId7"/>
              </a:rPr>
              <a:t>Konstantinovskaya1@gmail.com</a:t>
            </a:r>
            <a:r>
              <a:rPr lang="uk-UA" sz="1600" dirty="0" smtClean="0">
                <a:solidFill>
                  <a:srgbClr val="002060"/>
                </a:solidFill>
              </a:rPr>
              <a:t>. </a:t>
            </a:r>
            <a:endParaRPr lang="en-US" sz="160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uk-UA" sz="1600" b="1" dirty="0">
                <a:solidFill>
                  <a:srgbClr val="002060"/>
                </a:solidFill>
              </a:rPr>
              <a:t>Ярошенко Олександра Ігорівна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uk-UA" sz="1600" dirty="0">
                <a:solidFill>
                  <a:srgbClr val="002060"/>
                </a:solidFill>
              </a:rPr>
              <a:t>Телефон: (</a:t>
            </a:r>
            <a:r>
              <a:rPr lang="uk-UA" sz="1600" dirty="0" smtClean="0">
                <a:solidFill>
                  <a:srgbClr val="002060"/>
                </a:solidFill>
              </a:rPr>
              <a:t>044)417-31-13, E-</a:t>
            </a:r>
            <a:r>
              <a:rPr lang="uk-UA" sz="1600" dirty="0" err="1" smtClean="0">
                <a:solidFill>
                  <a:srgbClr val="002060"/>
                </a:solidFill>
              </a:rPr>
              <a:t>mail</a:t>
            </a:r>
            <a:r>
              <a:rPr lang="uk-UA" sz="1600" dirty="0">
                <a:solidFill>
                  <a:srgbClr val="002060"/>
                </a:solidFill>
              </a:rPr>
              <a:t>: </a:t>
            </a:r>
            <a:r>
              <a:rPr lang="de-DE" sz="1600" u="sng" dirty="0">
                <a:solidFill>
                  <a:srgbClr val="002060"/>
                </a:solidFill>
                <a:hlinkClick r:id="rId8"/>
              </a:rPr>
              <a:t>yaroshenkooi@ukma.kiev.ua</a:t>
            </a:r>
            <a:r>
              <a:rPr lang="de-DE" sz="1600" dirty="0">
                <a:solidFill>
                  <a:srgbClr val="002060"/>
                </a:solidFill>
              </a:rPr>
              <a:t> 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endParaRPr lang="uk-UA" sz="16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002060"/>
                </a:solidFill>
              </a:rPr>
              <a:t>Адреса:</a:t>
            </a:r>
            <a:r>
              <a:rPr lang="uk-UA" sz="1600" dirty="0" smtClean="0">
                <a:solidFill>
                  <a:srgbClr val="002060"/>
                </a:solidFill>
              </a:rPr>
              <a:t> </a:t>
            </a:r>
            <a:r>
              <a:rPr lang="uk-UA" sz="1600" b="1" dirty="0" smtClean="0">
                <a:solidFill>
                  <a:srgbClr val="002060"/>
                </a:solidFill>
              </a:rPr>
              <a:t>04655</a:t>
            </a:r>
            <a:r>
              <a:rPr lang="uk-UA" sz="1600" b="1" dirty="0">
                <a:solidFill>
                  <a:srgbClr val="002060"/>
                </a:solidFill>
              </a:rPr>
              <a:t>, Київ - 70, </a:t>
            </a:r>
            <a:r>
              <a:rPr lang="uk-UA" sz="1600" b="1" dirty="0" err="1">
                <a:solidFill>
                  <a:srgbClr val="002060"/>
                </a:solidFill>
              </a:rPr>
              <a:t>вул.Волоська</a:t>
            </a:r>
            <a:r>
              <a:rPr lang="uk-UA" sz="1600" b="1" dirty="0">
                <a:solidFill>
                  <a:srgbClr val="002060"/>
                </a:solidFill>
              </a:rPr>
              <a:t> 8/5, </a:t>
            </a:r>
            <a:r>
              <a:rPr lang="uk-UA" sz="1600" b="1" dirty="0" smtClean="0">
                <a:solidFill>
                  <a:srgbClr val="002060"/>
                </a:solidFill>
              </a:rPr>
              <a:t>корпус </a:t>
            </a:r>
            <a:r>
              <a:rPr lang="uk-UA" sz="1600" b="1" dirty="0">
                <a:solidFill>
                  <a:srgbClr val="002060"/>
                </a:solidFill>
              </a:rPr>
              <a:t>5, </a:t>
            </a:r>
            <a:r>
              <a:rPr lang="uk-UA" sz="1600" b="1" dirty="0" err="1">
                <a:solidFill>
                  <a:srgbClr val="002060"/>
                </a:solidFill>
              </a:rPr>
              <a:t>кімн</a:t>
            </a:r>
            <a:r>
              <a:rPr lang="uk-UA" sz="1600" b="1" dirty="0">
                <a:solidFill>
                  <a:srgbClr val="002060"/>
                </a:solidFill>
              </a:rPr>
              <a:t>. 319, 310, 307-308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en-US" sz="1600" b="1" dirty="0">
                <a:solidFill>
                  <a:srgbClr val="002060"/>
                </a:solidFill>
              </a:rPr>
              <a:t> 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en-US" sz="1600" b="1" u="sng" dirty="0">
                <a:solidFill>
                  <a:srgbClr val="002060"/>
                </a:solidFill>
                <a:hlinkClick r:id="rId9"/>
              </a:rPr>
              <a:t>https://www.facebook.com/H2020NaUKMA/</a:t>
            </a:r>
            <a:r>
              <a:rPr lang="uk-UA" sz="1600" b="1" dirty="0" smtClean="0">
                <a:solidFill>
                  <a:srgbClr val="002060"/>
                </a:solidFill>
              </a:rPr>
              <a:t> </a:t>
            </a:r>
            <a:endParaRPr lang="en-US" sz="1600" b="1" dirty="0">
              <a:solidFill>
                <a:srgbClr val="002060"/>
              </a:solidFill>
            </a:endParaRPr>
          </a:p>
          <a:p>
            <a:pPr algn="just">
              <a:spcAft>
                <a:spcPts val="1200"/>
              </a:spcAft>
            </a:pPr>
            <a:endParaRPr lang="uk-UA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8280920" cy="2952328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/>
            <a:r>
              <a:rPr lang="uk-UA" sz="3600" b="1" dirty="0" smtClean="0">
                <a:solidFill>
                  <a:srgbClr val="002060"/>
                </a:solidFill>
              </a:rPr>
              <a:t>Дякую за увагу! </a:t>
            </a:r>
          </a:p>
          <a:p>
            <a:pPr lvl="0" algn="l"/>
            <a:endParaRPr lang="uk-UA" sz="2800" dirty="0">
              <a:solidFill>
                <a:srgbClr val="002060"/>
              </a:solidFill>
            </a:endParaRPr>
          </a:p>
          <a:p>
            <a:pPr lvl="0" algn="l"/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9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640960" cy="3888432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467544" y="1997839"/>
            <a:ext cx="80648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30 листопада 2011 року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Європейська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Комісія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офіційно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оголосила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нову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програму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«Горизонт 2020», яка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об’єднала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все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фінансування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досліджень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інновацій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в ЄС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стартувала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у 2014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році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після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обговорення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Європейською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Радою та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Європейським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Парламентом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буде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діяти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7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років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Фонд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складає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близько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80 млрд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євро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uk-UA" sz="2000" dirty="0" smtClean="0"/>
          </a:p>
          <a:p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0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568952" cy="4248472"/>
          </a:xfrm>
        </p:spPr>
        <p:txBody>
          <a:bodyPr>
            <a:normAutofit fontScale="92500"/>
          </a:bodyPr>
          <a:lstStyle/>
          <a:p>
            <a:pPr algn="l"/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Програма «Горизонт 2020» об’єднала </a:t>
            </a:r>
            <a:r>
              <a:rPr lang="uk-UA" sz="2400" b="1" dirty="0">
                <a:solidFill>
                  <a:schemeClr val="accent5">
                    <a:lumMod val="50000"/>
                  </a:schemeClr>
                </a:solidFill>
              </a:rPr>
              <a:t>всі існуючі програми ЄС з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фінансування досліджень </a:t>
            </a:r>
            <a:r>
              <a:rPr lang="uk-UA" sz="2400" b="1" dirty="0">
                <a:solidFill>
                  <a:schemeClr val="accent5">
                    <a:lumMod val="50000"/>
                  </a:schemeClr>
                </a:solidFill>
              </a:rPr>
              <a:t>та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інновацій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l"/>
            <a:endParaRPr lang="uk-UA" sz="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1984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Рамкова програма </a:t>
            </a:r>
            <a:r>
              <a:rPr lang="uk-UA" sz="2400" b="1" dirty="0">
                <a:solidFill>
                  <a:schemeClr val="accent5">
                    <a:lumMod val="50000"/>
                  </a:schemeClr>
                </a:solidFill>
              </a:rPr>
              <a:t>з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наукових досліджень та технологічного розвитку </a:t>
            </a:r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    Framework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Programme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for Research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(FP)</a:t>
            </a:r>
            <a:endParaRPr lang="uk-UA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endParaRPr lang="en-US" sz="9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2007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Рамкова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програму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з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</a:rPr>
              <a:t>конкурентоспроможності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інновацій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l"/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Competitiveness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and Innovation Framework </a:t>
            </a:r>
            <a:r>
              <a:rPr lang="en-US" sz="2400" b="1" dirty="0" err="1">
                <a:solidFill>
                  <a:schemeClr val="accent5">
                    <a:lumMod val="50000"/>
                  </a:schemeClr>
                </a:solidFill>
              </a:rPr>
              <a:t>Programme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 (CIP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endParaRPr lang="uk-UA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endParaRPr lang="uk-UA" sz="9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2008 - Діяльність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Європейського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Інституту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Інновацій </a:t>
            </a:r>
            <a:r>
              <a:rPr lang="uk-UA" sz="2400" b="1" dirty="0">
                <a:solidFill>
                  <a:schemeClr val="accent5">
                    <a:lumMod val="50000"/>
                  </a:schemeClr>
                </a:solidFill>
              </a:rPr>
              <a:t>та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Технологій</a:t>
            </a:r>
          </a:p>
          <a:p>
            <a:pPr algn="l"/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     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European Institute of Innovation &amp; Technology (EIT) - 2008</a:t>
            </a:r>
            <a:endParaRPr lang="uk-UA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uk-UA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2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323528" y="1340769"/>
            <a:ext cx="8424936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Програма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«Горизонт 2020» є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ключовим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інструментом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впровадження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ініціативи ЄС щодо створення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Інноваційного Союзу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(п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останова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Європарламенту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щодо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Інноваційного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Союзу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12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травня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2011 року).</a:t>
            </a:r>
          </a:p>
          <a:p>
            <a:endParaRPr lang="uk-UA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Aft>
                <a:spcPts val="600"/>
              </a:spcAft>
            </a:pPr>
            <a:r>
              <a:rPr lang="uk-UA" sz="2000" b="1" dirty="0">
                <a:solidFill>
                  <a:srgbClr val="002060"/>
                </a:solidFill>
              </a:rPr>
              <a:t>Ключові характеристики нової Програми</a:t>
            </a:r>
            <a:r>
              <a:rPr lang="uk-UA" sz="2000" b="1" dirty="0" smtClean="0">
                <a:solidFill>
                  <a:srgbClr val="002060"/>
                </a:solidFill>
              </a:rPr>
              <a:t>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Спрощення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фінансування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завдяки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спрощенню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структури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;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Інтеграція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досліджень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інновацій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завдяки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забезпеченню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фінансування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ідеї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до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виходу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на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ринок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Збільшення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підтримки інновацій та діяльності,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що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веде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до прямого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економічного стимулювання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endParaRPr lang="uk-UA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Розвиток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бізнес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можливостей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з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зосередженням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на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суспільних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викликах»;</a:t>
            </a:r>
          </a:p>
          <a:p>
            <a:endParaRPr lang="uk-UA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Надання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більших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можливостей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новим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учасникам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молодим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перспективним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науковцям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для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просування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своїх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ідей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одержання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фінансування</a:t>
            </a:r>
            <a:r>
              <a:rPr lang="ru-RU" b="1" dirty="0"/>
              <a:t>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2826172" cy="367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79512" y="1582341"/>
            <a:ext cx="62646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                     </a:t>
            </a:r>
            <a:r>
              <a:rPr lang="ru-RU" b="1" dirty="0" err="1" smtClean="0">
                <a:solidFill>
                  <a:srgbClr val="002060"/>
                </a:solidFill>
              </a:rPr>
              <a:t>Excellent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Science</a:t>
            </a:r>
            <a:r>
              <a:rPr lang="ru-RU" b="1" dirty="0" smtClean="0">
                <a:solidFill>
                  <a:srgbClr val="002060"/>
                </a:solidFill>
              </a:rPr>
              <a:t>  (</a:t>
            </a:r>
            <a:r>
              <a:rPr lang="ru-RU" b="1" dirty="0" err="1" smtClean="0">
                <a:solidFill>
                  <a:srgbClr val="002060"/>
                </a:solidFill>
              </a:rPr>
              <a:t>Передова</a:t>
            </a:r>
            <a:r>
              <a:rPr lang="ru-RU" b="1" dirty="0" smtClean="0">
                <a:solidFill>
                  <a:srgbClr val="002060"/>
                </a:solidFill>
              </a:rPr>
              <a:t> наука)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Підвищення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рівня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європейської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наукової бази та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підтримка досліджень світового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рівня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для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забезпечення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довготривалої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конкурентоспроможності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Європи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–</a:t>
            </a:r>
            <a:r>
              <a:rPr lang="en-US" b="1" dirty="0" smtClean="0">
                <a:solidFill>
                  <a:srgbClr val="002060"/>
                </a:solidFill>
              </a:rPr>
              <a:t>European </a:t>
            </a:r>
            <a:r>
              <a:rPr lang="en-US" b="1" dirty="0">
                <a:solidFill>
                  <a:srgbClr val="002060"/>
                </a:solidFill>
              </a:rPr>
              <a:t>Research Council </a:t>
            </a:r>
            <a:r>
              <a:rPr lang="en-US" b="1" dirty="0" smtClean="0">
                <a:solidFill>
                  <a:srgbClr val="002060"/>
                </a:solidFill>
              </a:rPr>
              <a:t>– ERC</a:t>
            </a:r>
            <a:r>
              <a:rPr lang="uk-UA" b="1" dirty="0" smtClean="0">
                <a:solidFill>
                  <a:srgbClr val="002060"/>
                </a:solidFill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</a:rPr>
              <a:t>Європейська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Рада з </a:t>
            </a:r>
            <a:r>
              <a:rPr lang="ru-RU" b="1" dirty="0" err="1">
                <a:solidFill>
                  <a:srgbClr val="002060"/>
                </a:solidFill>
              </a:rPr>
              <a:t>наукових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досліджень</a:t>
            </a:r>
            <a:r>
              <a:rPr lang="ru-RU" b="1" dirty="0" smtClean="0">
                <a:solidFill>
                  <a:srgbClr val="002060"/>
                </a:solidFill>
              </a:rPr>
              <a:t>).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Підтримка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найкращих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ідей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розвиток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талантів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Європі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надання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науковцям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доступу до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пріоритетної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дослідницької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інфраструктури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fr-FR" b="1" dirty="0">
                <a:solidFill>
                  <a:srgbClr val="002060"/>
                </a:solidFill>
              </a:rPr>
              <a:t>The Marie Skłodowska-Curie actions (MSCA) 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дії</a:t>
            </a: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>
                <a:solidFill>
                  <a:srgbClr val="002060"/>
                </a:solidFill>
              </a:rPr>
              <a:t>фонду Марії </a:t>
            </a:r>
            <a:r>
              <a:rPr lang="uk-UA" b="1" dirty="0" err="1" smtClean="0">
                <a:solidFill>
                  <a:srgbClr val="002060"/>
                </a:solidFill>
              </a:rPr>
              <a:t>Склодовської</a:t>
            </a:r>
            <a:r>
              <a:rPr lang="uk-UA" b="1" dirty="0" smtClean="0">
                <a:solidFill>
                  <a:srgbClr val="002060"/>
                </a:solidFill>
              </a:rPr>
              <a:t>-Кюрі </a:t>
            </a:r>
            <a:r>
              <a:rPr lang="uk-UA" dirty="0" smtClean="0">
                <a:solidFill>
                  <a:srgbClr val="002060"/>
                </a:solidFill>
              </a:rPr>
              <a:t>(</a:t>
            </a:r>
            <a:r>
              <a:rPr lang="ru-RU" dirty="0" err="1" smtClean="0">
                <a:solidFill>
                  <a:srgbClr val="002060"/>
                </a:solidFill>
              </a:rPr>
              <a:t>основна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програма</a:t>
            </a:r>
            <a:r>
              <a:rPr lang="ru-RU" dirty="0">
                <a:solidFill>
                  <a:srgbClr val="002060"/>
                </a:solidFill>
              </a:rPr>
              <a:t> ЄС для </a:t>
            </a:r>
            <a:r>
              <a:rPr lang="ru-RU" dirty="0" err="1">
                <a:solidFill>
                  <a:srgbClr val="002060"/>
                </a:solidFill>
              </a:rPr>
              <a:t>структурованих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кандидатських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тренінгів</a:t>
            </a:r>
            <a:r>
              <a:rPr lang="ru-RU" dirty="0" smtClean="0">
                <a:solidFill>
                  <a:srgbClr val="002060"/>
                </a:solidFill>
              </a:rPr>
              <a:t> та </a:t>
            </a:r>
            <a:r>
              <a:rPr lang="ru-RU" dirty="0" err="1" smtClean="0">
                <a:solidFill>
                  <a:srgbClr val="002060"/>
                </a:solidFill>
              </a:rPr>
              <a:t>наукових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обмінів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Перетворення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Європи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у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привабливе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місце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для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найкращих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учених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у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світі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3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2826172" cy="367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79512" y="1582341"/>
            <a:ext cx="626469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        </a:t>
            </a:r>
            <a:r>
              <a:rPr lang="ru-RU" b="1" dirty="0" err="1">
                <a:solidFill>
                  <a:srgbClr val="002060"/>
                </a:solidFill>
              </a:rPr>
              <a:t>Industrial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Leadership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b="1" dirty="0" err="1">
                <a:solidFill>
                  <a:srgbClr val="002060"/>
                </a:solidFill>
              </a:rPr>
              <a:t>Лідерство</a:t>
            </a:r>
            <a:r>
              <a:rPr lang="ru-RU" b="1" dirty="0">
                <a:solidFill>
                  <a:srgbClr val="002060"/>
                </a:solidFill>
              </a:rPr>
              <a:t> у </a:t>
            </a:r>
            <a:r>
              <a:rPr lang="ru-RU" b="1" dirty="0" err="1">
                <a:solidFill>
                  <a:srgbClr val="002060"/>
                </a:solidFill>
              </a:rPr>
              <a:t>промисловості</a:t>
            </a:r>
            <a:r>
              <a:rPr lang="ru-RU" dirty="0"/>
              <a:t>. </a:t>
            </a:r>
            <a:endParaRPr lang="ru-RU" dirty="0" smtClean="0"/>
          </a:p>
          <a:p>
            <a:endParaRPr lang="ru-RU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Стимулювання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європейського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лідерства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у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промисловості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за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допомогою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наукових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досліджень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технологічних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розробокта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інновацій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таких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передових галузях:</a:t>
            </a:r>
          </a:p>
          <a:p>
            <a:pPr>
              <a:spcBef>
                <a:spcPts val="600"/>
              </a:spcBef>
            </a:pP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інформаційно-комунікаційні технології;</a:t>
            </a:r>
          </a:p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ii)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нанотехнології;</a:t>
            </a:r>
          </a:p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iii)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новітні матеріали;</a:t>
            </a:r>
          </a:p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iv)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біотехнологія;</a:t>
            </a:r>
          </a:p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v)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передові виробничі технології;</a:t>
            </a:r>
          </a:p>
          <a:p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vi)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космічні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технології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uk-UA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Покращення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доступу до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ризикового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фінансування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для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інвестицій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дослідження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та інновації.</a:t>
            </a:r>
            <a:endParaRPr lang="uk-UA" b="1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Підвищення </a:t>
            </a:r>
            <a:r>
              <a:rPr lang="uk-UA" b="1" dirty="0">
                <a:solidFill>
                  <a:schemeClr val="accent4">
                    <a:lumMod val="50000"/>
                  </a:schemeClr>
                </a:solidFill>
              </a:rPr>
              <a:t>рівня та кількості інновацій у малих та середніх підприємствах.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7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46281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2826172" cy="367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181603" y="1484784"/>
            <a:ext cx="648072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Societal Challenges. </a:t>
            </a:r>
            <a:r>
              <a:rPr lang="uk-UA" b="1" dirty="0">
                <a:solidFill>
                  <a:srgbClr val="002060"/>
                </a:solidFill>
              </a:rPr>
              <a:t>Суспільні виклики. </a:t>
            </a:r>
            <a:endParaRPr lang="uk-UA" b="1" dirty="0" smtClean="0">
              <a:solidFill>
                <a:srgbClr val="002060"/>
              </a:solidFill>
            </a:endParaRPr>
          </a:p>
          <a:p>
            <a:endParaRPr lang="ru-RU" sz="1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Покращення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здоров’я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самопочуття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протягом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всього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життя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Забезпечення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достатнього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постачання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безпечними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високоякісними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харчовими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іншими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продуктами.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Перехід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надійних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стійких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конкурентоздатних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енергетичних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систем.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Створення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європейської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транспортної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системи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яка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забезпечить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раціональне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використання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ресурсів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буде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екологічно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безпечною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безпечною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для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громадян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економіки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суспільства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Створення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економіки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яка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раціонально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використовує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ресурси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пристосовується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змін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клімату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Розвиток інноваційних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та безпечних європейських суспільств, що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надають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всім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рівні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можливості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uk-U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14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46281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2826172" cy="367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611560" y="1841091"/>
            <a:ext cx="547260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Societal Challenges. </a:t>
            </a:r>
            <a:r>
              <a:rPr lang="uk-UA" sz="2400" b="1" dirty="0">
                <a:solidFill>
                  <a:srgbClr val="002060"/>
                </a:solidFill>
              </a:rPr>
              <a:t>Суспільні виклики. </a:t>
            </a:r>
            <a:endParaRPr lang="uk-UA" sz="2400" b="1" dirty="0" smtClean="0">
              <a:solidFill>
                <a:srgbClr val="002060"/>
              </a:solidFill>
            </a:endParaRPr>
          </a:p>
          <a:p>
            <a:endParaRPr lang="ru-RU" sz="1000" dirty="0" smtClean="0"/>
          </a:p>
          <a:p>
            <a:endParaRPr lang="ru-RU" sz="1000" dirty="0"/>
          </a:p>
          <a:p>
            <a:r>
              <a:rPr lang="en-US" b="1" dirty="0">
                <a:solidFill>
                  <a:srgbClr val="0070C0"/>
                </a:solidFill>
              </a:rPr>
              <a:t>SECURE SOCIETIES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en-US" b="1" dirty="0">
                <a:solidFill>
                  <a:srgbClr val="0070C0"/>
                </a:solidFill>
              </a:rPr>
              <a:t>PROTECTING FREEDOM AND SECURITY OF EUROPE AND ITS CITIZENS</a:t>
            </a:r>
            <a:endParaRPr lang="en-US" dirty="0">
              <a:solidFill>
                <a:srgbClr val="0070C0"/>
              </a:solidFill>
            </a:endParaRPr>
          </a:p>
          <a:p>
            <a:endParaRPr lang="uk-UA" sz="600" b="1" dirty="0" smtClean="0">
              <a:solidFill>
                <a:srgbClr val="0070C0"/>
              </a:solidFill>
            </a:endParaRPr>
          </a:p>
          <a:p>
            <a:r>
              <a:rPr lang="uk-UA" b="1" dirty="0" smtClean="0">
                <a:solidFill>
                  <a:srgbClr val="0070C0"/>
                </a:solidFill>
              </a:rPr>
              <a:t>БЕЗПЕЧНІ </a:t>
            </a:r>
            <a:r>
              <a:rPr lang="uk-UA" b="1" dirty="0">
                <a:solidFill>
                  <a:srgbClr val="0070C0"/>
                </a:solidFill>
              </a:rPr>
              <a:t>СУСПІЛЬСТВА: ЗАХИСТ СВОБОДИ ТА БЕЗПЕКИ ЄВРОПИ ТА ЇЇ ГРОМАДЯН</a:t>
            </a:r>
            <a:r>
              <a:rPr lang="uk-UA" dirty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</a:rPr>
              <a:t>EUROPE IN CHANGING WORLD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en-US" b="1" dirty="0">
                <a:solidFill>
                  <a:srgbClr val="0070C0"/>
                </a:solidFill>
              </a:rPr>
              <a:t>INCLUSIVE</a:t>
            </a:r>
            <a:r>
              <a:rPr lang="uk-UA" b="1" dirty="0">
                <a:solidFill>
                  <a:srgbClr val="0070C0"/>
                </a:solidFill>
              </a:rPr>
              <a:t>, </a:t>
            </a:r>
            <a:r>
              <a:rPr lang="en-US" b="1" dirty="0">
                <a:solidFill>
                  <a:srgbClr val="0070C0"/>
                </a:solidFill>
              </a:rPr>
              <a:t>INNOVATIVE AND REFLECTIVE SOCIETIES</a:t>
            </a:r>
            <a:endParaRPr lang="en-US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r>
              <a:rPr lang="uk-UA" b="1" dirty="0" smtClean="0">
                <a:solidFill>
                  <a:srgbClr val="0070C0"/>
                </a:solidFill>
              </a:rPr>
              <a:t>ЄВРОПА </a:t>
            </a:r>
            <a:r>
              <a:rPr lang="uk-UA" b="1" dirty="0">
                <a:solidFill>
                  <a:srgbClr val="0070C0"/>
                </a:solidFill>
              </a:rPr>
              <a:t>У СВІТІ, ЩО ЗМІНЮЄТЬСЯ – ІННОВАЦІЙНІ, ІНКЛЮЗИВНІ ТА РОЗУМНІ СУСПІЛЬСТВА</a:t>
            </a:r>
            <a:r>
              <a:rPr lang="uk-UA" sz="1000" dirty="0">
                <a:solidFill>
                  <a:srgbClr val="0070C0"/>
                </a:solidFill>
              </a:rPr>
              <a:t>.</a:t>
            </a:r>
            <a:endParaRPr lang="en-US" sz="1000" dirty="0">
              <a:solidFill>
                <a:srgbClr val="0070C0"/>
              </a:solidFill>
            </a:endParaRPr>
          </a:p>
          <a:p>
            <a:endParaRPr lang="ru-RU" sz="1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6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2612"/>
            <a:ext cx="4728377" cy="92811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Horizon</a:t>
            </a:r>
            <a:r>
              <a:rPr lang="ru-RU" sz="2000" b="1" dirty="0">
                <a:solidFill>
                  <a:srgbClr val="C00000"/>
                </a:solidFill>
              </a:rPr>
              <a:t> 2020</a:t>
            </a:r>
            <a:r>
              <a:rPr lang="uk-UA" sz="2000" b="1" dirty="0">
                <a:solidFill>
                  <a:srgbClr val="C00000"/>
                </a:solidFill>
              </a:rPr>
              <a:t>: </a:t>
            </a:r>
            <a:r>
              <a:rPr lang="uk-UA" sz="2000" b="1" dirty="0" smtClean="0">
                <a:solidFill>
                  <a:srgbClr val="C00000"/>
                </a:solidFill>
              </a:rPr>
              <a:t>українська </a:t>
            </a:r>
            <a:r>
              <a:rPr lang="uk-UA" sz="2000" b="1" dirty="0">
                <a:solidFill>
                  <a:srgbClr val="C00000"/>
                </a:solidFill>
              </a:rPr>
              <a:t>перспектива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8064896" cy="1584176"/>
          </a:xfrm>
        </p:spPr>
        <p:txBody>
          <a:bodyPr>
            <a:normAutofit/>
          </a:bodyPr>
          <a:lstStyle/>
          <a:p>
            <a:r>
              <a:rPr lang="uk-UA" b="1" dirty="0" smtClean="0"/>
              <a:t> </a:t>
            </a:r>
            <a:endParaRPr lang="en-US" dirty="0" smtClean="0"/>
          </a:p>
          <a:p>
            <a:pPr lvl="0" algn="r"/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70" y="52612"/>
            <a:ext cx="1715830" cy="1288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85"/>
            <a:ext cx="2699792" cy="116990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333156" y="1340769"/>
            <a:ext cx="8415307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20 </a:t>
            </a:r>
            <a:r>
              <a:rPr lang="uk-UA" b="1" dirty="0">
                <a:solidFill>
                  <a:srgbClr val="002060"/>
                </a:solidFill>
              </a:rPr>
              <a:t>березня 2015 року Міністр освіти і науки України Сергій Квіт та Комісар з досліджень, науки та інновацій Європейського Союзу Карлос </a:t>
            </a:r>
            <a:r>
              <a:rPr lang="uk-UA" b="1" dirty="0" err="1">
                <a:solidFill>
                  <a:srgbClr val="002060"/>
                </a:solidFill>
              </a:rPr>
              <a:t>Моедас</a:t>
            </a:r>
            <a:r>
              <a:rPr lang="uk-UA" b="1" dirty="0">
                <a:solidFill>
                  <a:srgbClr val="002060"/>
                </a:solidFill>
              </a:rPr>
              <a:t> підписали Угоду між Україною і Європейським Союзом про участь України у Рамковій програмі ЄС з наукових досліджень та інновацій «Горизонт 2020</a:t>
            </a:r>
            <a:r>
              <a:rPr lang="uk-UA" b="1" dirty="0" smtClean="0">
                <a:solidFill>
                  <a:srgbClr val="002060"/>
                </a:solidFill>
              </a:rPr>
              <a:t>».</a:t>
            </a:r>
          </a:p>
          <a:p>
            <a:endParaRPr lang="uk-UA" sz="600" b="1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результаті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отримала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 доступ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всього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спектру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проектів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який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фінансується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у рамках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цієї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; </a:t>
            </a:r>
          </a:p>
          <a:p>
            <a:pPr>
              <a:spcAft>
                <a:spcPts val="600"/>
              </a:spcAft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-  можливість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скористатися всіма перевагами програми на тій же основі, що і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 організації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з країн Європейського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Союзу; </a:t>
            </a:r>
          </a:p>
          <a:p>
            <a:pPr>
              <a:spcAft>
                <a:spcPts val="600"/>
              </a:spcAft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-  можливість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стати отримувачем грантів, які надає Європейська дослідницька рада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pPr>
              <a:spcAft>
                <a:spcPts val="600"/>
              </a:spcAft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-  право для українських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науковці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подавати </a:t>
            </a:r>
            <a:r>
              <a:rPr lang="uk-UA" b="1" dirty="0">
                <a:solidFill>
                  <a:schemeClr val="accent5">
                    <a:lumMod val="50000"/>
                  </a:schemeClr>
                </a:solidFill>
              </a:rPr>
              <a:t>заявки для участі в програмах мобільності та отримувати стипендії із загальним фінансуванням близько 6 млрд євро.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отримала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95-відсоткову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знижку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внеску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який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 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кожна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європейська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країна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повинна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сплатити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за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участь у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програмі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«Горизонт 2020».</a:t>
            </a:r>
            <a:endParaRPr lang="uk-U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ідтінки сірого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977</Words>
  <Application>Microsoft Office PowerPoint</Application>
  <PresentationFormat>Екран (4:3)</PresentationFormat>
  <Paragraphs>183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Horizon 2020: 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  <vt:lpstr>Horizon 2020: українська перспектива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Admin</dc:creator>
  <cp:lastModifiedBy>Admin</cp:lastModifiedBy>
  <cp:revision>38</cp:revision>
  <dcterms:created xsi:type="dcterms:W3CDTF">2015-12-04T03:19:46Z</dcterms:created>
  <dcterms:modified xsi:type="dcterms:W3CDTF">2015-12-04T10:03:41Z</dcterms:modified>
</cp:coreProperties>
</file>