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400" r:id="rId2"/>
    <p:sldId id="516" r:id="rId3"/>
    <p:sldId id="520" r:id="rId4"/>
    <p:sldId id="540" r:id="rId5"/>
    <p:sldId id="530" r:id="rId6"/>
    <p:sldId id="559" r:id="rId7"/>
    <p:sldId id="543" r:id="rId8"/>
    <p:sldId id="551" r:id="rId9"/>
    <p:sldId id="542" r:id="rId10"/>
    <p:sldId id="541" r:id="rId11"/>
    <p:sldId id="549" r:id="rId12"/>
    <p:sldId id="538" r:id="rId13"/>
    <p:sldId id="544" r:id="rId14"/>
    <p:sldId id="517" r:id="rId15"/>
    <p:sldId id="523" r:id="rId16"/>
    <p:sldId id="518" r:id="rId17"/>
    <p:sldId id="557" r:id="rId18"/>
    <p:sldId id="546" r:id="rId19"/>
    <p:sldId id="553" r:id="rId20"/>
    <p:sldId id="550" r:id="rId21"/>
    <p:sldId id="547" r:id="rId22"/>
    <p:sldId id="519" r:id="rId23"/>
    <p:sldId id="556" r:id="rId24"/>
    <p:sldId id="554" r:id="rId25"/>
    <p:sldId id="545" r:id="rId26"/>
    <p:sldId id="555" r:id="rId27"/>
    <p:sldId id="548" r:id="rId28"/>
    <p:sldId id="525" r:id="rId29"/>
    <p:sldId id="410" r:id="rId30"/>
  </p:sldIdLst>
  <p:sldSz cx="9144000" cy="6858000" type="screen4x3"/>
  <p:notesSz cx="7077075" cy="93694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019" autoAdjust="0"/>
    <p:restoredTop sz="94679" autoAdjust="0"/>
  </p:normalViewPr>
  <p:slideViewPr>
    <p:cSldViewPr>
      <p:cViewPr>
        <p:scale>
          <a:sx n="70" d="100"/>
          <a:sy n="70" d="100"/>
        </p:scale>
        <p:origin x="-494" y="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579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hyperlink" Target="http://ec.europa.eu/research/participants/portal/desktop/en/opportunities/h2020/index.html" TargetMode="External"/><Relationship Id="rId1" Type="http://schemas.openxmlformats.org/officeDocument/2006/relationships/hyperlink" Target="http://ec.europa.eu/programmes/horizon2020/en/h2020-sections" TargetMode="External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hyperlink" Target="http://ec.europa.eu/research/participants/portal/desktop/en/opportunities/h2020/index.html" TargetMode="External"/><Relationship Id="rId1" Type="http://schemas.openxmlformats.org/officeDocument/2006/relationships/hyperlink" Target="http://ec.europa.eu/programmes/horizon2020/en/h2020-sections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594F6D-C0E1-4BCA-B534-13225331BB14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uk-UA"/>
        </a:p>
      </dgm:t>
    </dgm:pt>
    <dgm:pt modelId="{98730ECE-F964-4C7C-9875-D396BFC43D1E}">
      <dgm:prSet/>
      <dgm:spPr/>
      <dgm:t>
        <a:bodyPr/>
        <a:lstStyle/>
        <a:p>
          <a:pPr rtl="0"/>
          <a:r>
            <a:rPr lang="en-US" dirty="0" smtClean="0"/>
            <a:t>HORIZON 2020: </a:t>
          </a:r>
          <a:r>
            <a:rPr lang="uk-UA" dirty="0" smtClean="0"/>
            <a:t>ОГЛЯД ПРОЕКТУ</a:t>
          </a:r>
          <a:endParaRPr lang="uk-UA" dirty="0"/>
        </a:p>
      </dgm:t>
    </dgm:pt>
    <dgm:pt modelId="{B3938120-D215-4808-99C5-5485D1C9A5F4}" type="parTrans" cxnId="{32C60462-636E-41B3-BF34-4B458C2D9820}">
      <dgm:prSet/>
      <dgm:spPr/>
      <dgm:t>
        <a:bodyPr/>
        <a:lstStyle/>
        <a:p>
          <a:endParaRPr lang="uk-UA"/>
        </a:p>
      </dgm:t>
    </dgm:pt>
    <dgm:pt modelId="{52D57EEA-D920-4CE0-B40D-47C3F8F50676}" type="sibTrans" cxnId="{32C60462-636E-41B3-BF34-4B458C2D9820}">
      <dgm:prSet/>
      <dgm:spPr/>
      <dgm:t>
        <a:bodyPr/>
        <a:lstStyle/>
        <a:p>
          <a:endParaRPr lang="uk-UA"/>
        </a:p>
      </dgm:t>
    </dgm:pt>
    <dgm:pt modelId="{1EF05186-6D43-4C5C-97F9-42A3D20A92BE}">
      <dgm:prSet/>
      <dgm:spPr/>
      <dgm:t>
        <a:bodyPr/>
        <a:lstStyle/>
        <a:p>
          <a:pPr rtl="0"/>
          <a:r>
            <a:rPr lang="uk-UA" dirty="0" smtClean="0"/>
            <a:t>ГОРИЗОНТИ ДЛЯ УКРАЇНИ</a:t>
          </a:r>
          <a:endParaRPr lang="uk-UA" dirty="0"/>
        </a:p>
      </dgm:t>
    </dgm:pt>
    <dgm:pt modelId="{DA667829-7541-4162-9E8A-73272F1AE203}" type="parTrans" cxnId="{037328E1-8AAC-4AE3-993D-7A2CDD706055}">
      <dgm:prSet/>
      <dgm:spPr/>
      <dgm:t>
        <a:bodyPr/>
        <a:lstStyle/>
        <a:p>
          <a:endParaRPr lang="uk-UA"/>
        </a:p>
      </dgm:t>
    </dgm:pt>
    <dgm:pt modelId="{7FE8B02D-0D97-4811-8735-052AA87F9EDC}" type="sibTrans" cxnId="{037328E1-8AAC-4AE3-993D-7A2CDD706055}">
      <dgm:prSet/>
      <dgm:spPr/>
      <dgm:t>
        <a:bodyPr/>
        <a:lstStyle/>
        <a:p>
          <a:endParaRPr lang="uk-UA"/>
        </a:p>
      </dgm:t>
    </dgm:pt>
    <dgm:pt modelId="{4108C43A-BB1F-43F8-9A34-86E63CF6D4B8}">
      <dgm:prSet/>
      <dgm:spPr/>
      <dgm:t>
        <a:bodyPr/>
        <a:lstStyle/>
        <a:p>
          <a:pPr rtl="0"/>
          <a:r>
            <a:rPr lang="uk-UA" dirty="0" smtClean="0"/>
            <a:t>МОЖЛИВІ РОЛІ Й АЛГОРИТМИ РОЗРОБКИ ПРОЕКТІВ </a:t>
          </a:r>
          <a:endParaRPr lang="uk-UA" dirty="0"/>
        </a:p>
      </dgm:t>
    </dgm:pt>
    <dgm:pt modelId="{E2A9F85B-4ACE-45EA-9661-D9DFE2D1EC19}" type="parTrans" cxnId="{B057EDAF-6395-4C2C-963E-964F9B71E0C3}">
      <dgm:prSet/>
      <dgm:spPr/>
      <dgm:t>
        <a:bodyPr/>
        <a:lstStyle/>
        <a:p>
          <a:endParaRPr lang="uk-UA"/>
        </a:p>
      </dgm:t>
    </dgm:pt>
    <dgm:pt modelId="{DACF5A13-DF7B-4D77-8D36-97D17F48B435}" type="sibTrans" cxnId="{B057EDAF-6395-4C2C-963E-964F9B71E0C3}">
      <dgm:prSet/>
      <dgm:spPr/>
      <dgm:t>
        <a:bodyPr/>
        <a:lstStyle/>
        <a:p>
          <a:endParaRPr lang="uk-UA"/>
        </a:p>
      </dgm:t>
    </dgm:pt>
    <dgm:pt modelId="{DAF4836F-4ACB-41E5-BDE5-4590F2795AE1}">
      <dgm:prSet/>
      <dgm:spPr/>
      <dgm:t>
        <a:bodyPr/>
        <a:lstStyle/>
        <a:p>
          <a:pPr rtl="0"/>
          <a:r>
            <a:rPr lang="uk-UA" smtClean="0"/>
            <a:t>ІНФОРМАЦІЙНА НАВІГАЦІЯ</a:t>
          </a:r>
          <a:endParaRPr lang="uk-UA"/>
        </a:p>
      </dgm:t>
    </dgm:pt>
    <dgm:pt modelId="{3853F8BE-0A93-4B0E-AF9D-6E6FA7E6FA3B}" type="parTrans" cxnId="{3C44925F-1F78-43C7-B62C-E16198634DA6}">
      <dgm:prSet/>
      <dgm:spPr/>
      <dgm:t>
        <a:bodyPr/>
        <a:lstStyle/>
        <a:p>
          <a:endParaRPr lang="uk-UA"/>
        </a:p>
      </dgm:t>
    </dgm:pt>
    <dgm:pt modelId="{4EFCE387-41A6-483F-AC3E-12C4232571FA}" type="sibTrans" cxnId="{3C44925F-1F78-43C7-B62C-E16198634DA6}">
      <dgm:prSet/>
      <dgm:spPr/>
      <dgm:t>
        <a:bodyPr/>
        <a:lstStyle/>
        <a:p>
          <a:endParaRPr lang="uk-UA"/>
        </a:p>
      </dgm:t>
    </dgm:pt>
    <dgm:pt modelId="{527A2A50-A070-4D8E-8100-C8629F9B1C3F}" type="pres">
      <dgm:prSet presAssocID="{DF594F6D-C0E1-4BCA-B534-13225331BB14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uk-UA"/>
        </a:p>
      </dgm:t>
    </dgm:pt>
    <dgm:pt modelId="{A3A370E2-B92D-4EBE-A71E-7C10175C3E45}" type="pres">
      <dgm:prSet presAssocID="{DF594F6D-C0E1-4BCA-B534-13225331BB14}" presName="arrowNode" presStyleLbl="node1" presStyleIdx="0" presStyleCnt="1"/>
      <dgm:spPr/>
    </dgm:pt>
    <dgm:pt modelId="{7CAD98C3-78F2-4592-8C69-9B6E3988B1E8}" type="pres">
      <dgm:prSet presAssocID="{98730ECE-F964-4C7C-9875-D396BFC43D1E}" presName="txNode1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3D53C8A-7EA7-4034-9558-EC0B5708C8A6}" type="pres">
      <dgm:prSet presAssocID="{1EF05186-6D43-4C5C-97F9-42A3D20A92BE}" presName="txNode2" presStyleLbl="revTx" presStyleIdx="1" presStyleCnt="4" custScaleX="11701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5659BB4-7EEE-4CA9-AA1B-C4C86AEAA249}" type="pres">
      <dgm:prSet presAssocID="{7FE8B02D-0D97-4811-8735-052AA87F9EDC}" presName="dotNode2" presStyleCnt="0"/>
      <dgm:spPr/>
    </dgm:pt>
    <dgm:pt modelId="{46E4CD57-04B6-4835-978F-7E26472274F8}" type="pres">
      <dgm:prSet presAssocID="{7FE8B02D-0D97-4811-8735-052AA87F9EDC}" presName="dotRepeatNode" presStyleLbl="fgShp" presStyleIdx="0" presStyleCnt="2"/>
      <dgm:spPr/>
      <dgm:t>
        <a:bodyPr/>
        <a:lstStyle/>
        <a:p>
          <a:endParaRPr lang="uk-UA"/>
        </a:p>
      </dgm:t>
    </dgm:pt>
    <dgm:pt modelId="{8EF8E66F-640B-4339-9AC1-AD9A9C8E2AB5}" type="pres">
      <dgm:prSet presAssocID="{4108C43A-BB1F-43F8-9A34-86E63CF6D4B8}" presName="txNode3" presStyleLbl="revTx" presStyleIdx="2" presStyleCnt="4" custLinFactNeighborX="-12281" custLinFactNeighborY="379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0471A35-7529-40C5-B734-B422873F27CE}" type="pres">
      <dgm:prSet presAssocID="{DACF5A13-DF7B-4D77-8D36-97D17F48B435}" presName="dotNode3" presStyleCnt="0"/>
      <dgm:spPr/>
    </dgm:pt>
    <dgm:pt modelId="{D94AD05D-8122-4340-8FF0-B44FF9274CF4}" type="pres">
      <dgm:prSet presAssocID="{DACF5A13-DF7B-4D77-8D36-97D17F48B435}" presName="dotRepeatNode" presStyleLbl="fgShp" presStyleIdx="1" presStyleCnt="2"/>
      <dgm:spPr/>
      <dgm:t>
        <a:bodyPr/>
        <a:lstStyle/>
        <a:p>
          <a:endParaRPr lang="uk-UA"/>
        </a:p>
      </dgm:t>
    </dgm:pt>
    <dgm:pt modelId="{B30C31E0-2744-40B1-9649-19AD8F8BD657}" type="pres">
      <dgm:prSet presAssocID="{DAF4836F-4ACB-41E5-BDE5-4590F2795AE1}" presName="txNode4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4C5A42FC-EA7F-4A09-B7B1-E76F72531CF4}" type="presOf" srcId="{98730ECE-F964-4C7C-9875-D396BFC43D1E}" destId="{7CAD98C3-78F2-4592-8C69-9B6E3988B1E8}" srcOrd="0" destOrd="0" presId="urn:microsoft.com/office/officeart/2009/3/layout/DescendingProcess"/>
    <dgm:cxn modelId="{B057EDAF-6395-4C2C-963E-964F9B71E0C3}" srcId="{DF594F6D-C0E1-4BCA-B534-13225331BB14}" destId="{4108C43A-BB1F-43F8-9A34-86E63CF6D4B8}" srcOrd="2" destOrd="0" parTransId="{E2A9F85B-4ACE-45EA-9661-D9DFE2D1EC19}" sibTransId="{DACF5A13-DF7B-4D77-8D36-97D17F48B435}"/>
    <dgm:cxn modelId="{3C44925F-1F78-43C7-B62C-E16198634DA6}" srcId="{DF594F6D-C0E1-4BCA-B534-13225331BB14}" destId="{DAF4836F-4ACB-41E5-BDE5-4590F2795AE1}" srcOrd="3" destOrd="0" parTransId="{3853F8BE-0A93-4B0E-AF9D-6E6FA7E6FA3B}" sibTransId="{4EFCE387-41A6-483F-AC3E-12C4232571FA}"/>
    <dgm:cxn modelId="{D96320C5-25DF-4ADE-B4EE-FD215EF8D7D3}" type="presOf" srcId="{DF594F6D-C0E1-4BCA-B534-13225331BB14}" destId="{527A2A50-A070-4D8E-8100-C8629F9B1C3F}" srcOrd="0" destOrd="0" presId="urn:microsoft.com/office/officeart/2009/3/layout/DescendingProcess"/>
    <dgm:cxn modelId="{A3034529-FF1D-4D36-A2CD-9C1E4A03DE1E}" type="presOf" srcId="{DAF4836F-4ACB-41E5-BDE5-4590F2795AE1}" destId="{B30C31E0-2744-40B1-9649-19AD8F8BD657}" srcOrd="0" destOrd="0" presId="urn:microsoft.com/office/officeart/2009/3/layout/DescendingProcess"/>
    <dgm:cxn modelId="{526E1F00-E37D-4483-B586-AEA75B5834D9}" type="presOf" srcId="{4108C43A-BB1F-43F8-9A34-86E63CF6D4B8}" destId="{8EF8E66F-640B-4339-9AC1-AD9A9C8E2AB5}" srcOrd="0" destOrd="0" presId="urn:microsoft.com/office/officeart/2009/3/layout/DescendingProcess"/>
    <dgm:cxn modelId="{DD1EC8E9-BFCB-4074-8ED5-4C6D338EA9CA}" type="presOf" srcId="{7FE8B02D-0D97-4811-8735-052AA87F9EDC}" destId="{46E4CD57-04B6-4835-978F-7E26472274F8}" srcOrd="0" destOrd="0" presId="urn:microsoft.com/office/officeart/2009/3/layout/DescendingProcess"/>
    <dgm:cxn modelId="{037328E1-8AAC-4AE3-993D-7A2CDD706055}" srcId="{DF594F6D-C0E1-4BCA-B534-13225331BB14}" destId="{1EF05186-6D43-4C5C-97F9-42A3D20A92BE}" srcOrd="1" destOrd="0" parTransId="{DA667829-7541-4162-9E8A-73272F1AE203}" sibTransId="{7FE8B02D-0D97-4811-8735-052AA87F9EDC}"/>
    <dgm:cxn modelId="{128FC5D0-CAB2-487D-AC3F-36EB41D6E841}" type="presOf" srcId="{DACF5A13-DF7B-4D77-8D36-97D17F48B435}" destId="{D94AD05D-8122-4340-8FF0-B44FF9274CF4}" srcOrd="0" destOrd="0" presId="urn:microsoft.com/office/officeart/2009/3/layout/DescendingProcess"/>
    <dgm:cxn modelId="{57DB5881-CFB6-4978-9FC4-20CA65669D8F}" type="presOf" srcId="{1EF05186-6D43-4C5C-97F9-42A3D20A92BE}" destId="{A3D53C8A-7EA7-4034-9558-EC0B5708C8A6}" srcOrd="0" destOrd="0" presId="urn:microsoft.com/office/officeart/2009/3/layout/DescendingProcess"/>
    <dgm:cxn modelId="{32C60462-636E-41B3-BF34-4B458C2D9820}" srcId="{DF594F6D-C0E1-4BCA-B534-13225331BB14}" destId="{98730ECE-F964-4C7C-9875-D396BFC43D1E}" srcOrd="0" destOrd="0" parTransId="{B3938120-D215-4808-99C5-5485D1C9A5F4}" sibTransId="{52D57EEA-D920-4CE0-B40D-47C3F8F50676}"/>
    <dgm:cxn modelId="{8695CB0C-7939-48EC-89E0-1FB7E05A236E}" type="presParOf" srcId="{527A2A50-A070-4D8E-8100-C8629F9B1C3F}" destId="{A3A370E2-B92D-4EBE-A71E-7C10175C3E45}" srcOrd="0" destOrd="0" presId="urn:microsoft.com/office/officeart/2009/3/layout/DescendingProcess"/>
    <dgm:cxn modelId="{CE528E9E-36FF-405F-8F2B-8451A2641CD6}" type="presParOf" srcId="{527A2A50-A070-4D8E-8100-C8629F9B1C3F}" destId="{7CAD98C3-78F2-4592-8C69-9B6E3988B1E8}" srcOrd="1" destOrd="0" presId="urn:microsoft.com/office/officeart/2009/3/layout/DescendingProcess"/>
    <dgm:cxn modelId="{84FD7899-5836-402F-8A63-FF6E1C5170E9}" type="presParOf" srcId="{527A2A50-A070-4D8E-8100-C8629F9B1C3F}" destId="{A3D53C8A-7EA7-4034-9558-EC0B5708C8A6}" srcOrd="2" destOrd="0" presId="urn:microsoft.com/office/officeart/2009/3/layout/DescendingProcess"/>
    <dgm:cxn modelId="{812AD72A-22A1-408F-97AE-4D368EFC959A}" type="presParOf" srcId="{527A2A50-A070-4D8E-8100-C8629F9B1C3F}" destId="{F5659BB4-7EEE-4CA9-AA1B-C4C86AEAA249}" srcOrd="3" destOrd="0" presId="urn:microsoft.com/office/officeart/2009/3/layout/DescendingProcess"/>
    <dgm:cxn modelId="{48B98CCA-5C01-4C62-9E39-56208E56FE3C}" type="presParOf" srcId="{F5659BB4-7EEE-4CA9-AA1B-C4C86AEAA249}" destId="{46E4CD57-04B6-4835-978F-7E26472274F8}" srcOrd="0" destOrd="0" presId="urn:microsoft.com/office/officeart/2009/3/layout/DescendingProcess"/>
    <dgm:cxn modelId="{BE550FD8-BB95-4C61-9403-554B098C5984}" type="presParOf" srcId="{527A2A50-A070-4D8E-8100-C8629F9B1C3F}" destId="{8EF8E66F-640B-4339-9AC1-AD9A9C8E2AB5}" srcOrd="4" destOrd="0" presId="urn:microsoft.com/office/officeart/2009/3/layout/DescendingProcess"/>
    <dgm:cxn modelId="{AECA1AB2-C1E8-46B5-9862-26D48697E441}" type="presParOf" srcId="{527A2A50-A070-4D8E-8100-C8629F9B1C3F}" destId="{A0471A35-7529-40C5-B734-B422873F27CE}" srcOrd="5" destOrd="0" presId="urn:microsoft.com/office/officeart/2009/3/layout/DescendingProcess"/>
    <dgm:cxn modelId="{419A9127-CA1A-4361-8B7E-CD6A1428EDAC}" type="presParOf" srcId="{A0471A35-7529-40C5-B734-B422873F27CE}" destId="{D94AD05D-8122-4340-8FF0-B44FF9274CF4}" srcOrd="0" destOrd="0" presId="urn:microsoft.com/office/officeart/2009/3/layout/DescendingProcess"/>
    <dgm:cxn modelId="{D687DA9C-8C14-4A30-9F76-AB7DBC6A72B5}" type="presParOf" srcId="{527A2A50-A070-4D8E-8100-C8629F9B1C3F}" destId="{B30C31E0-2744-40B1-9649-19AD8F8BD657}" srcOrd="6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CB8FEF-10E8-4F3E-886C-915648B850AB}" type="doc">
      <dgm:prSet loTypeId="urn:microsoft.com/office/officeart/2005/8/layout/venn1" loCatId="relationship" qsTypeId="urn:microsoft.com/office/officeart/2005/8/quickstyle/simple1" qsCatId="simple" csTypeId="urn:microsoft.com/office/officeart/2005/8/colors/accent2_1" csCatId="accent2"/>
      <dgm:spPr/>
      <dgm:t>
        <a:bodyPr/>
        <a:lstStyle/>
        <a:p>
          <a:endParaRPr lang="uk-UA"/>
        </a:p>
      </dgm:t>
    </dgm:pt>
    <dgm:pt modelId="{A5BB13E0-4D8C-416F-858E-193AAAE1CBB0}">
      <dgm:prSet/>
      <dgm:spPr/>
      <dgm:t>
        <a:bodyPr/>
        <a:lstStyle/>
        <a:p>
          <a:pPr rtl="0"/>
          <a:r>
            <a:rPr lang="en-US" b="1" u="sng" dirty="0" smtClean="0"/>
            <a:t>Excellent Science.</a:t>
          </a:r>
          <a:r>
            <a:rPr lang="en-US" dirty="0" smtClean="0"/>
            <a:t> </a:t>
          </a:r>
          <a:r>
            <a:rPr lang="uk-UA" dirty="0" smtClean="0"/>
            <a:t>Передова наука. Цей напрям полягає у підтримці найкращих ідей, розвитку талантів в Європі, наданні науковцям доступу до пріоритетної дослідницької інфраструктури, і зробить Європу привабливим місцем для найкращих учених у світі.</a:t>
          </a:r>
          <a:endParaRPr lang="uk-UA" dirty="0"/>
        </a:p>
      </dgm:t>
    </dgm:pt>
    <dgm:pt modelId="{7B5A6F6C-E91E-4C72-B668-27C8BED29DA8}" type="parTrans" cxnId="{7C605E36-FCEB-4A16-92E1-4C634F2337FD}">
      <dgm:prSet/>
      <dgm:spPr/>
      <dgm:t>
        <a:bodyPr/>
        <a:lstStyle/>
        <a:p>
          <a:endParaRPr lang="uk-UA"/>
        </a:p>
      </dgm:t>
    </dgm:pt>
    <dgm:pt modelId="{FBFEF04C-89EB-45FF-9B46-06DB5A640B63}" type="sibTrans" cxnId="{7C605E36-FCEB-4A16-92E1-4C634F2337FD}">
      <dgm:prSet/>
      <dgm:spPr/>
      <dgm:t>
        <a:bodyPr/>
        <a:lstStyle/>
        <a:p>
          <a:endParaRPr lang="uk-UA"/>
        </a:p>
      </dgm:t>
    </dgm:pt>
    <dgm:pt modelId="{70A9AF2F-4127-42FD-AE8A-8C29D88B1364}">
      <dgm:prSet/>
      <dgm:spPr/>
      <dgm:t>
        <a:bodyPr/>
        <a:lstStyle/>
        <a:p>
          <a:pPr rtl="0"/>
          <a:r>
            <a:rPr lang="en-US" b="1" u="sng" smtClean="0"/>
            <a:t>Industrial Leadership.</a:t>
          </a:r>
          <a:r>
            <a:rPr lang="en-US" smtClean="0"/>
            <a:t> </a:t>
          </a:r>
          <a:r>
            <a:rPr lang="uk-UA" smtClean="0"/>
            <a:t>Лідерство у промисловості. Фінансування ключових технологій, більший доступ до капіталу та підтримка малого та середнього бізнесу (МСП).</a:t>
          </a:r>
          <a:endParaRPr lang="uk-UA"/>
        </a:p>
      </dgm:t>
    </dgm:pt>
    <dgm:pt modelId="{26E6E530-0302-4955-B7EB-C2E41BEB7DDC}" type="parTrans" cxnId="{E38EB3A9-DC33-42C1-9452-71FC70312CFE}">
      <dgm:prSet/>
      <dgm:spPr/>
      <dgm:t>
        <a:bodyPr/>
        <a:lstStyle/>
        <a:p>
          <a:endParaRPr lang="uk-UA"/>
        </a:p>
      </dgm:t>
    </dgm:pt>
    <dgm:pt modelId="{C9FD282A-5BA6-43E5-A3F5-E9567EA70FBD}" type="sibTrans" cxnId="{E38EB3A9-DC33-42C1-9452-71FC70312CFE}">
      <dgm:prSet/>
      <dgm:spPr/>
      <dgm:t>
        <a:bodyPr/>
        <a:lstStyle/>
        <a:p>
          <a:endParaRPr lang="uk-UA"/>
        </a:p>
      </dgm:t>
    </dgm:pt>
    <dgm:pt modelId="{E9F30A47-F85C-4794-A94B-947BC66A925E}">
      <dgm:prSet/>
      <dgm:spPr/>
      <dgm:t>
        <a:bodyPr/>
        <a:lstStyle/>
        <a:p>
          <a:pPr rtl="0"/>
          <a:r>
            <a:rPr lang="en-US" b="1" u="sng" smtClean="0"/>
            <a:t>Societal Challenges.</a:t>
          </a:r>
          <a:r>
            <a:rPr lang="en-US" smtClean="0"/>
            <a:t> </a:t>
          </a:r>
          <a:r>
            <a:rPr lang="uk-UA" smtClean="0"/>
            <a:t>Соціальні виклики. Вирішення суспільних проблем європейців, таких як захист навколишнього середовища та зміну клімату, розвиток сталого транспорту та мобільності, розвиток відновлюваних джерел енергії, очищення продуктів харчування, боротьба зі старінням населення. </a:t>
          </a:r>
          <a:endParaRPr lang="uk-UA"/>
        </a:p>
      </dgm:t>
    </dgm:pt>
    <dgm:pt modelId="{EB757811-4D94-4F19-8BDE-7EE4CA9FDA27}" type="parTrans" cxnId="{2A962FD0-C315-4B15-83A7-E182B2CCC131}">
      <dgm:prSet/>
      <dgm:spPr/>
      <dgm:t>
        <a:bodyPr/>
        <a:lstStyle/>
        <a:p>
          <a:endParaRPr lang="uk-UA"/>
        </a:p>
      </dgm:t>
    </dgm:pt>
    <dgm:pt modelId="{BEE042DE-8822-4FF4-9AAE-CFFB68D36AC7}" type="sibTrans" cxnId="{2A962FD0-C315-4B15-83A7-E182B2CCC131}">
      <dgm:prSet/>
      <dgm:spPr/>
      <dgm:t>
        <a:bodyPr/>
        <a:lstStyle/>
        <a:p>
          <a:endParaRPr lang="uk-UA"/>
        </a:p>
      </dgm:t>
    </dgm:pt>
    <dgm:pt modelId="{18071748-EC2A-4EB8-B325-9AF3EE7B4A7F}" type="pres">
      <dgm:prSet presAssocID="{57CB8FEF-10E8-4F3E-886C-915648B850A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1EC15426-6AE8-4125-A507-E55F6B649016}" type="pres">
      <dgm:prSet presAssocID="{A5BB13E0-4D8C-416F-858E-193AAAE1CBB0}" presName="circ1" presStyleLbl="vennNode1" presStyleIdx="0" presStyleCnt="3"/>
      <dgm:spPr/>
      <dgm:t>
        <a:bodyPr/>
        <a:lstStyle/>
        <a:p>
          <a:endParaRPr lang="uk-UA"/>
        </a:p>
      </dgm:t>
    </dgm:pt>
    <dgm:pt modelId="{143C3698-0585-4F71-8BB5-1F8633FE5884}" type="pres">
      <dgm:prSet presAssocID="{A5BB13E0-4D8C-416F-858E-193AAAE1CBB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7660984-5734-48C4-8509-7BFFEF3840DE}" type="pres">
      <dgm:prSet presAssocID="{70A9AF2F-4127-42FD-AE8A-8C29D88B1364}" presName="circ2" presStyleLbl="vennNode1" presStyleIdx="1" presStyleCnt="3"/>
      <dgm:spPr/>
      <dgm:t>
        <a:bodyPr/>
        <a:lstStyle/>
        <a:p>
          <a:endParaRPr lang="uk-UA"/>
        </a:p>
      </dgm:t>
    </dgm:pt>
    <dgm:pt modelId="{DA12C7CC-73F5-4A03-9FD7-09935D19B677}" type="pres">
      <dgm:prSet presAssocID="{70A9AF2F-4127-42FD-AE8A-8C29D88B1364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BB0C8E5-B095-4064-B40C-577C76DAB47B}" type="pres">
      <dgm:prSet presAssocID="{E9F30A47-F85C-4794-A94B-947BC66A925E}" presName="circ3" presStyleLbl="vennNode1" presStyleIdx="2" presStyleCnt="3"/>
      <dgm:spPr/>
      <dgm:t>
        <a:bodyPr/>
        <a:lstStyle/>
        <a:p>
          <a:endParaRPr lang="uk-UA"/>
        </a:p>
      </dgm:t>
    </dgm:pt>
    <dgm:pt modelId="{66A91A55-B10A-4F92-81C6-345E77776935}" type="pres">
      <dgm:prSet presAssocID="{E9F30A47-F85C-4794-A94B-947BC66A925E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2A962FD0-C315-4B15-83A7-E182B2CCC131}" srcId="{57CB8FEF-10E8-4F3E-886C-915648B850AB}" destId="{E9F30A47-F85C-4794-A94B-947BC66A925E}" srcOrd="2" destOrd="0" parTransId="{EB757811-4D94-4F19-8BDE-7EE4CA9FDA27}" sibTransId="{BEE042DE-8822-4FF4-9AAE-CFFB68D36AC7}"/>
    <dgm:cxn modelId="{ACFED5A4-4CB5-43E0-9769-990F6EB7E1EA}" type="presOf" srcId="{E9F30A47-F85C-4794-A94B-947BC66A925E}" destId="{66A91A55-B10A-4F92-81C6-345E77776935}" srcOrd="1" destOrd="0" presId="urn:microsoft.com/office/officeart/2005/8/layout/venn1"/>
    <dgm:cxn modelId="{D1B1618D-D318-4F46-8166-1557A204D7DB}" type="presOf" srcId="{57CB8FEF-10E8-4F3E-886C-915648B850AB}" destId="{18071748-EC2A-4EB8-B325-9AF3EE7B4A7F}" srcOrd="0" destOrd="0" presId="urn:microsoft.com/office/officeart/2005/8/layout/venn1"/>
    <dgm:cxn modelId="{C2ABC69F-31E4-4AC4-A888-749C92D23060}" type="presOf" srcId="{A5BB13E0-4D8C-416F-858E-193AAAE1CBB0}" destId="{143C3698-0585-4F71-8BB5-1F8633FE5884}" srcOrd="1" destOrd="0" presId="urn:microsoft.com/office/officeart/2005/8/layout/venn1"/>
    <dgm:cxn modelId="{6F612382-36B4-48D8-9AE8-3E75DFD1348A}" type="presOf" srcId="{70A9AF2F-4127-42FD-AE8A-8C29D88B1364}" destId="{DA12C7CC-73F5-4A03-9FD7-09935D19B677}" srcOrd="1" destOrd="0" presId="urn:microsoft.com/office/officeart/2005/8/layout/venn1"/>
    <dgm:cxn modelId="{561B84A1-0427-4E1F-959A-7C10C749C80B}" type="presOf" srcId="{A5BB13E0-4D8C-416F-858E-193AAAE1CBB0}" destId="{1EC15426-6AE8-4125-A507-E55F6B649016}" srcOrd="0" destOrd="0" presId="urn:microsoft.com/office/officeart/2005/8/layout/venn1"/>
    <dgm:cxn modelId="{5B738B9C-3FD1-4A46-BB63-FFF73F09D722}" type="presOf" srcId="{E9F30A47-F85C-4794-A94B-947BC66A925E}" destId="{9BB0C8E5-B095-4064-B40C-577C76DAB47B}" srcOrd="0" destOrd="0" presId="urn:microsoft.com/office/officeart/2005/8/layout/venn1"/>
    <dgm:cxn modelId="{7C605E36-FCEB-4A16-92E1-4C634F2337FD}" srcId="{57CB8FEF-10E8-4F3E-886C-915648B850AB}" destId="{A5BB13E0-4D8C-416F-858E-193AAAE1CBB0}" srcOrd="0" destOrd="0" parTransId="{7B5A6F6C-E91E-4C72-B668-27C8BED29DA8}" sibTransId="{FBFEF04C-89EB-45FF-9B46-06DB5A640B63}"/>
    <dgm:cxn modelId="{E38EB3A9-DC33-42C1-9452-71FC70312CFE}" srcId="{57CB8FEF-10E8-4F3E-886C-915648B850AB}" destId="{70A9AF2F-4127-42FD-AE8A-8C29D88B1364}" srcOrd="1" destOrd="0" parTransId="{26E6E530-0302-4955-B7EB-C2E41BEB7DDC}" sibTransId="{C9FD282A-5BA6-43E5-A3F5-E9567EA70FBD}"/>
    <dgm:cxn modelId="{C2966B39-C432-482B-A75B-B08B958B9B8B}" type="presOf" srcId="{70A9AF2F-4127-42FD-AE8A-8C29D88B1364}" destId="{57660984-5734-48C4-8509-7BFFEF3840DE}" srcOrd="0" destOrd="0" presId="urn:microsoft.com/office/officeart/2005/8/layout/venn1"/>
    <dgm:cxn modelId="{3A4307C5-87B9-4AD1-B822-683E9CD03C9A}" type="presParOf" srcId="{18071748-EC2A-4EB8-B325-9AF3EE7B4A7F}" destId="{1EC15426-6AE8-4125-A507-E55F6B649016}" srcOrd="0" destOrd="0" presId="urn:microsoft.com/office/officeart/2005/8/layout/venn1"/>
    <dgm:cxn modelId="{9DEF5114-8C5A-4025-A6CD-C6F61E9B81CD}" type="presParOf" srcId="{18071748-EC2A-4EB8-B325-9AF3EE7B4A7F}" destId="{143C3698-0585-4F71-8BB5-1F8633FE5884}" srcOrd="1" destOrd="0" presId="urn:microsoft.com/office/officeart/2005/8/layout/venn1"/>
    <dgm:cxn modelId="{D74476A0-6081-4B8E-B66B-8ED174FEE131}" type="presParOf" srcId="{18071748-EC2A-4EB8-B325-9AF3EE7B4A7F}" destId="{57660984-5734-48C4-8509-7BFFEF3840DE}" srcOrd="2" destOrd="0" presId="urn:microsoft.com/office/officeart/2005/8/layout/venn1"/>
    <dgm:cxn modelId="{E63B58EC-E310-4082-9C29-79DE1DA3DD0F}" type="presParOf" srcId="{18071748-EC2A-4EB8-B325-9AF3EE7B4A7F}" destId="{DA12C7CC-73F5-4A03-9FD7-09935D19B677}" srcOrd="3" destOrd="0" presId="urn:microsoft.com/office/officeart/2005/8/layout/venn1"/>
    <dgm:cxn modelId="{B2C67E43-B925-4F16-828A-DEA52DEFF686}" type="presParOf" srcId="{18071748-EC2A-4EB8-B325-9AF3EE7B4A7F}" destId="{9BB0C8E5-B095-4064-B40C-577C76DAB47B}" srcOrd="4" destOrd="0" presId="urn:microsoft.com/office/officeart/2005/8/layout/venn1"/>
    <dgm:cxn modelId="{A00A6EB4-2517-4B85-98BF-CFF42E7B0738}" type="presParOf" srcId="{18071748-EC2A-4EB8-B325-9AF3EE7B4A7F}" destId="{66A91A55-B10A-4F92-81C6-345E77776935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AF6CFA-BFD8-450A-BA0D-0B87466AE956}" type="doc">
      <dgm:prSet loTypeId="urn:microsoft.com/office/officeart/2005/8/layout/process1" loCatId="process" qsTypeId="urn:microsoft.com/office/officeart/2005/8/quickstyle/simple1" qsCatId="simple" csTypeId="urn:microsoft.com/office/officeart/2005/8/colors/accent2_1" csCatId="accent2"/>
      <dgm:spPr/>
      <dgm:t>
        <a:bodyPr/>
        <a:lstStyle/>
        <a:p>
          <a:endParaRPr lang="uk-UA"/>
        </a:p>
      </dgm:t>
    </dgm:pt>
    <dgm:pt modelId="{AF9DCB95-6C8A-4610-80CD-8B80F3C80C82}">
      <dgm:prSet custT="1"/>
      <dgm:spPr/>
      <dgm:t>
        <a:bodyPr/>
        <a:lstStyle/>
        <a:p>
          <a:pPr rtl="0"/>
          <a:r>
            <a:rPr lang="ru-RU" sz="1800" dirty="0" err="1" smtClean="0"/>
            <a:t>Переглянути</a:t>
          </a:r>
          <a:r>
            <a:rPr lang="ru-RU" sz="1800" dirty="0" smtClean="0"/>
            <a:t> </a:t>
          </a:r>
          <a:r>
            <a:rPr lang="ru-RU" sz="1800" dirty="0" err="1" smtClean="0"/>
            <a:t>опис</a:t>
          </a:r>
          <a:r>
            <a:rPr lang="ru-RU" sz="1800" dirty="0" smtClean="0"/>
            <a:t> </a:t>
          </a:r>
          <a:r>
            <a:rPr lang="ru-RU" sz="1800" dirty="0" err="1" smtClean="0"/>
            <a:t>тематичних</a:t>
          </a:r>
          <a:r>
            <a:rPr lang="ru-RU" sz="1800" dirty="0" smtClean="0"/>
            <a:t> </a:t>
          </a:r>
          <a:r>
            <a:rPr lang="ru-RU" sz="1800" dirty="0" err="1" smtClean="0"/>
            <a:t>напрямків</a:t>
          </a:r>
          <a:r>
            <a:rPr lang="ru-RU" sz="1800" dirty="0" smtClean="0"/>
            <a:t>: </a:t>
          </a:r>
          <a:br>
            <a:rPr lang="ru-RU" sz="1800" dirty="0" smtClean="0"/>
          </a:br>
          <a:r>
            <a:rPr lang="ru-RU" sz="1800" b="1" u="sng" dirty="0" smtClean="0">
              <a:hlinkClick xmlns:r="http://schemas.openxmlformats.org/officeDocument/2006/relationships" r:id="rId1"/>
            </a:rPr>
            <a:t>http://ec.europa.eu/programmes/horizon2020/en/h2020-sections </a:t>
          </a:r>
          <a:endParaRPr lang="uk-UA" sz="1800" dirty="0"/>
        </a:p>
      </dgm:t>
    </dgm:pt>
    <dgm:pt modelId="{B37CED10-0F52-4DA9-AB1D-16B4E8EEF10A}" type="parTrans" cxnId="{0A3484E6-6DCC-481A-929E-597DD2C7183B}">
      <dgm:prSet/>
      <dgm:spPr/>
      <dgm:t>
        <a:bodyPr/>
        <a:lstStyle/>
        <a:p>
          <a:endParaRPr lang="uk-UA"/>
        </a:p>
      </dgm:t>
    </dgm:pt>
    <dgm:pt modelId="{46B34B97-99BC-468B-87AE-06A65CF3D3C9}" type="sibTrans" cxnId="{0A3484E6-6DCC-481A-929E-597DD2C7183B}">
      <dgm:prSet/>
      <dgm:spPr/>
      <dgm:t>
        <a:bodyPr/>
        <a:lstStyle/>
        <a:p>
          <a:endParaRPr lang="uk-UA"/>
        </a:p>
      </dgm:t>
    </dgm:pt>
    <dgm:pt modelId="{9F0CE3B2-04A3-4897-B31E-4385CC1E86A5}">
      <dgm:prSet custT="1"/>
      <dgm:spPr/>
      <dgm:t>
        <a:bodyPr/>
        <a:lstStyle/>
        <a:p>
          <a:pPr rtl="0"/>
          <a:r>
            <a:rPr lang="ru-RU" sz="1800" dirty="0" err="1" smtClean="0"/>
            <a:t>Ознайомитись</a:t>
          </a:r>
          <a:r>
            <a:rPr lang="ru-RU" sz="1800" dirty="0" smtClean="0"/>
            <a:t> з </a:t>
          </a:r>
          <a:r>
            <a:rPr lang="ru-RU" sz="1800" dirty="0" err="1" smtClean="0"/>
            <a:t>відкритими</a:t>
          </a:r>
          <a:r>
            <a:rPr lang="ru-RU" sz="1800" dirty="0" smtClean="0"/>
            <a:t> конкурсами:</a:t>
          </a:r>
          <a:br>
            <a:rPr lang="ru-RU" sz="1800" dirty="0" smtClean="0"/>
          </a:br>
          <a:r>
            <a:rPr lang="ru-RU" sz="1800" b="1" u="sng" dirty="0" smtClean="0">
              <a:hlinkClick xmlns:r="http://schemas.openxmlformats.org/officeDocument/2006/relationships" r:id="rId2"/>
            </a:rPr>
            <a:t>http://ec.europa.eu/research/participants/portal/desktop/en/opportunities/h2020/index.html</a:t>
          </a:r>
          <a:endParaRPr lang="uk-UA" sz="1800" dirty="0"/>
        </a:p>
      </dgm:t>
    </dgm:pt>
    <dgm:pt modelId="{EEB38D4A-5875-4AF3-B61E-0E7B30BC245D}" type="parTrans" cxnId="{DCE42126-73C6-43FD-8033-44CA6602F955}">
      <dgm:prSet/>
      <dgm:spPr/>
      <dgm:t>
        <a:bodyPr/>
        <a:lstStyle/>
        <a:p>
          <a:endParaRPr lang="uk-UA"/>
        </a:p>
      </dgm:t>
    </dgm:pt>
    <dgm:pt modelId="{8B726017-1899-4531-8E9B-DB6983B89C01}" type="sibTrans" cxnId="{DCE42126-73C6-43FD-8033-44CA6602F955}">
      <dgm:prSet/>
      <dgm:spPr/>
      <dgm:t>
        <a:bodyPr/>
        <a:lstStyle/>
        <a:p>
          <a:endParaRPr lang="uk-UA"/>
        </a:p>
      </dgm:t>
    </dgm:pt>
    <dgm:pt modelId="{F7BC6D8C-814F-4809-B309-D3BA710FD955}">
      <dgm:prSet custT="1"/>
      <dgm:spPr/>
      <dgm:t>
        <a:bodyPr/>
        <a:lstStyle/>
        <a:p>
          <a:pPr rtl="0"/>
          <a:r>
            <a:rPr lang="ru-RU" sz="1800" dirty="0" err="1" smtClean="0"/>
            <a:t>Уважно</a:t>
          </a:r>
          <a:r>
            <a:rPr lang="ru-RU" sz="1800" dirty="0" smtClean="0"/>
            <a:t> </a:t>
          </a:r>
          <a:r>
            <a:rPr lang="ru-RU" sz="1800" dirty="0" err="1" smtClean="0"/>
            <a:t>переглянути</a:t>
          </a:r>
          <a:r>
            <a:rPr lang="ru-RU" sz="1800" dirty="0" smtClean="0"/>
            <a:t> </a:t>
          </a:r>
          <a:r>
            <a:rPr lang="ru-RU" sz="1800" dirty="0" err="1" smtClean="0"/>
            <a:t>підрозділ</a:t>
          </a:r>
          <a:r>
            <a:rPr lang="ru-RU" sz="1800" dirty="0" smtClean="0"/>
            <a:t> </a:t>
          </a:r>
          <a:r>
            <a:rPr lang="en-US" sz="1800" b="1" dirty="0" smtClean="0"/>
            <a:t>Topic Conditions &amp; Documents</a:t>
          </a:r>
          <a:r>
            <a:rPr lang="ru-RU" sz="1800" dirty="0" smtClean="0"/>
            <a:t>:</a:t>
          </a:r>
          <a:endParaRPr lang="uk-UA" sz="1800" dirty="0"/>
        </a:p>
      </dgm:t>
    </dgm:pt>
    <dgm:pt modelId="{426C9648-8EF8-4576-B452-395EB0CE9B71}" type="parTrans" cxnId="{47D90FFE-B245-4E14-948F-7B71D0EA3DB5}">
      <dgm:prSet/>
      <dgm:spPr/>
      <dgm:t>
        <a:bodyPr/>
        <a:lstStyle/>
        <a:p>
          <a:endParaRPr lang="uk-UA"/>
        </a:p>
      </dgm:t>
    </dgm:pt>
    <dgm:pt modelId="{1A600F97-6C76-4380-BCAB-B5FB77E47D5E}" type="sibTrans" cxnId="{47D90FFE-B245-4E14-948F-7B71D0EA3DB5}">
      <dgm:prSet/>
      <dgm:spPr/>
      <dgm:t>
        <a:bodyPr/>
        <a:lstStyle/>
        <a:p>
          <a:endParaRPr lang="uk-UA"/>
        </a:p>
      </dgm:t>
    </dgm:pt>
    <dgm:pt modelId="{15CEC265-E97B-4B7E-B0DE-E24CB6C53DDD}" type="pres">
      <dgm:prSet presAssocID="{73AF6CFA-BFD8-450A-BA0D-0B87466AE95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73C2E6B-2DC9-45E3-B772-8CE6621705CA}" type="pres">
      <dgm:prSet presAssocID="{AF9DCB95-6C8A-4610-80CD-8B80F3C80C8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DF35F80-4595-458E-A521-48B4A8380C61}" type="pres">
      <dgm:prSet presAssocID="{46B34B97-99BC-468B-87AE-06A65CF3D3C9}" presName="sibTrans" presStyleLbl="sibTrans2D1" presStyleIdx="0" presStyleCnt="2"/>
      <dgm:spPr/>
      <dgm:t>
        <a:bodyPr/>
        <a:lstStyle/>
        <a:p>
          <a:endParaRPr lang="uk-UA"/>
        </a:p>
      </dgm:t>
    </dgm:pt>
    <dgm:pt modelId="{FEFFB347-9B4D-4DCC-A2F0-BF400BE081C7}" type="pres">
      <dgm:prSet presAssocID="{46B34B97-99BC-468B-87AE-06A65CF3D3C9}" presName="connectorText" presStyleLbl="sibTrans2D1" presStyleIdx="0" presStyleCnt="2"/>
      <dgm:spPr/>
      <dgm:t>
        <a:bodyPr/>
        <a:lstStyle/>
        <a:p>
          <a:endParaRPr lang="uk-UA"/>
        </a:p>
      </dgm:t>
    </dgm:pt>
    <dgm:pt modelId="{B976CE11-BDDB-46A6-AFAB-CD8B383BE113}" type="pres">
      <dgm:prSet presAssocID="{9F0CE3B2-04A3-4897-B31E-4385CC1E86A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D69446D-1635-4A56-A56D-BF9D7DBFC72F}" type="pres">
      <dgm:prSet presAssocID="{8B726017-1899-4531-8E9B-DB6983B89C01}" presName="sibTrans" presStyleLbl="sibTrans2D1" presStyleIdx="1" presStyleCnt="2"/>
      <dgm:spPr/>
      <dgm:t>
        <a:bodyPr/>
        <a:lstStyle/>
        <a:p>
          <a:endParaRPr lang="uk-UA"/>
        </a:p>
      </dgm:t>
    </dgm:pt>
    <dgm:pt modelId="{E473434C-D552-4ABA-80DF-1A0264C10147}" type="pres">
      <dgm:prSet presAssocID="{8B726017-1899-4531-8E9B-DB6983B89C01}" presName="connectorText" presStyleLbl="sibTrans2D1" presStyleIdx="1" presStyleCnt="2"/>
      <dgm:spPr/>
      <dgm:t>
        <a:bodyPr/>
        <a:lstStyle/>
        <a:p>
          <a:endParaRPr lang="uk-UA"/>
        </a:p>
      </dgm:t>
    </dgm:pt>
    <dgm:pt modelId="{F77A8E36-8AB4-49B5-8723-5DD03E325530}" type="pres">
      <dgm:prSet presAssocID="{F7BC6D8C-814F-4809-B309-D3BA710FD95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3F9BF090-D8A9-481D-8C5A-06BBCA62E72E}" type="presOf" srcId="{F7BC6D8C-814F-4809-B309-D3BA710FD955}" destId="{F77A8E36-8AB4-49B5-8723-5DD03E325530}" srcOrd="0" destOrd="0" presId="urn:microsoft.com/office/officeart/2005/8/layout/process1"/>
    <dgm:cxn modelId="{6F053B61-BF27-4FFC-87A2-DC1B319A7D11}" type="presOf" srcId="{46B34B97-99BC-468B-87AE-06A65CF3D3C9}" destId="{1DF35F80-4595-458E-A521-48B4A8380C61}" srcOrd="0" destOrd="0" presId="urn:microsoft.com/office/officeart/2005/8/layout/process1"/>
    <dgm:cxn modelId="{47D90FFE-B245-4E14-948F-7B71D0EA3DB5}" srcId="{73AF6CFA-BFD8-450A-BA0D-0B87466AE956}" destId="{F7BC6D8C-814F-4809-B309-D3BA710FD955}" srcOrd="2" destOrd="0" parTransId="{426C9648-8EF8-4576-B452-395EB0CE9B71}" sibTransId="{1A600F97-6C76-4380-BCAB-B5FB77E47D5E}"/>
    <dgm:cxn modelId="{174E00F7-5002-4F16-934F-B8B5FD7D7185}" type="presOf" srcId="{AF9DCB95-6C8A-4610-80CD-8B80F3C80C82}" destId="{273C2E6B-2DC9-45E3-B772-8CE6621705CA}" srcOrd="0" destOrd="0" presId="urn:microsoft.com/office/officeart/2005/8/layout/process1"/>
    <dgm:cxn modelId="{F24BC548-7F5A-424D-853B-5343AE492C95}" type="presOf" srcId="{73AF6CFA-BFD8-450A-BA0D-0B87466AE956}" destId="{15CEC265-E97B-4B7E-B0DE-E24CB6C53DDD}" srcOrd="0" destOrd="0" presId="urn:microsoft.com/office/officeart/2005/8/layout/process1"/>
    <dgm:cxn modelId="{0A3484E6-6DCC-481A-929E-597DD2C7183B}" srcId="{73AF6CFA-BFD8-450A-BA0D-0B87466AE956}" destId="{AF9DCB95-6C8A-4610-80CD-8B80F3C80C82}" srcOrd="0" destOrd="0" parTransId="{B37CED10-0F52-4DA9-AB1D-16B4E8EEF10A}" sibTransId="{46B34B97-99BC-468B-87AE-06A65CF3D3C9}"/>
    <dgm:cxn modelId="{46BFE8D3-F869-475F-8B6A-D89EBC22BA39}" type="presOf" srcId="{9F0CE3B2-04A3-4897-B31E-4385CC1E86A5}" destId="{B976CE11-BDDB-46A6-AFAB-CD8B383BE113}" srcOrd="0" destOrd="0" presId="urn:microsoft.com/office/officeart/2005/8/layout/process1"/>
    <dgm:cxn modelId="{DCE42126-73C6-43FD-8033-44CA6602F955}" srcId="{73AF6CFA-BFD8-450A-BA0D-0B87466AE956}" destId="{9F0CE3B2-04A3-4897-B31E-4385CC1E86A5}" srcOrd="1" destOrd="0" parTransId="{EEB38D4A-5875-4AF3-B61E-0E7B30BC245D}" sibTransId="{8B726017-1899-4531-8E9B-DB6983B89C01}"/>
    <dgm:cxn modelId="{73EE122D-6091-4A6E-98CB-EF7080CA3DB7}" type="presOf" srcId="{8B726017-1899-4531-8E9B-DB6983B89C01}" destId="{E473434C-D552-4ABA-80DF-1A0264C10147}" srcOrd="1" destOrd="0" presId="urn:microsoft.com/office/officeart/2005/8/layout/process1"/>
    <dgm:cxn modelId="{8783FFE1-259F-492B-99EF-13C0B726ED77}" type="presOf" srcId="{8B726017-1899-4531-8E9B-DB6983B89C01}" destId="{0D69446D-1635-4A56-A56D-BF9D7DBFC72F}" srcOrd="0" destOrd="0" presId="urn:microsoft.com/office/officeart/2005/8/layout/process1"/>
    <dgm:cxn modelId="{5C2A0907-5ACC-4F20-BD41-33E0AE54C8AB}" type="presOf" srcId="{46B34B97-99BC-468B-87AE-06A65CF3D3C9}" destId="{FEFFB347-9B4D-4DCC-A2F0-BF400BE081C7}" srcOrd="1" destOrd="0" presId="urn:microsoft.com/office/officeart/2005/8/layout/process1"/>
    <dgm:cxn modelId="{412DF41E-6B52-4C25-9096-03BD6BFA3C17}" type="presParOf" srcId="{15CEC265-E97B-4B7E-B0DE-E24CB6C53DDD}" destId="{273C2E6B-2DC9-45E3-B772-8CE6621705CA}" srcOrd="0" destOrd="0" presId="urn:microsoft.com/office/officeart/2005/8/layout/process1"/>
    <dgm:cxn modelId="{852532BC-9D4C-43A2-A41F-B0DDD5C7F76F}" type="presParOf" srcId="{15CEC265-E97B-4B7E-B0DE-E24CB6C53DDD}" destId="{1DF35F80-4595-458E-A521-48B4A8380C61}" srcOrd="1" destOrd="0" presId="urn:microsoft.com/office/officeart/2005/8/layout/process1"/>
    <dgm:cxn modelId="{1617AAD8-76AC-41CB-8FCB-01AA38F667F0}" type="presParOf" srcId="{1DF35F80-4595-458E-A521-48B4A8380C61}" destId="{FEFFB347-9B4D-4DCC-A2F0-BF400BE081C7}" srcOrd="0" destOrd="0" presId="urn:microsoft.com/office/officeart/2005/8/layout/process1"/>
    <dgm:cxn modelId="{4CA4ECB9-AB0E-43C8-A280-41ED2EB5B045}" type="presParOf" srcId="{15CEC265-E97B-4B7E-B0DE-E24CB6C53DDD}" destId="{B976CE11-BDDB-46A6-AFAB-CD8B383BE113}" srcOrd="2" destOrd="0" presId="urn:microsoft.com/office/officeart/2005/8/layout/process1"/>
    <dgm:cxn modelId="{0B4BB223-CEEC-47D4-928E-6CE28B9D308E}" type="presParOf" srcId="{15CEC265-E97B-4B7E-B0DE-E24CB6C53DDD}" destId="{0D69446D-1635-4A56-A56D-BF9D7DBFC72F}" srcOrd="3" destOrd="0" presId="urn:microsoft.com/office/officeart/2005/8/layout/process1"/>
    <dgm:cxn modelId="{B31B7AAA-26A7-493C-9495-3BEA516E5853}" type="presParOf" srcId="{0D69446D-1635-4A56-A56D-BF9D7DBFC72F}" destId="{E473434C-D552-4ABA-80DF-1A0264C10147}" srcOrd="0" destOrd="0" presId="urn:microsoft.com/office/officeart/2005/8/layout/process1"/>
    <dgm:cxn modelId="{55B95FFD-899D-4131-AAB0-9E0AFC986BAA}" type="presParOf" srcId="{15CEC265-E97B-4B7E-B0DE-E24CB6C53DDD}" destId="{F77A8E36-8AB4-49B5-8723-5DD03E32553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3A370E2-B92D-4EBE-A71E-7C10175C3E45}">
      <dsp:nvSpPr>
        <dsp:cNvPr id="0" name=""/>
        <dsp:cNvSpPr/>
      </dsp:nvSpPr>
      <dsp:spPr>
        <a:xfrm rot="4396374">
          <a:off x="1325865" y="974373"/>
          <a:ext cx="4226987" cy="2947796"/>
        </a:xfrm>
        <a:prstGeom prst="swooshArrow">
          <a:avLst>
            <a:gd name="adj1" fmla="val 16310"/>
            <a:gd name="adj2" fmla="val 313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E4CD57-04B6-4835-978F-7E26472274F8}">
      <dsp:nvSpPr>
        <dsp:cNvPr id="0" name=""/>
        <dsp:cNvSpPr/>
      </dsp:nvSpPr>
      <dsp:spPr>
        <a:xfrm>
          <a:off x="3089745" y="1490507"/>
          <a:ext cx="106744" cy="106744"/>
        </a:xfrm>
        <a:prstGeom prst="ellipse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4AD05D-8122-4340-8FF0-B44FF9274CF4}">
      <dsp:nvSpPr>
        <dsp:cNvPr id="0" name=""/>
        <dsp:cNvSpPr/>
      </dsp:nvSpPr>
      <dsp:spPr>
        <a:xfrm>
          <a:off x="4019403" y="2396858"/>
          <a:ext cx="106744" cy="106744"/>
        </a:xfrm>
        <a:prstGeom prst="ellipse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AD98C3-78F2-4592-8C69-9B6E3988B1E8}">
      <dsp:nvSpPr>
        <dsp:cNvPr id="0" name=""/>
        <dsp:cNvSpPr/>
      </dsp:nvSpPr>
      <dsp:spPr>
        <a:xfrm>
          <a:off x="1042500" y="0"/>
          <a:ext cx="1992893" cy="783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b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HORIZON 2020: </a:t>
          </a:r>
          <a:r>
            <a:rPr lang="uk-UA" sz="1800" kern="1200" dirty="0" smtClean="0"/>
            <a:t>ОГЛЯД ПРОЕКТУ</a:t>
          </a:r>
          <a:endParaRPr lang="uk-UA" sz="1800" kern="1200" dirty="0"/>
        </a:p>
      </dsp:txBody>
      <dsp:txXfrm>
        <a:off x="1042500" y="0"/>
        <a:ext cx="1992893" cy="783447"/>
      </dsp:txXfrm>
    </dsp:sp>
    <dsp:sp modelId="{A3D53C8A-7EA7-4034-9558-EC0B5708C8A6}">
      <dsp:nvSpPr>
        <dsp:cNvPr id="0" name=""/>
        <dsp:cNvSpPr/>
      </dsp:nvSpPr>
      <dsp:spPr>
        <a:xfrm>
          <a:off x="3448081" y="1152156"/>
          <a:ext cx="3214274" cy="783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ГОРИЗОНТИ ДЛЯ УКРАЇНИ</a:t>
          </a:r>
          <a:endParaRPr lang="uk-UA" sz="1800" kern="1200" dirty="0"/>
        </a:p>
      </dsp:txBody>
      <dsp:txXfrm>
        <a:off x="3448081" y="1152156"/>
        <a:ext cx="3214274" cy="783447"/>
      </dsp:txXfrm>
    </dsp:sp>
    <dsp:sp modelId="{8EF8E66F-640B-4339-9AC1-AD9A9C8E2AB5}">
      <dsp:nvSpPr>
        <dsp:cNvPr id="0" name=""/>
        <dsp:cNvSpPr/>
      </dsp:nvSpPr>
      <dsp:spPr>
        <a:xfrm>
          <a:off x="711761" y="2088231"/>
          <a:ext cx="2693099" cy="783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МОЖЛИВІ РОЛІ Й АЛГОРИТМИ РОЗРОБКИ ПРОЕКТІВ </a:t>
          </a:r>
          <a:endParaRPr lang="uk-UA" sz="1800" kern="1200" dirty="0"/>
        </a:p>
      </dsp:txBody>
      <dsp:txXfrm>
        <a:off x="711761" y="2088231"/>
        <a:ext cx="2693099" cy="783447"/>
      </dsp:txXfrm>
    </dsp:sp>
    <dsp:sp modelId="{B30C31E0-2744-40B1-9649-19AD8F8BD657}">
      <dsp:nvSpPr>
        <dsp:cNvPr id="0" name=""/>
        <dsp:cNvSpPr/>
      </dsp:nvSpPr>
      <dsp:spPr>
        <a:xfrm>
          <a:off x="3735599" y="4113096"/>
          <a:ext cx="2693099" cy="783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smtClean="0"/>
            <a:t>ІНФОРМАЦІЙНА НАВІГАЦІЯ</a:t>
          </a:r>
          <a:endParaRPr lang="uk-UA" sz="1800" kern="1200"/>
        </a:p>
      </dsp:txBody>
      <dsp:txXfrm>
        <a:off x="3735599" y="4113096"/>
        <a:ext cx="2693099" cy="78344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EC15426-6AE8-4125-A507-E55F6B649016}">
      <dsp:nvSpPr>
        <dsp:cNvPr id="0" name=""/>
        <dsp:cNvSpPr/>
      </dsp:nvSpPr>
      <dsp:spPr>
        <a:xfrm>
          <a:off x="2766469" y="75266"/>
          <a:ext cx="3612772" cy="3612772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u="sng" kern="1200" dirty="0" smtClean="0"/>
            <a:t>Excellent Science.</a:t>
          </a:r>
          <a:r>
            <a:rPr lang="en-US" sz="1100" kern="1200" dirty="0" smtClean="0"/>
            <a:t> </a:t>
          </a:r>
          <a:r>
            <a:rPr lang="uk-UA" sz="1100" kern="1200" dirty="0" smtClean="0"/>
            <a:t>Передова наука. Цей напрям полягає у підтримці найкращих ідей, розвитку талантів в Європі, наданні науковцям доступу до пріоритетної дослідницької інфраструктури, і зробить Європу привабливим місцем для найкращих учених у світі.</a:t>
          </a:r>
          <a:endParaRPr lang="uk-UA" sz="1100" kern="1200" dirty="0"/>
        </a:p>
      </dsp:txBody>
      <dsp:txXfrm>
        <a:off x="3248172" y="707501"/>
        <a:ext cx="2649366" cy="1625747"/>
      </dsp:txXfrm>
    </dsp:sp>
    <dsp:sp modelId="{57660984-5734-48C4-8509-7BFFEF3840DE}">
      <dsp:nvSpPr>
        <dsp:cNvPr id="0" name=""/>
        <dsp:cNvSpPr/>
      </dsp:nvSpPr>
      <dsp:spPr>
        <a:xfrm>
          <a:off x="4070077" y="2333249"/>
          <a:ext cx="3612772" cy="3612772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u="sng" kern="1200" smtClean="0"/>
            <a:t>Industrial Leadership.</a:t>
          </a:r>
          <a:r>
            <a:rPr lang="en-US" sz="1100" kern="1200" smtClean="0"/>
            <a:t> </a:t>
          </a:r>
          <a:r>
            <a:rPr lang="uk-UA" sz="1100" kern="1200" smtClean="0"/>
            <a:t>Лідерство у промисловості. Фінансування ключових технологій, більший доступ до капіталу та підтримка малого та середнього бізнесу (МСП).</a:t>
          </a:r>
          <a:endParaRPr lang="uk-UA" sz="1100" kern="1200"/>
        </a:p>
      </dsp:txBody>
      <dsp:txXfrm>
        <a:off x="5174984" y="3266548"/>
        <a:ext cx="2167663" cy="1987025"/>
      </dsp:txXfrm>
    </dsp:sp>
    <dsp:sp modelId="{9BB0C8E5-B095-4064-B40C-577C76DAB47B}">
      <dsp:nvSpPr>
        <dsp:cNvPr id="0" name=""/>
        <dsp:cNvSpPr/>
      </dsp:nvSpPr>
      <dsp:spPr>
        <a:xfrm>
          <a:off x="1462860" y="2333249"/>
          <a:ext cx="3612772" cy="3612772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u="sng" kern="1200" smtClean="0"/>
            <a:t>Societal Challenges.</a:t>
          </a:r>
          <a:r>
            <a:rPr lang="en-US" sz="1100" kern="1200" smtClean="0"/>
            <a:t> </a:t>
          </a:r>
          <a:r>
            <a:rPr lang="uk-UA" sz="1100" kern="1200" smtClean="0"/>
            <a:t>Соціальні виклики. Вирішення суспільних проблем європейців, таких як захист навколишнього середовища та зміну клімату, розвиток сталого транспорту та мобільності, розвиток відновлюваних джерел енергії, очищення продуктів харчування, боротьба зі старінням населення. </a:t>
          </a:r>
          <a:endParaRPr lang="uk-UA" sz="1100" kern="1200"/>
        </a:p>
      </dsp:txBody>
      <dsp:txXfrm>
        <a:off x="1803063" y="3266548"/>
        <a:ext cx="2167663" cy="198702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3C2E6B-2DC9-45E3-B772-8CE6621705CA}">
      <dsp:nvSpPr>
        <dsp:cNvPr id="0" name=""/>
        <dsp:cNvSpPr/>
      </dsp:nvSpPr>
      <dsp:spPr>
        <a:xfrm>
          <a:off x="11736" y="1252335"/>
          <a:ext cx="2254339" cy="242451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Переглянути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опис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тематичних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напрямків</a:t>
          </a:r>
          <a:r>
            <a:rPr lang="ru-RU" sz="1800" kern="1200" dirty="0" smtClean="0"/>
            <a:t>: </a:t>
          </a:r>
          <a:br>
            <a:rPr lang="ru-RU" sz="1800" kern="1200" dirty="0" smtClean="0"/>
          </a:br>
          <a:r>
            <a:rPr lang="ru-RU" sz="1800" b="1" u="sng" kern="1200" dirty="0" smtClean="0">
              <a:hlinkClick xmlns:r="http://schemas.openxmlformats.org/officeDocument/2006/relationships" r:id="rId1"/>
            </a:rPr>
            <a:t>http://ec.europa.eu/programmes/horizon2020/en/h2020-sections </a:t>
          </a:r>
          <a:endParaRPr lang="uk-UA" sz="1800" kern="1200" dirty="0"/>
        </a:p>
      </dsp:txBody>
      <dsp:txXfrm>
        <a:off x="11736" y="1252335"/>
        <a:ext cx="2254339" cy="2424515"/>
      </dsp:txXfrm>
    </dsp:sp>
    <dsp:sp modelId="{1DF35F80-4595-458E-A521-48B4A8380C61}">
      <dsp:nvSpPr>
        <dsp:cNvPr id="0" name=""/>
        <dsp:cNvSpPr/>
      </dsp:nvSpPr>
      <dsp:spPr>
        <a:xfrm>
          <a:off x="2491510" y="2185055"/>
          <a:ext cx="477919" cy="5590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500" kern="1200"/>
        </a:p>
      </dsp:txBody>
      <dsp:txXfrm>
        <a:off x="2491510" y="2185055"/>
        <a:ext cx="477919" cy="559076"/>
      </dsp:txXfrm>
    </dsp:sp>
    <dsp:sp modelId="{B976CE11-BDDB-46A6-AFAB-CD8B383BE113}">
      <dsp:nvSpPr>
        <dsp:cNvPr id="0" name=""/>
        <dsp:cNvSpPr/>
      </dsp:nvSpPr>
      <dsp:spPr>
        <a:xfrm>
          <a:off x="3167811" y="1252335"/>
          <a:ext cx="2254339" cy="242451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Ознайомитись</a:t>
          </a:r>
          <a:r>
            <a:rPr lang="ru-RU" sz="1800" kern="1200" dirty="0" smtClean="0"/>
            <a:t> з </a:t>
          </a:r>
          <a:r>
            <a:rPr lang="ru-RU" sz="1800" kern="1200" dirty="0" err="1" smtClean="0"/>
            <a:t>відкритими</a:t>
          </a:r>
          <a:r>
            <a:rPr lang="ru-RU" sz="1800" kern="1200" dirty="0" smtClean="0"/>
            <a:t> конкурсами:</a:t>
          </a:r>
          <a:br>
            <a:rPr lang="ru-RU" sz="1800" kern="1200" dirty="0" smtClean="0"/>
          </a:br>
          <a:r>
            <a:rPr lang="ru-RU" sz="1800" b="1" u="sng" kern="1200" dirty="0" smtClean="0">
              <a:hlinkClick xmlns:r="http://schemas.openxmlformats.org/officeDocument/2006/relationships" r:id="rId2"/>
            </a:rPr>
            <a:t>http://ec.europa.eu/research/participants/portal/desktop/en/opportunities/h2020/index.html</a:t>
          </a:r>
          <a:endParaRPr lang="uk-UA" sz="1800" kern="1200" dirty="0"/>
        </a:p>
      </dsp:txBody>
      <dsp:txXfrm>
        <a:off x="3167811" y="1252335"/>
        <a:ext cx="2254339" cy="2424515"/>
      </dsp:txXfrm>
    </dsp:sp>
    <dsp:sp modelId="{0D69446D-1635-4A56-A56D-BF9D7DBFC72F}">
      <dsp:nvSpPr>
        <dsp:cNvPr id="0" name=""/>
        <dsp:cNvSpPr/>
      </dsp:nvSpPr>
      <dsp:spPr>
        <a:xfrm>
          <a:off x="5647585" y="2185055"/>
          <a:ext cx="477919" cy="5590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500" kern="1200"/>
        </a:p>
      </dsp:txBody>
      <dsp:txXfrm>
        <a:off x="5647585" y="2185055"/>
        <a:ext cx="477919" cy="559076"/>
      </dsp:txXfrm>
    </dsp:sp>
    <dsp:sp modelId="{F77A8E36-8AB4-49B5-8723-5DD03E325530}">
      <dsp:nvSpPr>
        <dsp:cNvPr id="0" name=""/>
        <dsp:cNvSpPr/>
      </dsp:nvSpPr>
      <dsp:spPr>
        <a:xfrm>
          <a:off x="6323886" y="1252335"/>
          <a:ext cx="2254339" cy="242451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Уважно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переглянути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підрозділ</a:t>
          </a:r>
          <a:r>
            <a:rPr lang="ru-RU" sz="1800" kern="1200" dirty="0" smtClean="0"/>
            <a:t> </a:t>
          </a:r>
          <a:r>
            <a:rPr lang="en-US" sz="1800" b="1" kern="1200" dirty="0" smtClean="0"/>
            <a:t>Topic Conditions &amp; Documents</a:t>
          </a:r>
          <a:r>
            <a:rPr lang="ru-RU" sz="1800" kern="1200" dirty="0" smtClean="0"/>
            <a:t>:</a:t>
          </a:r>
          <a:endParaRPr lang="uk-UA" sz="1800" kern="1200" dirty="0"/>
        </a:p>
      </dsp:txBody>
      <dsp:txXfrm>
        <a:off x="6323886" y="1252335"/>
        <a:ext cx="2254339" cy="24245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70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73" tIns="46986" rIns="93973" bIns="46986" numCol="1" anchor="t" anchorCtr="0" compatLnSpc="1">
            <a:prstTxWarp prst="textNoShape">
              <a:avLst/>
            </a:prstTxWarp>
          </a:bodyPr>
          <a:lstStyle>
            <a:lvl1pPr defTabSz="93980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0025" y="0"/>
            <a:ext cx="30670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73" tIns="46986" rIns="93973" bIns="46986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1113"/>
            <a:ext cx="3067050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73" tIns="46986" rIns="93973" bIns="46986" numCol="1" anchor="b" anchorCtr="0" compatLnSpc="1">
            <a:prstTxWarp prst="textNoShape">
              <a:avLst/>
            </a:prstTxWarp>
          </a:bodyPr>
          <a:lstStyle>
            <a:lvl1pPr defTabSz="93980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0025" y="8901113"/>
            <a:ext cx="3067050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73" tIns="46986" rIns="93973" bIns="46986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70FDA99-25C4-43E8-B97D-65456C4494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972474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70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73" tIns="46986" rIns="93973" bIns="46986" numCol="1" anchor="t" anchorCtr="0" compatLnSpc="1">
            <a:prstTxWarp prst="textNoShape">
              <a:avLst/>
            </a:prstTxWarp>
          </a:bodyPr>
          <a:lstStyle>
            <a:lvl1pPr defTabSz="93980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08438" y="0"/>
            <a:ext cx="30670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73" tIns="46986" rIns="93973" bIns="46986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6975" y="703263"/>
            <a:ext cx="4684713" cy="35131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8025" y="4449763"/>
            <a:ext cx="5661025" cy="421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73" tIns="46986" rIns="93973" bIns="469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99525"/>
            <a:ext cx="30670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73" tIns="46986" rIns="93973" bIns="46986" numCol="1" anchor="b" anchorCtr="0" compatLnSpc="1">
            <a:prstTxWarp prst="textNoShape">
              <a:avLst/>
            </a:prstTxWarp>
          </a:bodyPr>
          <a:lstStyle>
            <a:lvl1pPr defTabSz="93980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08438" y="8899525"/>
            <a:ext cx="30670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73" tIns="46986" rIns="93973" bIns="46986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37F3ECB-65E3-4849-A664-8A5B314A58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7690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0F2F80-52AD-4716-88C7-C35B4A2842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5A847-F840-497B-AF01-A818A3A6F4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B8239-E700-475D-B623-ED4B85AEE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250825" y="260350"/>
            <a:ext cx="8589963" cy="579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7BA31-1334-4A72-94EA-F520E4A18F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B31C02-BB03-4D7E-B3A2-7C7977668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63E31-8BBF-493D-A9CF-A422801AD0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BCFFB-76CC-4AB8-930E-95C20AAA6E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52C32-0BE8-4095-A50D-F57A9B7C74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61E9E-C485-4BB3-84E4-6C1EFFDD82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14F73-6E3A-4D72-AEFB-494FA4D57A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AAB7A-C46F-4B26-926A-6195AD600E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99FC47-9D72-42EB-A4E5-860629E511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izerunok"/>
          <p:cNvPicPr>
            <a:picLocks noChangeAspect="1" noChangeArrowheads="1"/>
          </p:cNvPicPr>
          <p:nvPr userDrawn="1"/>
        </p:nvPicPr>
        <p:blipFill>
          <a:blip r:embed="rId14" cstate="print">
            <a:lum bright="16000"/>
          </a:blip>
          <a:srcRect/>
          <a:stretch>
            <a:fillRect/>
          </a:stretch>
        </p:blipFill>
        <p:spPr bwMode="auto">
          <a:xfrm>
            <a:off x="7572375" y="3786188"/>
            <a:ext cx="1547813" cy="307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260350"/>
            <a:ext cx="7786688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125538"/>
            <a:ext cx="8589963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0825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27313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724525" y="6265863"/>
            <a:ext cx="10795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F4559BD-C8D5-4CD4-897C-46C70AAD0F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Rectangle 55"/>
          <p:cNvSpPr>
            <a:spLocks noChangeArrowheads="1"/>
          </p:cNvSpPr>
          <p:nvPr userDrawn="1"/>
        </p:nvSpPr>
        <p:spPr bwMode="auto">
          <a:xfrm>
            <a:off x="0" y="0"/>
            <a:ext cx="9144000" cy="260350"/>
          </a:xfrm>
          <a:prstGeom prst="rect">
            <a:avLst/>
          </a:prstGeom>
          <a:solidFill>
            <a:srgbClr val="003980"/>
          </a:solidFill>
          <a:ln w="9525">
            <a:solidFill>
              <a:srgbClr val="00398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uk-UA">
              <a:latin typeface="Arial" pitchFamily="34" charset="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Tahoma" pitchFamily="34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Tahom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Tahom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Tahom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ahoma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ahom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ahom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Tahom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Tahom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ec.europa.eu/research/participants/portal/desktop/en/funding/index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h2020.com.ua/" TargetMode="Externa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h2020.com.ua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h2020.com.ua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ec.europa.eu/research/participants/portal/desktop/en/experts/index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bilat-ukr.eu/_media/H2020_Handbook_for_Ukrainian_Researchers_update_march2015.pdf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deal-ist.eu/" TargetMode="External"/><Relationship Id="rId2" Type="http://schemas.openxmlformats.org/officeDocument/2006/relationships/hyperlink" Target="http://cordis.europa.eu/projects/home_en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14.jpeg"/><Relationship Id="rId4" Type="http://schemas.openxmlformats.org/officeDocument/2006/relationships/hyperlink" Target="http://ec.europa.eu/research/participants/portal/desktop/en/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cstei.lviv.ua/upload%20/pub/publications/1258372764_18.pdf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ec.europa.eu/programmes/horizon2020/en/what-horizon-202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programmes/horizon2020/en/newsroom/546/" TargetMode="External"/><Relationship Id="rId2" Type="http://schemas.openxmlformats.org/officeDocument/2006/relationships/hyperlink" Target="https://prezi.com/embed/574lprsdxnkl/?bgcolor=ffffff&amp;lock_to_path=0&amp;autoplay=0&amp;autohide_ctrls=0&amp;features=undefined&amp;token=undefined&amp;disabled_features=undefined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eur-lex.europa.eu/legal-content/EN/ALL/;jsessionid=T9FPTDpGzLKGTDTZhfpN0fQxS2nPvp8nJXmsq1PJ1cZTVfh4WQXs!1967577200?uri=CELEX:52011DC0808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8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3"/>
          <p:cNvSpPr>
            <a:spLocks noGrp="1"/>
          </p:cNvSpPr>
          <p:nvPr>
            <p:ph type="ctrTitle"/>
          </p:nvPr>
        </p:nvSpPr>
        <p:spPr>
          <a:xfrm>
            <a:off x="838730" y="3749574"/>
            <a:ext cx="7286676" cy="2232248"/>
          </a:xfrm>
        </p:spPr>
        <p:txBody>
          <a:bodyPr/>
          <a:lstStyle/>
          <a:p>
            <a:pPr algn="ctr"/>
            <a:r>
              <a:rPr lang="uk-UA" sz="4000" dirty="0">
                <a:solidFill>
                  <a:srgbClr val="002060"/>
                </a:solidFill>
              </a:rPr>
              <a:t>У</a:t>
            </a:r>
            <a:r>
              <a:rPr lang="uk-UA" sz="4000" dirty="0" smtClean="0">
                <a:solidFill>
                  <a:srgbClr val="002060"/>
                </a:solidFill>
              </a:rPr>
              <a:t>країнська перспектива</a:t>
            </a:r>
            <a:r>
              <a:rPr lang="en-US" sz="4000" dirty="0" smtClean="0">
                <a:solidFill>
                  <a:srgbClr val="002060"/>
                </a:solidFill>
              </a:rPr>
              <a:t/>
            </a:r>
            <a:br>
              <a:rPr lang="en-US" sz="4000" dirty="0" smtClean="0">
                <a:solidFill>
                  <a:srgbClr val="002060"/>
                </a:solidFill>
              </a:rPr>
            </a:br>
            <a:r>
              <a:rPr lang="uk-UA" sz="2400" b="0" dirty="0"/>
              <a:t>Можливості та алгоритми участі українських науковців і інституцій </a:t>
            </a:r>
            <a:r>
              <a:rPr lang="uk-UA" sz="2400" b="0" dirty="0" smtClean="0"/>
              <a:t>у</a:t>
            </a:r>
            <a:r>
              <a:rPr lang="en-US" sz="2400" b="0" dirty="0" smtClean="0"/>
              <a:t> Horizon 2020 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1196752"/>
            <a:ext cx="5868808" cy="2543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165304"/>
            <a:ext cx="7786688" cy="561975"/>
          </a:xfrm>
        </p:spPr>
        <p:txBody>
          <a:bodyPr/>
          <a:lstStyle/>
          <a:p>
            <a:r>
              <a:rPr lang="en-US" sz="1400" b="0" dirty="0"/>
              <a:t>https://ec.europa.eu/programmes/horizon2020/en/horizon-2020-statistics</a:t>
            </a:r>
            <a:endParaRPr lang="uk-UA" sz="1400" b="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016505" y="332656"/>
            <a:ext cx="5833343" cy="5649267"/>
          </a:xfrm>
        </p:spPr>
        <p:txBody>
          <a:bodyPr/>
          <a:lstStyle/>
          <a:p>
            <a:r>
              <a:rPr lang="en-US" sz="2000" dirty="0"/>
              <a:t>A total of 36 732 eligible proposals were submitted under Horizon 2020’s first 100 calls (FP7: 135 514), breaking down as follows:</a:t>
            </a:r>
          </a:p>
          <a:p>
            <a:pPr lvl="1"/>
            <a:r>
              <a:rPr lang="en-US" sz="1800" b="1" dirty="0"/>
              <a:t>29 794 full proposals in single-stage calls</a:t>
            </a:r>
            <a:endParaRPr lang="en-US" sz="1800" dirty="0"/>
          </a:p>
          <a:p>
            <a:pPr lvl="1"/>
            <a:r>
              <a:rPr lang="en-US" sz="1800" b="1" dirty="0"/>
              <a:t>5 617 outline proposals in the first stage of the two-stage calls</a:t>
            </a:r>
            <a:endParaRPr lang="en-US" sz="1800" dirty="0"/>
          </a:p>
          <a:p>
            <a:pPr lvl="1"/>
            <a:r>
              <a:rPr lang="en-US" sz="1800" b="1" dirty="0"/>
              <a:t>1 321 full proposals in the second stage of the two-stage </a:t>
            </a:r>
            <a:r>
              <a:rPr lang="en-US" sz="1800" b="1" dirty="0" smtClean="0"/>
              <a:t>calls</a:t>
            </a:r>
            <a:endParaRPr lang="uk-UA" sz="1800" b="1" dirty="0" smtClean="0"/>
          </a:p>
          <a:p>
            <a:pPr lvl="1"/>
            <a:endParaRPr lang="en-US" sz="1800" dirty="0"/>
          </a:p>
          <a:p>
            <a:r>
              <a:rPr lang="en-US" sz="2000" dirty="0"/>
              <a:t>In total, 31 115 full proposals were submitted</a:t>
            </a:r>
            <a:r>
              <a:rPr lang="en-US" sz="2000" dirty="0" smtClean="0"/>
              <a:t>.</a:t>
            </a:r>
            <a:endParaRPr lang="uk-UA" sz="2000" dirty="0" smtClean="0"/>
          </a:p>
          <a:p>
            <a:endParaRPr lang="en-US" sz="2000" dirty="0"/>
          </a:p>
          <a:p>
            <a:r>
              <a:rPr lang="en-US" sz="2000" dirty="0"/>
              <a:t>The total number of eligible applications in full proposals was 123 334 (FP7: 598 080</a:t>
            </a:r>
            <a:r>
              <a:rPr lang="en-US" sz="2000" dirty="0" smtClean="0"/>
              <a:t>).</a:t>
            </a:r>
            <a:endParaRPr lang="uk-UA" sz="2000" dirty="0" smtClean="0"/>
          </a:p>
          <a:p>
            <a:endParaRPr lang="en-US" sz="2000" dirty="0"/>
          </a:p>
          <a:p>
            <a:r>
              <a:rPr lang="en-US" sz="2000" dirty="0"/>
              <a:t>These eligible proposals requested a total EU financial contribution of €80.3 billion (FP7: €217.1 billion), and were evaluated by 9 325 experts.</a:t>
            </a:r>
          </a:p>
          <a:p>
            <a:endParaRPr lang="uk-UA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6" y="1628800"/>
            <a:ext cx="2692979" cy="174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967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093296"/>
            <a:ext cx="7786688" cy="561975"/>
          </a:xfrm>
        </p:spPr>
        <p:txBody>
          <a:bodyPr/>
          <a:lstStyle/>
          <a:p>
            <a:r>
              <a:rPr lang="en-US" sz="1400" b="0" dirty="0"/>
              <a:t>https://ec.europa.eu/programmes/horizon2020/en/horizon-2020-statistics</a:t>
            </a:r>
            <a:endParaRPr lang="uk-UA" sz="1400" b="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63888" y="570302"/>
            <a:ext cx="5400600" cy="5285347"/>
          </a:xfrm>
        </p:spPr>
        <p:txBody>
          <a:bodyPr/>
          <a:lstStyle/>
          <a:p>
            <a:r>
              <a:rPr lang="en-US" sz="1800" dirty="0" smtClean="0"/>
              <a:t>4 </a:t>
            </a:r>
            <a:r>
              <a:rPr lang="en-US" sz="1800" dirty="0"/>
              <a:t>315 proposals were retained for funding. The overall success rate of eligible full proposals under the first 100 calls is around 14%, compared with around 20% for the whole of FP7.</a:t>
            </a:r>
          </a:p>
          <a:p>
            <a:r>
              <a:rPr lang="en-US" sz="1800" dirty="0"/>
              <a:t>38% of successful applicants were newcomers (compared to 13% in 2013, the last year of FP7), of which 1 100 were SMEs.</a:t>
            </a:r>
          </a:p>
          <a:p>
            <a:r>
              <a:rPr lang="en-US" sz="1800" dirty="0"/>
              <a:t>The 20% budget target for SMEs has been achieved.</a:t>
            </a:r>
          </a:p>
          <a:p>
            <a:r>
              <a:rPr lang="en-US" sz="1800" dirty="0"/>
              <a:t>3 236 grant agreements were signed by the end of April 2015 (compared with 25 164 grant agreements over the seven years of FP7).</a:t>
            </a:r>
          </a:p>
          <a:p>
            <a:r>
              <a:rPr lang="en-US" sz="1800" dirty="0"/>
              <a:t>These grant agreements awarded a total EU contribution of €5.5 billion towards total eligible costs of €6.5 billion.</a:t>
            </a:r>
          </a:p>
          <a:p>
            <a:r>
              <a:rPr lang="en-US" sz="1800" dirty="0"/>
              <a:t>95% of all grant agreements were signed within the target of eight months.</a:t>
            </a:r>
          </a:p>
          <a:p>
            <a:endParaRPr lang="uk-UA" dirty="0"/>
          </a:p>
        </p:txBody>
      </p:sp>
      <p:pic>
        <p:nvPicPr>
          <p:cNvPr id="9220" name="Picture 4" descr="E:\docs\Desktop\Horizon 2020 - How to apply - Full HD Pictu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56792"/>
            <a:ext cx="3456384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4883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645024"/>
            <a:ext cx="7776864" cy="2664296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sz="3200" b="1" dirty="0" smtClean="0"/>
              <a:t>H2020 ONLINE MANUAL</a:t>
            </a:r>
          </a:p>
          <a:p>
            <a:r>
              <a:rPr lang="en-US" dirty="0" smtClean="0">
                <a:hlinkClick r:id="rId2"/>
              </a:rPr>
              <a:t>http://ec.europa.eu/research/participants/portal/desktop/en/funding/index.html</a:t>
            </a:r>
            <a:endParaRPr lang="uk-UA" dirty="0" smtClean="0"/>
          </a:p>
          <a:p>
            <a:endParaRPr lang="uk-UA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3728" y="476673"/>
            <a:ext cx="4841154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3364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Можливості для </a:t>
            </a:r>
            <a:r>
              <a:rPr lang="uk-UA" dirty="0" err="1" smtClean="0"/>
              <a:t>україни</a:t>
            </a:r>
            <a:endParaRPr lang="uk-UA" dirty="0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idx="1"/>
          </p:nvPr>
        </p:nvSpPr>
        <p:spPr>
          <a:xfrm>
            <a:off x="683568" y="2924944"/>
            <a:ext cx="7772400" cy="1500187"/>
          </a:xfrm>
        </p:spPr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h2020.com.ua</a:t>
            </a:r>
            <a:endParaRPr lang="uk-UA" dirty="0"/>
          </a:p>
        </p:txBody>
      </p:sp>
      <p:pic>
        <p:nvPicPr>
          <p:cNvPr id="1026" name="Picture 2" descr="E:\docs\Desktop\768x470xMoedas,P20and,P20Kvit,P20-,P20P027790000701-42162.jpg,qitok=HzXEnynj.pagespeed.ic.-fhnU3ocE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908720"/>
            <a:ext cx="4859898" cy="2974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3641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3757" y="332656"/>
            <a:ext cx="7786688" cy="792386"/>
          </a:xfrm>
        </p:spPr>
        <p:txBody>
          <a:bodyPr/>
          <a:lstStyle/>
          <a:p>
            <a:r>
              <a:rPr lang="uk-UA" dirty="0" smtClean="0"/>
              <a:t>УКРАЇНСЬКИЙ ГОРИЗОНТ </a:t>
            </a:r>
            <a:r>
              <a:rPr lang="en-US" dirty="0" smtClean="0"/>
              <a:t>HORIZON </a:t>
            </a:r>
            <a:r>
              <a:rPr lang="en-US" dirty="0"/>
              <a:t>2020 </a:t>
            </a:r>
            <a:r>
              <a:rPr lang="uk-UA" dirty="0"/>
              <a:t/>
            </a:r>
            <a:br>
              <a:rPr lang="uk-UA" dirty="0"/>
            </a:br>
            <a:r>
              <a:rPr lang="en-US" dirty="0">
                <a:hlinkClick r:id="rId2"/>
              </a:rPr>
              <a:t>http://h2020.com.ua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18" t="12280" r="10196" b="4562"/>
          <a:stretch/>
        </p:blipFill>
        <p:spPr bwMode="auto">
          <a:xfrm>
            <a:off x="400617" y="842210"/>
            <a:ext cx="8712968" cy="568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8498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786688" cy="561975"/>
          </a:xfrm>
        </p:spPr>
        <p:txBody>
          <a:bodyPr/>
          <a:lstStyle/>
          <a:p>
            <a:r>
              <a:rPr lang="uk-UA" dirty="0" smtClean="0"/>
              <a:t>УЧАСТЬ ДЛЯ УКРАЇНИ</a:t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411760" y="1125538"/>
            <a:ext cx="6429028" cy="4929187"/>
          </a:xfrm>
        </p:spPr>
        <p:txBody>
          <a:bodyPr/>
          <a:lstStyle/>
          <a:p>
            <a:pPr marL="0" indent="0">
              <a:buNone/>
            </a:pPr>
            <a:r>
              <a:rPr lang="uk-UA" sz="2000" b="1" dirty="0"/>
              <a:t>Стаття 2 </a:t>
            </a:r>
            <a:r>
              <a:rPr lang="uk-UA" sz="2000" b="1" dirty="0" smtClean="0"/>
              <a:t> Умови </a:t>
            </a:r>
            <a:r>
              <a:rPr lang="uk-UA" sz="2000" b="1" dirty="0"/>
              <a:t>асоціації України в </a:t>
            </a:r>
            <a:r>
              <a:rPr lang="uk-UA" sz="2000" b="1" dirty="0" smtClean="0"/>
              <a:t>Програмі</a:t>
            </a:r>
          </a:p>
          <a:p>
            <a:r>
              <a:rPr lang="uk-UA" sz="2000" dirty="0" smtClean="0"/>
              <a:t>Юридичні </a:t>
            </a:r>
            <a:r>
              <a:rPr lang="uk-UA" sz="2000" dirty="0"/>
              <a:t>особи України беруть участь у непрямих заходах Програми</a:t>
            </a:r>
            <a:r>
              <a:rPr lang="ru-RU" sz="2000" dirty="0"/>
              <a:t>, </a:t>
            </a:r>
            <a:r>
              <a:rPr lang="ru-RU" sz="2000" dirty="0" err="1"/>
              <a:t>фінансованих</a:t>
            </a:r>
            <a:r>
              <a:rPr lang="ru-RU" sz="2000" dirty="0"/>
              <a:t> з бюджету 2015 р</a:t>
            </a:r>
            <a:r>
              <a:rPr lang="uk-UA" sz="2000" dirty="0"/>
              <a:t>оку</a:t>
            </a:r>
            <a:r>
              <a:rPr lang="ru-RU" sz="2000" dirty="0"/>
              <a:t> і в </a:t>
            </a:r>
            <a:r>
              <a:rPr lang="ru-RU" sz="2000" dirty="0" err="1"/>
              <a:t>подальшому</a:t>
            </a:r>
            <a:r>
              <a:rPr lang="ru-RU" sz="2000" dirty="0"/>
              <a:t>,</a:t>
            </a:r>
            <a:r>
              <a:rPr lang="uk-UA" sz="2000" dirty="0"/>
              <a:t> на тих же умовах, що застосовуються до юридичних осіб держав-членів Європейського Союзу, за умови дотримання правил та умов, встановлених або згаданих у цій Угоді. </a:t>
            </a:r>
            <a:endParaRPr lang="uk-UA" sz="2000" dirty="0" smtClean="0"/>
          </a:p>
          <a:p>
            <a:endParaRPr lang="uk-UA" sz="2000" dirty="0"/>
          </a:p>
          <a:p>
            <a:r>
              <a:rPr lang="uk-UA" sz="2000" dirty="0" smtClean="0"/>
              <a:t>Юридичні </a:t>
            </a:r>
            <a:r>
              <a:rPr lang="uk-UA" sz="2000" dirty="0"/>
              <a:t>особи України беруть участь у діяльності освітніх та інноваційних товариств на тих же умовах, що застосовуються до юридичних осіб держав-членів Європейського Союзу.</a:t>
            </a:r>
          </a:p>
          <a:p>
            <a:endParaRPr lang="uk-UA" dirty="0"/>
          </a:p>
          <a:p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3" y="2492896"/>
            <a:ext cx="2115437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3645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СТАТУС УКРАЇНСЬКИХ УЧАСНИКІВ ПРОЕКТІВ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131840" y="908720"/>
            <a:ext cx="5184576" cy="4929187"/>
          </a:xfrm>
        </p:spPr>
        <p:txBody>
          <a:bodyPr/>
          <a:lstStyle/>
          <a:p>
            <a:r>
              <a:rPr lang="en-US" sz="2000" dirty="0"/>
              <a:t>Ukraine belongs to the group of non-EU countries automatically eligible for financing. </a:t>
            </a:r>
            <a:endParaRPr lang="uk-UA" sz="2000" dirty="0" smtClean="0"/>
          </a:p>
          <a:p>
            <a:endParaRPr lang="uk-UA" sz="2000" dirty="0"/>
          </a:p>
          <a:p>
            <a:r>
              <a:rPr lang="en-US" sz="2000" dirty="0" smtClean="0"/>
              <a:t>However</a:t>
            </a:r>
            <a:r>
              <a:rPr lang="en-US" sz="2000" dirty="0"/>
              <a:t>, Ukrainian applicants must observe the general rules of participation, the most important of them being the </a:t>
            </a:r>
            <a:r>
              <a:rPr lang="en-US" sz="2000" dirty="0">
                <a:solidFill>
                  <a:srgbClr val="FF0000"/>
                </a:solidFill>
              </a:rPr>
              <a:t>„minimum 3 independent legal entities from 3 different member or associated countries” </a:t>
            </a:r>
            <a:r>
              <a:rPr lang="en-US" sz="2000" dirty="0"/>
              <a:t>one, i.e. an Ukrainian partner plays the role of an additional partner provided other special conditions are requested in dedicated calls</a:t>
            </a:r>
            <a:r>
              <a:rPr lang="en-US" sz="2000" dirty="0" smtClean="0"/>
              <a:t>.</a:t>
            </a:r>
            <a:endParaRPr lang="uk-UA" sz="2000" dirty="0" smtClean="0"/>
          </a:p>
          <a:p>
            <a:endParaRPr lang="uk-UA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uk-UA" dirty="0"/>
          </a:p>
        </p:txBody>
      </p:sp>
      <p:pic>
        <p:nvPicPr>
          <p:cNvPr id="10242" name="Picture 2" descr="E:\docs\Desktop\Horizon 2020 - How to apply - Full HD Pictu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76872"/>
            <a:ext cx="2765107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0296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3688860"/>
            <a:ext cx="7776864" cy="2332427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uk-UA" sz="3200" b="1" dirty="0"/>
              <a:t>НАЦІОНАЛЬНИЙ ПОРТАЛ </a:t>
            </a:r>
            <a:endParaRPr lang="en-US" sz="3200" b="1" dirty="0" smtClean="0"/>
          </a:p>
          <a:p>
            <a:pPr marL="0" indent="0" algn="ctr">
              <a:buNone/>
            </a:pPr>
            <a:r>
              <a:rPr lang="en-US" sz="3200" dirty="0" smtClean="0">
                <a:hlinkClick r:id="rId2"/>
              </a:rPr>
              <a:t>http</a:t>
            </a:r>
            <a:r>
              <a:rPr lang="en-US" sz="3200" dirty="0">
                <a:hlinkClick r:id="rId2"/>
              </a:rPr>
              <a:t>://h2020.com.ua</a:t>
            </a:r>
            <a:endParaRPr lang="uk-UA" sz="3200" dirty="0"/>
          </a:p>
          <a:p>
            <a:pPr marL="0" indent="0">
              <a:buNone/>
            </a:pPr>
            <a:endParaRPr lang="uk-UA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3728" y="952557"/>
            <a:ext cx="4841154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1882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4581128"/>
            <a:ext cx="7450087" cy="1614387"/>
          </a:xfrm>
        </p:spPr>
        <p:txBody>
          <a:bodyPr/>
          <a:lstStyle/>
          <a:p>
            <a:r>
              <a:rPr lang="uk-UA" dirty="0" smtClean="0"/>
              <a:t>ІНДИВІДУАЛЬНА УЧАСТЬ </a:t>
            </a:r>
            <a:br>
              <a:rPr lang="uk-UA" dirty="0" smtClean="0"/>
            </a:br>
            <a:r>
              <a:rPr lang="uk-UA" dirty="0" smtClean="0"/>
              <a:t>В ЯКОСТІ ЕКСПЕРТА</a:t>
            </a:r>
            <a:endParaRPr lang="uk-UA" dirty="0"/>
          </a:p>
        </p:txBody>
      </p:sp>
      <p:pic>
        <p:nvPicPr>
          <p:cNvPr id="2051" name="Picture 3" descr="E:\docs\Desktop\horizon202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4563" y="692696"/>
            <a:ext cx="3495228" cy="349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8534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РЕЄСТРУЄМОСЯ В ЯКОСТІ ЕКСПЕРТА</a:t>
            </a:r>
            <a:endParaRPr lang="uk-UA" dirty="0"/>
          </a:p>
        </p:txBody>
      </p:sp>
      <p:sp>
        <p:nvSpPr>
          <p:cNvPr id="5" name="Місце для вмісту 4"/>
          <p:cNvSpPr>
            <a:spLocks noGrp="1"/>
          </p:cNvSpPr>
          <p:nvPr>
            <p:ph idx="1"/>
          </p:nvPr>
        </p:nvSpPr>
        <p:spPr>
          <a:xfrm>
            <a:off x="2051720" y="1052736"/>
            <a:ext cx="6697439" cy="4929187"/>
          </a:xfrm>
        </p:spPr>
        <p:txBody>
          <a:bodyPr/>
          <a:lstStyle/>
          <a:p>
            <a:r>
              <a:rPr lang="ru-RU" sz="2000" dirty="0" err="1" smtClean="0"/>
              <a:t>Європейська</a:t>
            </a:r>
            <a:r>
              <a:rPr lang="ru-RU" sz="2000" dirty="0" smtClean="0"/>
              <a:t> </a:t>
            </a:r>
            <a:r>
              <a:rPr lang="ru-RU" sz="2000" dirty="0" err="1"/>
              <a:t>комісія</a:t>
            </a:r>
            <a:r>
              <a:rPr lang="ru-RU" sz="2000" dirty="0"/>
              <a:t> </a:t>
            </a:r>
            <a:r>
              <a:rPr lang="ru-RU" sz="2000" dirty="0" err="1"/>
              <a:t>запрошує</a:t>
            </a:r>
            <a:r>
              <a:rPr lang="ru-RU" sz="2000" dirty="0"/>
              <a:t> </a:t>
            </a:r>
            <a:r>
              <a:rPr lang="ru-RU" sz="2000" dirty="0" err="1"/>
              <a:t>вчених</a:t>
            </a:r>
            <a:r>
              <a:rPr lang="ru-RU" sz="2000" dirty="0"/>
              <a:t> з </a:t>
            </a:r>
            <a:r>
              <a:rPr lang="ru-RU" sz="2000" dirty="0" err="1"/>
              <a:t>усього</a:t>
            </a:r>
            <a:r>
              <a:rPr lang="ru-RU" sz="2000" dirty="0"/>
              <a:t> </a:t>
            </a:r>
            <a:r>
              <a:rPr lang="ru-RU" sz="2000" dirty="0" err="1"/>
              <a:t>світу</a:t>
            </a:r>
            <a:r>
              <a:rPr lang="ru-RU" sz="2000" dirty="0"/>
              <a:t> </a:t>
            </a:r>
            <a:r>
              <a:rPr lang="ru-RU" sz="2000" dirty="0" err="1"/>
              <a:t>взяти</a:t>
            </a:r>
            <a:r>
              <a:rPr lang="ru-RU" sz="2000" dirty="0"/>
              <a:t> участь в </a:t>
            </a:r>
            <a:r>
              <a:rPr lang="ru-RU" sz="2000" dirty="0" err="1"/>
              <a:t>експертизі</a:t>
            </a:r>
            <a:r>
              <a:rPr lang="ru-RU" sz="2000" dirty="0"/>
              <a:t> </a:t>
            </a:r>
            <a:r>
              <a:rPr lang="ru-RU" sz="2000" dirty="0" err="1"/>
              <a:t>проектів</a:t>
            </a:r>
            <a:r>
              <a:rPr lang="ru-RU" sz="2000" dirty="0"/>
              <a:t> Горизонту </a:t>
            </a:r>
            <a:r>
              <a:rPr lang="ru-RU" sz="2000" dirty="0" smtClean="0"/>
              <a:t>2020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>
                <a:hlinkClick r:id="rId2"/>
              </a:rPr>
              <a:t>http</a:t>
            </a:r>
            <a:r>
              <a:rPr lang="ru-RU" sz="2000" dirty="0">
                <a:hlinkClick r:id="rId2"/>
              </a:rPr>
              <a:t>://</a:t>
            </a:r>
            <a:r>
              <a:rPr lang="ru-RU" sz="2000" dirty="0" smtClean="0">
                <a:hlinkClick r:id="rId2"/>
              </a:rPr>
              <a:t>ec.europa.eu/research/participants/portal/desktop/en/experts/index.html</a:t>
            </a:r>
            <a:endParaRPr lang="ru-RU" sz="2000" dirty="0" smtClean="0"/>
          </a:p>
          <a:p>
            <a:endParaRPr lang="ru-RU" sz="2000" dirty="0"/>
          </a:p>
          <a:p>
            <a:r>
              <a:rPr lang="en-US" sz="2000" dirty="0"/>
              <a:t>Join the database of independent experts for European research and innovation</a:t>
            </a:r>
            <a:r>
              <a:rPr lang="en-US" sz="2000" dirty="0" smtClean="0"/>
              <a:t>.</a:t>
            </a:r>
            <a:endParaRPr lang="uk-UA" sz="2000" dirty="0" smtClean="0"/>
          </a:p>
          <a:p>
            <a:endParaRPr lang="en-US" sz="2000" dirty="0"/>
          </a:p>
          <a:p>
            <a:r>
              <a:rPr lang="en-US" sz="2000" dirty="0"/>
              <a:t>The European Commission appoints independent experts to assist with research and innovation assignments including the evaluation of proposals, monitoring of projects, and evaluation of </a:t>
            </a:r>
            <a:r>
              <a:rPr lang="en-US" sz="2000" dirty="0" err="1"/>
              <a:t>programmes</a:t>
            </a:r>
            <a:r>
              <a:rPr lang="en-US" sz="2000" dirty="0"/>
              <a:t>, and design of policy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pic>
        <p:nvPicPr>
          <p:cNvPr id="6" name="Picture 2" descr="E:\docs\Desktop\imag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1440159" cy="1244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229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ПРО ЩО ПІДЕ МОВА?</a:t>
            </a:r>
            <a:endParaRPr lang="uk-UA" dirty="0"/>
          </a:p>
        </p:txBody>
      </p:sp>
      <p:graphicFrame>
        <p:nvGraphicFramePr>
          <p:cNvPr id="4" name="Місце для вмісту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16563615"/>
              </p:ext>
            </p:extLst>
          </p:nvPr>
        </p:nvGraphicFramePr>
        <p:xfrm>
          <a:off x="1439144" y="548680"/>
          <a:ext cx="7704856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365104"/>
            <a:ext cx="3240360" cy="1822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Місце для вмісту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57632" y="1412776"/>
            <a:ext cx="2445215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5788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ПЕРЕВАГИ УЧАСТИ В ЯКОСТІ ЕКСПЕРТА</a:t>
            </a:r>
            <a:endParaRPr lang="uk-UA" dirty="0"/>
          </a:p>
        </p:txBody>
      </p:sp>
      <p:sp>
        <p:nvSpPr>
          <p:cNvPr id="5" name="Місце для вмісту 4"/>
          <p:cNvSpPr>
            <a:spLocks noGrp="1"/>
          </p:cNvSpPr>
          <p:nvPr>
            <p:ph idx="1"/>
          </p:nvPr>
        </p:nvSpPr>
        <p:spPr>
          <a:xfrm>
            <a:off x="2339752" y="1196752"/>
            <a:ext cx="6480720" cy="4929187"/>
          </a:xfrm>
        </p:spPr>
        <p:txBody>
          <a:bodyPr/>
          <a:lstStyle/>
          <a:p>
            <a:r>
              <a:rPr lang="ru-RU" sz="2000" dirty="0" err="1" smtClean="0"/>
              <a:t>Розуміння</a:t>
            </a:r>
            <a:r>
              <a:rPr lang="ru-RU" sz="2000" dirty="0" smtClean="0"/>
              <a:t> прагматики </a:t>
            </a:r>
            <a:r>
              <a:rPr lang="ru-RU" sz="2000" dirty="0" err="1" smtClean="0"/>
              <a:t>відбору</a:t>
            </a:r>
            <a:r>
              <a:rPr lang="ru-RU" sz="2000" dirty="0" smtClean="0"/>
              <a:t> </a:t>
            </a:r>
            <a:r>
              <a:rPr lang="ru-RU" sz="2000" dirty="0" err="1" smtClean="0"/>
              <a:t>проектів</a:t>
            </a:r>
            <a:r>
              <a:rPr lang="ru-RU" sz="2000" dirty="0" smtClean="0"/>
              <a:t> і </a:t>
            </a:r>
            <a:r>
              <a:rPr lang="ru-RU" sz="2000" dirty="0" err="1" smtClean="0"/>
              <a:t>критеріїв</a:t>
            </a:r>
            <a:r>
              <a:rPr lang="ru-RU" sz="2000" dirty="0" smtClean="0"/>
              <a:t> </a:t>
            </a:r>
            <a:r>
              <a:rPr lang="ru-RU" sz="2000" dirty="0" err="1" smtClean="0"/>
              <a:t>оцінювання</a:t>
            </a:r>
            <a:r>
              <a:rPr lang="ru-RU" sz="2000" dirty="0" smtClean="0"/>
              <a:t>, </a:t>
            </a:r>
            <a:r>
              <a:rPr lang="ru-RU" sz="2000" dirty="0" err="1" smtClean="0"/>
              <a:t>можливість</a:t>
            </a:r>
            <a:r>
              <a:rPr lang="ru-RU" sz="2000" dirty="0" smtClean="0"/>
              <a:t> </a:t>
            </a:r>
            <a:r>
              <a:rPr lang="ru-RU" sz="2000" dirty="0" err="1" smtClean="0"/>
              <a:t>перейняти</a:t>
            </a:r>
            <a:r>
              <a:rPr lang="ru-RU" sz="2000" dirty="0" smtClean="0"/>
              <a:t> </a:t>
            </a:r>
            <a:r>
              <a:rPr lang="ru-RU" sz="2000" dirty="0" err="1" smtClean="0"/>
              <a:t>досвід</a:t>
            </a:r>
            <a:r>
              <a:rPr lang="ru-RU" sz="2000" dirty="0" smtClean="0"/>
              <a:t> </a:t>
            </a:r>
            <a:r>
              <a:rPr lang="ru-RU" sz="2000" dirty="0" err="1" smtClean="0"/>
              <a:t>підготовки</a:t>
            </a:r>
            <a:r>
              <a:rPr lang="ru-RU" sz="2000" dirty="0" smtClean="0"/>
              <a:t> </a:t>
            </a:r>
            <a:r>
              <a:rPr lang="ru-RU" sz="2000" dirty="0" err="1" smtClean="0"/>
              <a:t>проектів</a:t>
            </a:r>
            <a:r>
              <a:rPr lang="ru-RU" sz="2000" dirty="0" smtClean="0"/>
              <a:t> і </a:t>
            </a:r>
            <a:r>
              <a:rPr lang="ru-RU" sz="2000" dirty="0" err="1" smtClean="0"/>
              <a:t>створити</a:t>
            </a:r>
            <a:r>
              <a:rPr lang="ru-RU" sz="2000" dirty="0" smtClean="0"/>
              <a:t> </a:t>
            </a:r>
            <a:r>
              <a:rPr lang="ru-RU" sz="2000" dirty="0" err="1" smtClean="0"/>
              <a:t>згодом</a:t>
            </a:r>
            <a:r>
              <a:rPr lang="ru-RU" sz="2000" dirty="0" smtClean="0"/>
              <a:t> </a:t>
            </a:r>
            <a:r>
              <a:rPr lang="ru-RU" sz="2000" dirty="0" err="1" smtClean="0"/>
              <a:t>власний</a:t>
            </a:r>
            <a:r>
              <a:rPr lang="ru-RU" sz="2000" dirty="0" smtClean="0"/>
              <a:t> </a:t>
            </a:r>
            <a:r>
              <a:rPr lang="ru-RU" sz="2000" dirty="0" err="1" smtClean="0"/>
              <a:t>успішний</a:t>
            </a:r>
            <a:r>
              <a:rPr lang="ru-RU" sz="2000" dirty="0" smtClean="0"/>
              <a:t> проект.</a:t>
            </a:r>
          </a:p>
          <a:p>
            <a:endParaRPr lang="ru-RU" sz="2000" dirty="0" smtClean="0"/>
          </a:p>
          <a:p>
            <a:r>
              <a:rPr lang="ru-RU" sz="2000" dirty="0" err="1" smtClean="0"/>
              <a:t>Можливість</a:t>
            </a:r>
            <a:r>
              <a:rPr lang="ru-RU" sz="2000" dirty="0" smtClean="0"/>
              <a:t> </a:t>
            </a:r>
            <a:r>
              <a:rPr lang="ru-RU" sz="2000" dirty="0" err="1" smtClean="0"/>
              <a:t>додаткової</a:t>
            </a:r>
            <a:r>
              <a:rPr lang="ru-RU" sz="2000" dirty="0" smtClean="0"/>
              <a:t> </a:t>
            </a:r>
            <a:r>
              <a:rPr lang="ru-RU" sz="2000" dirty="0" err="1" smtClean="0"/>
              <a:t>престижної</a:t>
            </a:r>
            <a:r>
              <a:rPr lang="ru-RU" sz="2000" dirty="0" smtClean="0"/>
              <a:t> </a:t>
            </a:r>
            <a:r>
              <a:rPr lang="ru-RU" sz="2000" dirty="0" err="1" smtClean="0"/>
              <a:t>роботи</a:t>
            </a:r>
            <a:r>
              <a:rPr lang="ru-RU" sz="2000" dirty="0" smtClean="0"/>
              <a:t> (450 </a:t>
            </a:r>
            <a:r>
              <a:rPr lang="ru-RU" sz="2000" dirty="0" err="1" smtClean="0"/>
              <a:t>Євро</a:t>
            </a:r>
            <a:r>
              <a:rPr lang="ru-RU" sz="2000" dirty="0" smtClean="0"/>
              <a:t> за </a:t>
            </a:r>
            <a:r>
              <a:rPr lang="ru-RU" sz="2000" dirty="0" err="1" smtClean="0"/>
              <a:t>робочий</a:t>
            </a:r>
            <a:r>
              <a:rPr lang="ru-RU" sz="2000" dirty="0" smtClean="0"/>
              <a:t> день)</a:t>
            </a:r>
          </a:p>
          <a:p>
            <a:endParaRPr lang="ru-RU" sz="2000" dirty="0"/>
          </a:p>
          <a:p>
            <a:r>
              <a:rPr lang="ru-RU" sz="2000" dirty="0" err="1" smtClean="0"/>
              <a:t>Розуміння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вимог</a:t>
            </a:r>
            <a:r>
              <a:rPr lang="ru-RU" sz="2000" dirty="0" smtClean="0"/>
              <a:t> до </a:t>
            </a:r>
            <a:r>
              <a:rPr lang="ru-RU" sz="2000" dirty="0" err="1" smtClean="0"/>
              <a:t>сучасного</a:t>
            </a:r>
            <a:r>
              <a:rPr lang="ru-RU" sz="2000" dirty="0" smtClean="0"/>
              <a:t> </a:t>
            </a:r>
            <a:r>
              <a:rPr lang="ru-RU" sz="2000" dirty="0" err="1" smtClean="0"/>
              <a:t>науковця</a:t>
            </a:r>
            <a:r>
              <a:rPr lang="ru-RU" sz="2000" dirty="0" smtClean="0"/>
              <a:t>, участь у </a:t>
            </a:r>
            <a:r>
              <a:rPr lang="ru-RU" sz="2000" dirty="0" err="1" smtClean="0"/>
              <a:t>глобальній</a:t>
            </a:r>
            <a:r>
              <a:rPr lang="ru-RU" sz="2000" dirty="0" smtClean="0"/>
              <a:t> </a:t>
            </a:r>
            <a:r>
              <a:rPr lang="ru-RU" sz="2000" dirty="0" err="1" smtClean="0"/>
              <a:t>мережі</a:t>
            </a:r>
            <a:r>
              <a:rPr lang="ru-RU" sz="2000" dirty="0" smtClean="0"/>
              <a:t> </a:t>
            </a:r>
            <a:r>
              <a:rPr lang="ru-RU" sz="2000" dirty="0" err="1" smtClean="0"/>
              <a:t>знань</a:t>
            </a:r>
            <a:r>
              <a:rPr lang="ru-RU" sz="2000" dirty="0" smtClean="0"/>
              <a:t> (через структуру </a:t>
            </a:r>
            <a:r>
              <a:rPr lang="ru-RU" sz="2000" dirty="0" err="1" smtClean="0"/>
              <a:t>профіля</a:t>
            </a:r>
            <a:r>
              <a:rPr lang="ru-RU" sz="2000" dirty="0" smtClean="0"/>
              <a:t> </a:t>
            </a:r>
            <a:r>
              <a:rPr lang="ru-RU" sz="2000" dirty="0" err="1" smtClean="0"/>
              <a:t>експерта</a:t>
            </a:r>
            <a:r>
              <a:rPr lang="ru-RU" sz="2000" dirty="0" smtClean="0"/>
              <a:t>)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uk-UA" dirty="0"/>
          </a:p>
        </p:txBody>
      </p:sp>
      <p:pic>
        <p:nvPicPr>
          <p:cNvPr id="6" name="Picture 2" descr="E:\docs\Desktop\imag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1915978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6117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25144"/>
            <a:ext cx="7772400" cy="1362075"/>
          </a:xfrm>
        </p:spPr>
        <p:txBody>
          <a:bodyPr/>
          <a:lstStyle/>
          <a:p>
            <a:r>
              <a:rPr lang="uk-UA" dirty="0" smtClean="0"/>
              <a:t>ПРОЕКТНА РОБОТА</a:t>
            </a:r>
            <a:endParaRPr lang="uk-UA" dirty="0"/>
          </a:p>
        </p:txBody>
      </p:sp>
      <p:pic>
        <p:nvPicPr>
          <p:cNvPr id="3074" name="Picture 2" descr="E:\docs\Desktop\Fotolia_Business-Plan_274849.1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5688632" cy="3792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7148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АЛГОРИТМ РОЗРОБКИ ПРОЕКТУ</a:t>
            </a:r>
            <a:endParaRPr lang="uk-U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52536" y="679389"/>
            <a:ext cx="7885638" cy="5963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кутник 2"/>
          <p:cNvSpPr/>
          <p:nvPr/>
        </p:nvSpPr>
        <p:spPr>
          <a:xfrm>
            <a:off x="5076056" y="927103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Для </a:t>
            </a:r>
            <a:r>
              <a:rPr lang="ru-RU" dirty="0" err="1"/>
              <a:t>успіху</a:t>
            </a:r>
            <a:r>
              <a:rPr lang="ru-RU" dirty="0"/>
              <a:t> проекту в </a:t>
            </a:r>
            <a:r>
              <a:rPr lang="ru-RU" dirty="0" err="1"/>
              <a:t>Програмі</a:t>
            </a:r>
            <a:r>
              <a:rPr lang="ru-RU" dirty="0"/>
              <a:t> «Гори-</a:t>
            </a:r>
          </a:p>
          <a:p>
            <a:r>
              <a:rPr lang="ru-RU" dirty="0"/>
              <a:t>зонт 2020» </a:t>
            </a:r>
            <a:r>
              <a:rPr lang="ru-RU" dirty="0" err="1"/>
              <a:t>ідея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бути </a:t>
            </a:r>
            <a:r>
              <a:rPr lang="ru-RU" dirty="0" err="1"/>
              <a:t>узгодженою</a:t>
            </a:r>
            <a:endParaRPr lang="ru-RU" dirty="0"/>
          </a:p>
          <a:p>
            <a:r>
              <a:rPr lang="ru-RU" dirty="0"/>
              <a:t>з </a:t>
            </a:r>
            <a:r>
              <a:rPr lang="ru-RU" dirty="0" err="1"/>
              <a:t>робочою</a:t>
            </a:r>
            <a:r>
              <a:rPr lang="ru-RU" dirty="0"/>
              <a:t> </a:t>
            </a:r>
            <a:r>
              <a:rPr lang="ru-RU" dirty="0" err="1"/>
              <a:t>програмою</a:t>
            </a:r>
            <a:r>
              <a:rPr lang="ru-RU" dirty="0"/>
              <a:t> та конкурсом,</a:t>
            </a:r>
          </a:p>
          <a:p>
            <a:r>
              <a:rPr lang="uk-UA" dirty="0"/>
              <a:t>інноваційною, технічно </a:t>
            </a:r>
            <a:r>
              <a:rPr lang="uk-UA" dirty="0" err="1"/>
              <a:t>обґрунтова-</a:t>
            </a:r>
            <a:endParaRPr lang="uk-UA" dirty="0"/>
          </a:p>
          <a:p>
            <a:r>
              <a:rPr lang="uk-UA" dirty="0" err="1"/>
              <a:t>ною</a:t>
            </a:r>
            <a:r>
              <a:rPr lang="uk-UA" dirty="0"/>
              <a:t> і відповідати інтересам ЄС</a:t>
            </a:r>
            <a:r>
              <a:rPr lang="uk-UA" dirty="0" smtClean="0"/>
              <a:t>.</a:t>
            </a:r>
            <a:endParaRPr lang="en-US" dirty="0" smtClean="0"/>
          </a:p>
          <a:p>
            <a:endParaRPr lang="en-US" dirty="0"/>
          </a:p>
          <a:p>
            <a:r>
              <a:rPr lang="ru-RU" dirty="0" err="1"/>
              <a:t>Ідея</a:t>
            </a:r>
            <a:r>
              <a:rPr lang="ru-RU" dirty="0"/>
              <a:t> проекту повинна бути </a:t>
            </a:r>
            <a:r>
              <a:rPr lang="ru-RU" dirty="0" err="1"/>
              <a:t>корот</a:t>
            </a:r>
            <a:r>
              <a:rPr lang="ru-RU" dirty="0"/>
              <a:t>-</a:t>
            </a:r>
          </a:p>
          <a:p>
            <a:r>
              <a:rPr lang="uk-UA" dirty="0"/>
              <a:t>кою, ясною і захоплюючою!</a:t>
            </a:r>
          </a:p>
          <a:p>
            <a:r>
              <a:rPr lang="uk-UA" dirty="0"/>
              <a:t>Можна користуватися принципом:</a:t>
            </a:r>
          </a:p>
          <a:p>
            <a:r>
              <a:rPr lang="ru-RU" dirty="0" err="1"/>
              <a:t>ідея</a:t>
            </a:r>
            <a:r>
              <a:rPr lang="ru-RU" dirty="0"/>
              <a:t> =</a:t>
            </a:r>
            <a:r>
              <a:rPr lang="ru-RU" dirty="0" err="1"/>
              <a:t>декілька</a:t>
            </a:r>
            <a:r>
              <a:rPr lang="ru-RU" dirty="0"/>
              <a:t> </a:t>
            </a:r>
            <a:r>
              <a:rPr lang="ru-RU" dirty="0" err="1"/>
              <a:t>речень</a:t>
            </a:r>
            <a:r>
              <a:rPr lang="ru-RU" dirty="0"/>
              <a:t> / 15 </a:t>
            </a:r>
            <a:r>
              <a:rPr lang="ru-RU" dirty="0" err="1"/>
              <a:t>слів</a:t>
            </a:r>
            <a:r>
              <a:rPr lang="ru-RU" dirty="0"/>
              <a:t>.</a:t>
            </a:r>
            <a:endParaRPr lang="uk-UA" dirty="0"/>
          </a:p>
        </p:txBody>
      </p:sp>
      <p:sp>
        <p:nvSpPr>
          <p:cNvPr id="5" name="Прямокутник 4"/>
          <p:cNvSpPr/>
          <p:nvPr/>
        </p:nvSpPr>
        <p:spPr>
          <a:xfrm>
            <a:off x="-4537" y="3933056"/>
            <a:ext cx="34964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176060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Етапи формування проектів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A </a:t>
            </a:r>
            <a:r>
              <a:rPr lang="en-US" sz="2000" b="1" dirty="0"/>
              <a:t>proposal </a:t>
            </a:r>
            <a:r>
              <a:rPr lang="en-US" sz="2000" dirty="0"/>
              <a:t>is submitted by one or more applicants. Proposals could have just one applicant – a single principal investigator - while multi-partner proposals group together many applicants. An </a:t>
            </a:r>
            <a:r>
              <a:rPr lang="en-US" sz="2000" b="1" dirty="0"/>
              <a:t>applicant </a:t>
            </a:r>
            <a:r>
              <a:rPr lang="en-US" sz="2000" dirty="0"/>
              <a:t>might also be involved in more than one proposal, in which case it is making multiple </a:t>
            </a:r>
            <a:r>
              <a:rPr lang="en-US" sz="2000" b="1" dirty="0"/>
              <a:t>applications </a:t>
            </a:r>
            <a:r>
              <a:rPr lang="en-US" sz="2000" dirty="0"/>
              <a:t>for funding</a:t>
            </a:r>
            <a:r>
              <a:rPr lang="en-US" sz="2000" dirty="0" smtClean="0"/>
              <a:t>.</a:t>
            </a:r>
            <a:endParaRPr lang="uk-UA" sz="2000" dirty="0" smtClean="0"/>
          </a:p>
          <a:p>
            <a:endParaRPr lang="en-US" sz="2000" dirty="0"/>
          </a:p>
          <a:p>
            <a:r>
              <a:rPr lang="en-US" sz="2000" dirty="0"/>
              <a:t>Some calls have </a:t>
            </a:r>
            <a:r>
              <a:rPr lang="en-US" sz="2000" b="1" dirty="0"/>
              <a:t>two stages</a:t>
            </a:r>
            <a:r>
              <a:rPr lang="en-US" sz="2000" dirty="0"/>
              <a:t>: applicants first submit outline proposals which are evaluated to select those that could be developed further into full proposals. The statistics on proposals presented here refer only to </a:t>
            </a:r>
            <a:r>
              <a:rPr lang="en-US" sz="2000" b="1" dirty="0"/>
              <a:t>full proposals</a:t>
            </a:r>
            <a:r>
              <a:rPr lang="en-US" sz="2000" dirty="0" smtClean="0"/>
              <a:t>.</a:t>
            </a:r>
            <a:endParaRPr lang="uk-UA" sz="2000" dirty="0" smtClean="0"/>
          </a:p>
          <a:p>
            <a:endParaRPr lang="en-US" sz="2000" dirty="0"/>
          </a:p>
          <a:p>
            <a:r>
              <a:rPr lang="en-US" sz="2000" dirty="0"/>
              <a:t>If the proposal is successful and is funded it becomes a </a:t>
            </a:r>
            <a:r>
              <a:rPr lang="en-US" sz="2000" b="1" dirty="0"/>
              <a:t>project</a:t>
            </a:r>
            <a:r>
              <a:rPr lang="en-US" sz="2000" dirty="0"/>
              <a:t>, which is implemented by one or more </a:t>
            </a:r>
            <a:r>
              <a:rPr lang="en-US" sz="2000" b="1" dirty="0"/>
              <a:t>participants</a:t>
            </a:r>
            <a:r>
              <a:rPr lang="en-US" sz="2000" dirty="0"/>
              <a:t>. And a participant might be involved in other projects, in which case it has a number of </a:t>
            </a:r>
            <a:r>
              <a:rPr lang="en-US" sz="2000" b="1" dirty="0"/>
              <a:t>participations</a:t>
            </a:r>
            <a:r>
              <a:rPr lang="en-US" sz="2000" dirty="0"/>
              <a:t>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410110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79512" y="2636912"/>
            <a:ext cx="8589963" cy="3168352"/>
          </a:xfrm>
        </p:spPr>
        <p:txBody>
          <a:bodyPr/>
          <a:lstStyle/>
          <a:p>
            <a:endParaRPr lang="en-US" dirty="0" smtClean="0">
              <a:hlinkClick r:id="rId2"/>
            </a:endParaRPr>
          </a:p>
          <a:p>
            <a:pPr marL="0" indent="0">
              <a:buNone/>
            </a:pPr>
            <a:r>
              <a:rPr lang="en-US" dirty="0" smtClean="0"/>
              <a:t>HORIZON 2020 HANDBOOK FOR UKRAINIAN RESEARCHERS</a:t>
            </a:r>
            <a:endParaRPr lang="en-US" dirty="0">
              <a:hlinkClick r:id="rId2"/>
            </a:endParaRPr>
          </a:p>
          <a:p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://www.bilat-ukr.eu/_</a:t>
            </a:r>
            <a:r>
              <a:rPr lang="en-US" dirty="0" smtClean="0">
                <a:hlinkClick r:id="rId2"/>
              </a:rPr>
              <a:t>media/H2020_Handbook_for_Ukrainian_Researchers_update_march2015.pdf</a:t>
            </a:r>
            <a:endParaRPr lang="en-US" dirty="0" smtClean="0"/>
          </a:p>
          <a:p>
            <a:endParaRPr lang="uk-UA" dirty="0"/>
          </a:p>
        </p:txBody>
      </p:sp>
      <p:pic>
        <p:nvPicPr>
          <p:cNvPr id="11266" name="Picture 2" descr="E:\docs\Desktop\horizon20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052736"/>
            <a:ext cx="34290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3940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навігація</a:t>
            </a:r>
            <a:endParaRPr lang="uk-UA" dirty="0"/>
          </a:p>
        </p:txBody>
      </p:sp>
      <p:pic>
        <p:nvPicPr>
          <p:cNvPr id="5122" name="Picture 2" descr="E:\docs\Desktop\horizon2020-presentation_Page_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332656"/>
            <a:ext cx="5859364" cy="4141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8603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РОЗРОБКА ПРОЕКТУ</a:t>
            </a:r>
            <a:endParaRPr lang="uk-UA" dirty="0"/>
          </a:p>
        </p:txBody>
      </p:sp>
      <p:graphicFrame>
        <p:nvGraphicFramePr>
          <p:cNvPr id="6" name="Місце для вмісту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13987522"/>
              </p:ext>
            </p:extLst>
          </p:nvPr>
        </p:nvGraphicFramePr>
        <p:xfrm>
          <a:off x="250825" y="1125538"/>
          <a:ext cx="8589963" cy="4929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66649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ПОШУК ПАРТНЕРІВ, ПРИКЛАДИ УСПІШНИХ ПРОЕКТІВ</a:t>
            </a:r>
            <a:endParaRPr lang="uk-UA" dirty="0"/>
          </a:p>
        </p:txBody>
      </p:sp>
      <p:sp>
        <p:nvSpPr>
          <p:cNvPr id="5" name="Місце для вмісту 4"/>
          <p:cNvSpPr>
            <a:spLocks noGrp="1"/>
          </p:cNvSpPr>
          <p:nvPr>
            <p:ph idx="1"/>
          </p:nvPr>
        </p:nvSpPr>
        <p:spPr>
          <a:xfrm>
            <a:off x="3491880" y="1052736"/>
            <a:ext cx="5256584" cy="5112568"/>
          </a:xfrm>
        </p:spPr>
        <p:txBody>
          <a:bodyPr/>
          <a:lstStyle/>
          <a:p>
            <a:r>
              <a:rPr lang="en-US" sz="2000" dirty="0"/>
              <a:t>CORDIS is the European Commission's primary public repository and portal to disseminate information on all EU-funded research projects and their results in the broadest sense.</a:t>
            </a:r>
            <a:endParaRPr lang="uk-UA" sz="2000" dirty="0" smtClean="0"/>
          </a:p>
          <a:p>
            <a:pPr marL="0" indent="0">
              <a:buNone/>
            </a:pPr>
            <a:r>
              <a:rPr lang="en-US" sz="2000" dirty="0" smtClean="0">
                <a:hlinkClick r:id="rId2"/>
              </a:rPr>
              <a:t>http</a:t>
            </a:r>
            <a:r>
              <a:rPr lang="en-US" sz="2000" dirty="0">
                <a:hlinkClick r:id="rId2"/>
              </a:rPr>
              <a:t>://</a:t>
            </a:r>
            <a:r>
              <a:rPr lang="en-US" sz="2000" dirty="0" smtClean="0">
                <a:hlinkClick r:id="rId2"/>
              </a:rPr>
              <a:t>cordis.europa.eu/projects/home_en.html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>
                <a:hlinkClick r:id="rId3"/>
              </a:rPr>
              <a:t>http://www.ideal-ist.eu</a:t>
            </a:r>
            <a:r>
              <a:rPr lang="en-US" sz="2000" dirty="0" smtClean="0">
                <a:hlinkClick r:id="rId3"/>
              </a:rPr>
              <a:t>/</a:t>
            </a:r>
            <a:endParaRPr lang="uk-UA" sz="2000" dirty="0" smtClean="0"/>
          </a:p>
          <a:p>
            <a:pPr marL="0" indent="0">
              <a:buNone/>
            </a:pPr>
            <a:endParaRPr lang="uk-UA" sz="2000" dirty="0"/>
          </a:p>
          <a:p>
            <a:r>
              <a:rPr lang="en-US" sz="2000" dirty="0" smtClean="0"/>
              <a:t>Research and Innovation Participant portal</a:t>
            </a:r>
            <a:endParaRPr lang="uk-UA" sz="2000" dirty="0" smtClean="0"/>
          </a:p>
          <a:p>
            <a:pPr marL="0" indent="0">
              <a:buNone/>
            </a:pPr>
            <a:r>
              <a:rPr lang="en-US" sz="2000" dirty="0">
                <a:hlinkClick r:id="rId4"/>
              </a:rPr>
              <a:t>http://ec.europa.eu/research/participants/portal/desktop/en</a:t>
            </a:r>
            <a:r>
              <a:rPr lang="en-US" sz="2000" dirty="0" smtClean="0">
                <a:hlinkClick r:id="rId4"/>
              </a:rPr>
              <a:t>/</a:t>
            </a:r>
            <a:endParaRPr lang="uk-UA" sz="2000" dirty="0" smtClean="0"/>
          </a:p>
          <a:p>
            <a:pPr marL="0" indent="0">
              <a:buNone/>
            </a:pPr>
            <a:endParaRPr lang="uk-UA" dirty="0"/>
          </a:p>
        </p:txBody>
      </p:sp>
      <p:pic>
        <p:nvPicPr>
          <p:cNvPr id="4099" name="Picture 3" descr="E:\docs\Desktop\Horizon 2020 - How to apply - Full HD Pictur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77872"/>
            <a:ext cx="334117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E:\docs\Desktop\images (1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621658"/>
            <a:ext cx="1524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8457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ПРО РОЗРОБКУ ПРОЕКТІВ В УКРАЇНСЬКОМУ КОНТЕКСТІ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50825" y="980728"/>
            <a:ext cx="8589963" cy="5073997"/>
          </a:xfrm>
        </p:spPr>
        <p:txBody>
          <a:bodyPr/>
          <a:lstStyle/>
          <a:p>
            <a:r>
              <a:rPr lang="ru-RU" dirty="0" err="1" smtClean="0"/>
              <a:t>П’ять</a:t>
            </a:r>
            <a:r>
              <a:rPr lang="ru-RU" dirty="0" smtClean="0"/>
              <a:t> </a:t>
            </a:r>
            <a:r>
              <a:rPr lang="ru-RU" dirty="0" err="1"/>
              <a:t>вдалих</a:t>
            </a:r>
            <a:r>
              <a:rPr lang="ru-RU" dirty="0"/>
              <a:t> </a:t>
            </a:r>
            <a:r>
              <a:rPr lang="ru-RU" dirty="0" err="1"/>
              <a:t>кроків</a:t>
            </a:r>
            <a:r>
              <a:rPr lang="ru-RU" dirty="0"/>
              <a:t> до </a:t>
            </a:r>
            <a:r>
              <a:rPr lang="ru-RU" dirty="0" err="1"/>
              <a:t>європейського</a:t>
            </a:r>
            <a:r>
              <a:rPr lang="ru-RU" dirty="0"/>
              <a:t> проекту: </a:t>
            </a:r>
            <a:r>
              <a:rPr lang="ru-RU" dirty="0" err="1"/>
              <a:t>посібник</a:t>
            </a:r>
            <a:r>
              <a:rPr lang="ru-RU" dirty="0"/>
              <a:t> </a:t>
            </a:r>
            <a:r>
              <a:rPr lang="ru-RU" dirty="0" smtClean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cstei.lviv.ua/upload </a:t>
            </a:r>
            <a:r>
              <a:rPr lang="en-GB" dirty="0">
                <a:hlinkClick r:id="rId2"/>
              </a:rPr>
              <a:t>/</a:t>
            </a:r>
            <a:r>
              <a:rPr lang="en-GB" dirty="0" smtClean="0">
                <a:hlinkClick r:id="rId2"/>
              </a:rPr>
              <a:t>pub/publications/1258372764_18.pdf</a:t>
            </a:r>
            <a:endParaRPr lang="uk-UA" dirty="0" smtClean="0"/>
          </a:p>
          <a:p>
            <a:endParaRPr lang="uk-UA" dirty="0"/>
          </a:p>
          <a:p>
            <a:endParaRPr lang="ru-RU" dirty="0" smtClean="0"/>
          </a:p>
          <a:p>
            <a:r>
              <a:rPr lang="ru-RU" dirty="0" err="1" smtClean="0"/>
              <a:t>Кульчицький</a:t>
            </a:r>
            <a:r>
              <a:rPr lang="ru-RU" dirty="0" smtClean="0"/>
              <a:t> </a:t>
            </a:r>
            <a:r>
              <a:rPr lang="ru-RU" dirty="0"/>
              <a:t>І. </a:t>
            </a:r>
            <a:r>
              <a:rPr lang="ru-RU" dirty="0" err="1"/>
              <a:t>Підготовка</a:t>
            </a:r>
            <a:r>
              <a:rPr lang="ru-RU" dirty="0"/>
              <a:t> </a:t>
            </a:r>
            <a:r>
              <a:rPr lang="ru-RU" dirty="0" err="1"/>
              <a:t>проектних</a:t>
            </a:r>
            <a:r>
              <a:rPr lang="ru-RU" dirty="0"/>
              <a:t> </a:t>
            </a:r>
            <a:r>
              <a:rPr lang="ru-RU" dirty="0" err="1"/>
              <a:t>пропозицій</a:t>
            </a:r>
            <a:r>
              <a:rPr lang="ru-RU" dirty="0"/>
              <a:t> до </a:t>
            </a:r>
            <a:r>
              <a:rPr lang="ru-RU" dirty="0" err="1" smtClean="0"/>
              <a:t>участі</a:t>
            </a:r>
            <a:r>
              <a:rPr lang="ru-RU" dirty="0" smtClean="0"/>
              <a:t> </a:t>
            </a:r>
            <a:r>
              <a:rPr lang="ru-RU" dirty="0"/>
              <a:t>у </a:t>
            </a:r>
            <a:r>
              <a:rPr lang="ru-RU" dirty="0" err="1"/>
              <a:t>конкурсі</a:t>
            </a:r>
            <a:r>
              <a:rPr lang="ru-RU" dirty="0"/>
              <a:t> </a:t>
            </a:r>
            <a:r>
              <a:rPr lang="ru-RU" dirty="0" err="1"/>
              <a:t>програми</a:t>
            </a:r>
            <a:r>
              <a:rPr lang="ru-RU" dirty="0"/>
              <a:t> «Горизонт 2020» у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 smtClean="0"/>
              <a:t>інформаційно-комунікаційних</a:t>
            </a:r>
            <a:r>
              <a:rPr lang="ru-RU" dirty="0" smtClean="0"/>
              <a:t> </a:t>
            </a:r>
            <a:r>
              <a:rPr lang="ru-RU" dirty="0" err="1"/>
              <a:t>технологій</a:t>
            </a:r>
            <a:r>
              <a:rPr lang="ru-RU" dirty="0"/>
              <a:t> (ІКТ)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http</a:t>
            </a:r>
            <a:r>
              <a:rPr lang="ru-RU" dirty="0"/>
              <a:t>://cstei.lviv.ua/ </a:t>
            </a:r>
            <a:r>
              <a:rPr lang="ru-RU" dirty="0" err="1" smtClean="0"/>
              <a:t>ua</a:t>
            </a:r>
            <a:r>
              <a:rPr lang="ru-RU" dirty="0" smtClean="0"/>
              <a:t>/</a:t>
            </a:r>
            <a:r>
              <a:rPr lang="ru-RU" dirty="0" err="1" smtClean="0"/>
              <a:t>item</a:t>
            </a:r>
            <a:r>
              <a:rPr lang="ru-RU" dirty="0" smtClean="0"/>
              <a:t>/952</a:t>
            </a:r>
            <a:endParaRPr lang="en-US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428892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3"/>
          <p:cNvSpPr>
            <a:spLocks noGrp="1"/>
          </p:cNvSpPr>
          <p:nvPr>
            <p:ph type="title"/>
          </p:nvPr>
        </p:nvSpPr>
        <p:spPr>
          <a:xfrm>
            <a:off x="748109" y="3861048"/>
            <a:ext cx="7786688" cy="561975"/>
          </a:xfrm>
        </p:spPr>
        <p:txBody>
          <a:bodyPr/>
          <a:lstStyle/>
          <a:p>
            <a:pPr algn="ctr"/>
            <a:r>
              <a:rPr lang="uk-UA" dirty="0" smtClean="0"/>
              <a:t>ДЯКУЮ! </a:t>
            </a:r>
            <a:endParaRPr lang="ru-RU" dirty="0" smtClean="0"/>
          </a:p>
        </p:txBody>
      </p:sp>
      <p:pic>
        <p:nvPicPr>
          <p:cNvPr id="6147" name="Picture 3" descr="E:\docs\Desktop\horizon20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37682"/>
            <a:ext cx="5755530" cy="2494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3"/>
          <p:cNvSpPr txBox="1">
            <a:spLocks/>
          </p:cNvSpPr>
          <p:nvPr/>
        </p:nvSpPr>
        <p:spPr bwMode="auto">
          <a:xfrm>
            <a:off x="313351" y="4725144"/>
            <a:ext cx="8604448" cy="1257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Tahoma" pitchFamily="34" charset="0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Tahoma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Tahoma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Tahoma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uk-UA" sz="1600" kern="0" dirty="0" smtClean="0"/>
              <a:t>Підготувала: </a:t>
            </a:r>
          </a:p>
          <a:p>
            <a:pPr algn="ctr"/>
            <a:r>
              <a:rPr lang="uk-UA" sz="1600" b="0" kern="0" dirty="0" smtClean="0"/>
              <a:t>Людмила </a:t>
            </a:r>
            <a:r>
              <a:rPr lang="uk-UA" sz="1600" b="0" kern="0" dirty="0" err="1" smtClean="0"/>
              <a:t>Криворучка</a:t>
            </a:r>
            <a:r>
              <a:rPr lang="uk-UA" sz="1600" b="0" kern="0" dirty="0" smtClean="0"/>
              <a:t>, </a:t>
            </a:r>
          </a:p>
          <a:p>
            <a:pPr algn="ctr"/>
            <a:r>
              <a:rPr lang="uk-UA" sz="1600" b="0" kern="0" dirty="0" smtClean="0"/>
              <a:t>співробітник НКП Горизонт 2020 </a:t>
            </a:r>
            <a:r>
              <a:rPr lang="uk-UA" sz="1600" b="0" kern="0" dirty="0" err="1" smtClean="0"/>
              <a:t>НаУКМА</a:t>
            </a:r>
            <a:r>
              <a:rPr lang="uk-UA" sz="1600" b="0" kern="0" dirty="0" smtClean="0"/>
              <a:t>, </a:t>
            </a:r>
          </a:p>
          <a:p>
            <a:pPr algn="ctr"/>
            <a:r>
              <a:rPr lang="uk-UA" sz="1600" b="0" kern="0" dirty="0" smtClean="0"/>
              <a:t>Директор Докторської школи ім. родини Юхименків </a:t>
            </a:r>
            <a:r>
              <a:rPr lang="uk-UA" sz="1600" b="0" kern="0" dirty="0" err="1" smtClean="0"/>
              <a:t>НаУКМА</a:t>
            </a:r>
            <a:r>
              <a:rPr lang="uk-UA" sz="1600" b="0" kern="0" dirty="0" smtClean="0"/>
              <a:t> </a:t>
            </a:r>
            <a:endParaRPr lang="ru-RU" sz="1600" b="0" kern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843808" y="548680"/>
            <a:ext cx="5833343" cy="5505251"/>
          </a:xfrm>
        </p:spPr>
        <p:txBody>
          <a:bodyPr/>
          <a:lstStyle/>
          <a:p>
            <a:r>
              <a:rPr lang="uk-UA" dirty="0" smtClean="0"/>
              <a:t>11 </a:t>
            </a:r>
            <a:r>
              <a:rPr lang="uk-UA" dirty="0"/>
              <a:t>грудня 2013 року Європейський Парламент і Рада прийняли Регламент №1291/2013/EU про створення нової Програми ЄС з досліджень та інновацій "Горизонт 2020 - Рамкова програма з досліджень та інновацій" (2014-2020</a:t>
            </a:r>
            <a:r>
              <a:rPr lang="uk-UA" dirty="0" smtClean="0"/>
              <a:t>)</a:t>
            </a:r>
          </a:p>
          <a:p>
            <a:endParaRPr lang="uk-UA" dirty="0" smtClean="0"/>
          </a:p>
          <a:p>
            <a:r>
              <a:rPr lang="en-US" dirty="0"/>
              <a:t>Horizon 2020 is the biggest EU Research and Innovation </a:t>
            </a:r>
            <a:r>
              <a:rPr lang="en-US" dirty="0" smtClean="0"/>
              <a:t>program </a:t>
            </a:r>
            <a:r>
              <a:rPr lang="en-US" dirty="0"/>
              <a:t>ever with nearly €80 billion of funding available over 7 years (2014 to 2020)</a:t>
            </a:r>
          </a:p>
          <a:p>
            <a:endParaRPr lang="en-US" dirty="0"/>
          </a:p>
          <a:p>
            <a:pPr marL="0" indent="0">
              <a:buNone/>
            </a:pPr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ec.europa.eu/programmes/horizon2020/en/what-horizon-2020</a:t>
            </a:r>
            <a:endParaRPr lang="uk-UA" dirty="0" smtClean="0"/>
          </a:p>
          <a:p>
            <a:pPr marL="0" indent="0">
              <a:buNone/>
            </a:pP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6" y="1628800"/>
            <a:ext cx="2692979" cy="174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879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ОФІЦІЙНІ ПРЕЗЕНТАЦІЇ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476829" y="1340768"/>
            <a:ext cx="5041255" cy="4929187"/>
          </a:xfrm>
        </p:spPr>
        <p:txBody>
          <a:bodyPr/>
          <a:lstStyle/>
          <a:p>
            <a:endParaRPr lang="en-US" dirty="0">
              <a:hlinkClick r:id="rId2"/>
            </a:endParaRPr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://prezi.com/embed/574lprsdxnkl/?</a:t>
            </a:r>
            <a:r>
              <a:rPr lang="en-US" dirty="0" smtClean="0">
                <a:hlinkClick r:id="rId2"/>
              </a:rPr>
              <a:t>bgcolor=ffffff&amp;lock_to_path=0&amp;autoplay=0&amp;autohide_ctrls=0&amp;features=undefined&amp;token=undefined&amp;disabled_features=undefined</a:t>
            </a:r>
            <a:endParaRPr lang="uk-UA" dirty="0" smtClean="0"/>
          </a:p>
          <a:p>
            <a:endParaRPr lang="uk-UA" dirty="0"/>
          </a:p>
          <a:p>
            <a:r>
              <a:rPr lang="en-US" dirty="0">
                <a:hlinkClick r:id="rId3"/>
              </a:rPr>
              <a:t>https://ec.europa.eu/programmes/horizon2020/en/newsroom/546</a:t>
            </a:r>
            <a:r>
              <a:rPr lang="en-US" dirty="0" smtClean="0">
                <a:hlinkClick r:id="rId3"/>
              </a:rPr>
              <a:t>/</a:t>
            </a:r>
            <a:endParaRPr lang="uk-UA" dirty="0" smtClean="0"/>
          </a:p>
          <a:p>
            <a:endParaRPr lang="en-US" dirty="0" smtClean="0"/>
          </a:p>
          <a:p>
            <a:endParaRPr lang="uk-UA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2312422"/>
            <a:ext cx="3288092" cy="1839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8482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 2020 novelties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76918" y="898461"/>
            <a:ext cx="6120680" cy="5688632"/>
          </a:xfrm>
        </p:spPr>
        <p:txBody>
          <a:bodyPr/>
          <a:lstStyle/>
          <a:p>
            <a:r>
              <a:rPr lang="en-US" sz="2000" dirty="0" smtClean="0"/>
              <a:t>Major simplification through a simpler program architecture, a single set of rules, less red tape through an easy to use cost reimbursement model, a single point of access for participants, less paperwork in preparing proposals, fewer controls and audits, with the overall aim to reduce the average time to grant by 100 days;</a:t>
            </a:r>
          </a:p>
          <a:p>
            <a:endParaRPr lang="en-US" sz="2000" dirty="0" smtClean="0"/>
          </a:p>
          <a:p>
            <a:r>
              <a:rPr lang="en-US" sz="2000" dirty="0" smtClean="0"/>
              <a:t>An inclusive approach open to new participants, including those with ideas outside of the mainstream, ensuring that excellent researchers and innovators from across Europe and beyond can and do participate;</a:t>
            </a:r>
          </a:p>
          <a:p>
            <a:endParaRPr lang="en-US" sz="2000" dirty="0" smtClean="0"/>
          </a:p>
          <a:p>
            <a:pPr>
              <a:buNone/>
            </a:pPr>
            <a:r>
              <a:rPr lang="en-US" sz="1100" dirty="0" smtClean="0">
                <a:hlinkClick r:id="rId2"/>
              </a:rPr>
              <a:t>http://eur-lex.europa.eu/legal-content/EN/ALL/;jsessionid=T9FPTDpGzLKGTDTZhfpN0fQxS2nPvp8nJXmsq1PJ1cZTVfh4WQXs!1967577200?uri=CELEX:52011DC0808</a:t>
            </a:r>
            <a:endParaRPr lang="en-US" sz="1100" dirty="0" smtClean="0"/>
          </a:p>
        </p:txBody>
      </p:sp>
      <p:pic>
        <p:nvPicPr>
          <p:cNvPr id="4" name="Рисунок 3" descr="illu-innov_polic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844824"/>
            <a:ext cx="2325398" cy="1537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802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СТРУКТУРА</a:t>
            </a:r>
            <a:endParaRPr lang="uk-UA" dirty="0"/>
          </a:p>
        </p:txBody>
      </p:sp>
      <p:graphicFrame>
        <p:nvGraphicFramePr>
          <p:cNvPr id="4" name="Місце для вмісту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31101375"/>
              </p:ext>
            </p:extLst>
          </p:nvPr>
        </p:nvGraphicFramePr>
        <p:xfrm>
          <a:off x="107504" y="548680"/>
          <a:ext cx="9145711" cy="602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484784"/>
            <a:ext cx="1670083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0057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Місце для вмісту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9184" y="14202"/>
            <a:ext cx="7344816" cy="6863190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5" y="2064218"/>
            <a:ext cx="1346489" cy="870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9475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УЧАСТЬ</a:t>
            </a:r>
            <a:endParaRPr lang="uk-UA" dirty="0"/>
          </a:p>
        </p:txBody>
      </p:sp>
      <p:pic>
        <p:nvPicPr>
          <p:cNvPr id="7170" name="Picture 2" descr="E:\docs\Desktop\horizon-2020-funding-opportunities-for-academic-business-research-partnerships-focus-on-medical-imaging-9-63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005"/>
          <a:stretch/>
        </p:blipFill>
        <p:spPr bwMode="auto">
          <a:xfrm>
            <a:off x="755576" y="1700808"/>
            <a:ext cx="7653003" cy="4566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404664"/>
            <a:ext cx="1656183" cy="1071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7970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19638" y="0"/>
            <a:ext cx="7416824" cy="6830693"/>
          </a:xfrm>
        </p:spPr>
      </p:pic>
    </p:spTree>
    <p:extLst>
      <p:ext uri="{BB962C8B-B14F-4D97-AF65-F5344CB8AC3E}">
        <p14:creationId xmlns:p14="http://schemas.microsoft.com/office/powerpoint/2010/main" xmlns="" val="3573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4366</TotalTime>
  <Words>929</Words>
  <Application>Microsoft Office PowerPoint</Application>
  <PresentationFormat>Экран (4:3)</PresentationFormat>
  <Paragraphs>134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Default Design</vt:lpstr>
      <vt:lpstr>Українська перспектива Можливості та алгоритми участі українських науковців і інституцій у Horizon 2020 </vt:lpstr>
      <vt:lpstr>ПРО ЩО ПІДЕ МОВА?</vt:lpstr>
      <vt:lpstr>Слайд 3</vt:lpstr>
      <vt:lpstr>ОФІЦІЙНІ ПРЕЗЕНТАЦІЇ</vt:lpstr>
      <vt:lpstr>Horizon 2020 novelties</vt:lpstr>
      <vt:lpstr>СТРУКТУРА</vt:lpstr>
      <vt:lpstr>Слайд 7</vt:lpstr>
      <vt:lpstr>УЧАСТЬ</vt:lpstr>
      <vt:lpstr>Слайд 9</vt:lpstr>
      <vt:lpstr>https://ec.europa.eu/programmes/horizon2020/en/horizon-2020-statistics</vt:lpstr>
      <vt:lpstr>https://ec.europa.eu/programmes/horizon2020/en/horizon-2020-statistics</vt:lpstr>
      <vt:lpstr>Слайд 12</vt:lpstr>
      <vt:lpstr>Можливості для україни</vt:lpstr>
      <vt:lpstr>УКРАЇНСЬКИЙ ГОРИЗОНТ HORIZON 2020  http://h2020.com.ua </vt:lpstr>
      <vt:lpstr>УЧАСТЬ ДЛЯ УКРАЇНИ </vt:lpstr>
      <vt:lpstr>СТАТУС УКРАЇНСЬКИХ УЧАСНИКІВ ПРОЕКТІВ</vt:lpstr>
      <vt:lpstr>Слайд 17</vt:lpstr>
      <vt:lpstr>ІНДИВІДУАЛЬНА УЧАСТЬ  В ЯКОСТІ ЕКСПЕРТА</vt:lpstr>
      <vt:lpstr>РЕЄСТРУЄМОСЯ В ЯКОСТІ ЕКСПЕРТА</vt:lpstr>
      <vt:lpstr>ПЕРЕВАГИ УЧАСТИ В ЯКОСТІ ЕКСПЕРТА</vt:lpstr>
      <vt:lpstr>ПРОЕКТНА РОБОТА</vt:lpstr>
      <vt:lpstr>АЛГОРИТМ РОЗРОБКИ ПРОЕКТУ</vt:lpstr>
      <vt:lpstr>Етапи формування проектів</vt:lpstr>
      <vt:lpstr>Слайд 24</vt:lpstr>
      <vt:lpstr>навігація</vt:lpstr>
      <vt:lpstr>РОЗРОБКА ПРОЕКТУ</vt:lpstr>
      <vt:lpstr>ПОШУК ПАРТНЕРІВ, ПРИКЛАДИ УСПІШНИХ ПРОЕКТІВ</vt:lpstr>
      <vt:lpstr>ПРО РОЗРОБКУ ПРОЕКТІВ В УКРАЇНСЬКОМУ КОНТЕКСТІ</vt:lpstr>
      <vt:lpstr>ДЯКУЮ!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 Arkhypova</dc:creator>
  <cp:keywords>DS presentation for PHD students</cp:keywords>
  <cp:lastModifiedBy>Богдан</cp:lastModifiedBy>
  <cp:revision>355</cp:revision>
  <dcterms:created xsi:type="dcterms:W3CDTF">2008-04-07T17:29:29Z</dcterms:created>
  <dcterms:modified xsi:type="dcterms:W3CDTF">2015-12-06T15:38:30Z</dcterms:modified>
</cp:coreProperties>
</file>