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39747DD-1F87-448D-80C8-74A8B0F7504B}" type="datetimeFigureOut">
              <a:rPr lang="uk-UA" smtClean="0"/>
              <a:pPr/>
              <a:t>2015-10-28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933962-9443-484D-B06D-CBF0637565B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1"/>
            <a:ext cx="7198568" cy="5805264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Лекція </a:t>
            </a:r>
            <a:r>
              <a:rPr lang="uk-UA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uk-UA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Тема:Лінгвістична концепція Ф. де Соссюра.</a:t>
            </a:r>
            <a:br>
              <a:rPr lang="uk-UA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uk-UA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1)Витоки </a:t>
            </a:r>
            <a: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лінгвістичних поглядів Ф. де Соссюра.</a:t>
            </a:r>
            <a:b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2)Теорія </a:t>
            </a:r>
            <a: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мови й мовлення.</a:t>
            </a:r>
            <a:b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3)Мова </a:t>
            </a:r>
            <a: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 система.</a:t>
            </a:r>
            <a:b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4)Знаковий </a:t>
            </a:r>
            <a: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 мови.</a:t>
            </a:r>
            <a:b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5)Учення </a:t>
            </a:r>
            <a:r>
              <a:rPr lang="uk-UA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 синхронію й діахронію.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71600" y="681228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8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92696"/>
            <a:ext cx="4320480" cy="46805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620688"/>
            <a:ext cx="3713616" cy="55667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sz="3600" dirty="0" smtClean="0"/>
              <a:t>      Отже, виховавшись на традиціях порівняльно-історичного мовознавства, Ф. де </a:t>
            </a:r>
            <a:r>
              <a:rPr lang="uk-UA" sz="3600" dirty="0" err="1" smtClean="0"/>
              <a:t>Сос</a:t>
            </a:r>
            <a:r>
              <a:rPr lang="en-US" sz="3600" dirty="0" smtClean="0"/>
              <a:t>c</a:t>
            </a:r>
            <a:r>
              <a:rPr lang="uk-UA" sz="3600" dirty="0" err="1" smtClean="0"/>
              <a:t>юр</a:t>
            </a:r>
            <a:r>
              <a:rPr lang="uk-UA" sz="3600" dirty="0" smtClean="0"/>
              <a:t>, з одного боку, творчо розвинув деякі його досягнення, зокрема вчення про систему індоєвропейського вокалізму, філологічне опрацювання писемних пам'яток, порівняльне вивчення явищ споріднених мов (це перша частина його наукової діяльності), з іншого, - об'єднавши всі концептуальні здобутки в принципово нове ціле, створив загальну теорію мови сучасного стану. Про це добре сказав один із найавторитетніших дослідників надбання швейцарського лінгвіста </a:t>
            </a:r>
            <a:r>
              <a:rPr lang="uk-UA" sz="3600" u="sng" dirty="0" smtClean="0"/>
              <a:t>А.А.</a:t>
            </a:r>
            <a:r>
              <a:rPr lang="uk-UA" sz="3600" u="sng" dirty="0" err="1" smtClean="0"/>
              <a:t>Холодович</a:t>
            </a:r>
            <a:r>
              <a:rPr lang="uk-UA" sz="3600" dirty="0" smtClean="0"/>
              <a:t>: </a:t>
            </a:r>
            <a:r>
              <a:rPr lang="uk-UA" sz="3600" b="1" i="1" dirty="0" smtClean="0"/>
              <a:t>"</a:t>
            </a:r>
            <a:r>
              <a:rPr lang="uk-UA" sz="3600" b="1" i="1" dirty="0" err="1" smtClean="0"/>
              <a:t>Сос</a:t>
            </a:r>
            <a:r>
              <a:rPr lang="en-US" sz="3600" b="1" i="1" dirty="0" smtClean="0"/>
              <a:t>c</a:t>
            </a:r>
            <a:r>
              <a:rPr lang="uk-UA" sz="3600" b="1" i="1" dirty="0" err="1" smtClean="0"/>
              <a:t>юр</a:t>
            </a:r>
            <a:r>
              <a:rPr lang="uk-UA" sz="3600" b="1" i="1" dirty="0" smtClean="0"/>
              <a:t> – не сума ідей, а система ідей. А в такому разі проблема джерел кожної ідеї набуває другорядного значення</a:t>
            </a:r>
            <a:r>
              <a:rPr lang="uk-UA" sz="3600" dirty="0" smtClean="0"/>
              <a:t>".</a:t>
            </a:r>
          </a:p>
          <a:p>
            <a:pPr>
              <a:buNone/>
            </a:pPr>
            <a:r>
              <a:rPr lang="uk-UA" sz="3600" dirty="0" smtClean="0"/>
              <a:t> 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Не хвилюйтесь! Усе буде добре!</a:t>
            </a:r>
            <a:endParaRPr lang="uk-UA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9"/>
            <a:ext cx="7848872" cy="551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3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9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836712"/>
            <a:ext cx="4176464" cy="443912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404664"/>
            <a:ext cx="3657600" cy="604867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       Лінгвістична теорія визнавалася Ф. де </a:t>
            </a:r>
            <a:r>
              <a:rPr lang="uk-UA" dirty="0" err="1" smtClean="0"/>
              <a:t>Сос</a:t>
            </a:r>
            <a:r>
              <a:rPr lang="en-US" dirty="0" smtClean="0"/>
              <a:t>c</a:t>
            </a:r>
            <a:r>
              <a:rPr lang="uk-UA" dirty="0" err="1" smtClean="0"/>
              <a:t>юром</a:t>
            </a:r>
            <a:r>
              <a:rPr lang="uk-UA" dirty="0" smtClean="0"/>
              <a:t>  </a:t>
            </a:r>
            <a:r>
              <a:rPr lang="uk-UA" u="sng" dirty="0" smtClean="0"/>
              <a:t>дедуктивною</a:t>
            </a:r>
            <a:r>
              <a:rPr lang="uk-UA" dirty="0" smtClean="0"/>
              <a:t> наукою, яка має загальну вихідну точку зору й спирається на операційну (</a:t>
            </a:r>
            <a:r>
              <a:rPr lang="uk-UA" dirty="0" err="1" smtClean="0"/>
              <a:t>дихотомійну</a:t>
            </a:r>
            <a:r>
              <a:rPr lang="uk-UA" dirty="0" smtClean="0"/>
              <a:t>) методику, що й становить предмет науки про мову. </a:t>
            </a:r>
            <a:r>
              <a:rPr lang="uk-UA" u="sng" dirty="0" smtClean="0"/>
              <a:t>Основним методом аналізу</a:t>
            </a:r>
            <a:r>
              <a:rPr lang="uk-UA" dirty="0" smtClean="0"/>
              <a:t> мовного матеріалу і явищ учений обрав, як у свій час В.Гумбольдт, </a:t>
            </a:r>
            <a:r>
              <a:rPr lang="uk-UA" u="sng" dirty="0" smtClean="0"/>
              <a:t>метод антиномій</a:t>
            </a:r>
            <a:r>
              <a:rPr lang="uk-UA" dirty="0" smtClean="0"/>
              <a:t>, який ще називають системою дихотомій. </a:t>
            </a:r>
            <a:r>
              <a:rPr lang="uk-UA" b="1" i="1" dirty="0" smtClean="0"/>
              <a:t>Одне з центральних місць у цій системі займає вчення про мову й мовлення</a:t>
            </a:r>
            <a:r>
              <a:rPr lang="uk-UA" dirty="0" smtClean="0"/>
              <a:t>, яке значною мірою започаткував </a:t>
            </a:r>
            <a:r>
              <a:rPr lang="uk-UA" dirty="0" err="1" smtClean="0"/>
              <a:t>В.Гумбольдт</a:t>
            </a:r>
            <a:r>
              <a:rPr lang="uk-UA" dirty="0" smtClean="0"/>
              <a:t>, а потім розвивали О.О.Потебня та </a:t>
            </a:r>
            <a:r>
              <a:rPr lang="uk-UA" dirty="0" err="1" smtClean="0"/>
              <a:t>І.О.Бодуен</a:t>
            </a:r>
            <a:r>
              <a:rPr lang="uk-UA" dirty="0" smtClean="0"/>
              <a:t> де </a:t>
            </a:r>
            <a:r>
              <a:rPr lang="uk-UA" dirty="0" err="1" smtClean="0"/>
              <a:t>Куртене</a:t>
            </a:r>
            <a:r>
              <a:rPr lang="uk-UA" dirty="0" smtClean="0"/>
              <a:t>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>
            <a:spLocks noGrp="1"/>
          </p:cNvSpPr>
          <p:nvPr>
            <p:ph idx="1"/>
          </p:nvPr>
        </p:nvSpPr>
        <p:spPr>
          <a:xfrm>
            <a:off x="1116013" y="404664"/>
            <a:ext cx="7818437" cy="5843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000" dirty="0" smtClean="0"/>
              <a:t>      Мова протиставляється мовленню як іншій стороні мовленнєвої діяльності. Схематично це співвідношення Ф. де Соссюр представив у вигляді такої схеми:</a:t>
            </a:r>
          </a:p>
          <a:p>
            <a:pPr>
              <a:buNone/>
            </a:pPr>
            <a:r>
              <a:rPr lang="ru-RU" sz="2000" dirty="0" smtClean="0"/>
              <a:t>  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</a:t>
            </a:r>
            <a:r>
              <a:rPr lang="ru-RU" sz="2000" b="1" dirty="0" err="1" smtClean="0"/>
              <a:t>мова</a:t>
            </a:r>
            <a:r>
              <a:rPr lang="ru-RU" sz="2000" b="1" dirty="0" smtClean="0"/>
              <a:t> (</a:t>
            </a:r>
            <a:r>
              <a:rPr lang="en-US" sz="2000" b="1" dirty="0" err="1" smtClean="0"/>
              <a:t>langua</a:t>
            </a:r>
            <a:r>
              <a:rPr lang="en-US" sz="2000" b="1" dirty="0" smtClean="0"/>
              <a:t>)</a:t>
            </a:r>
            <a:r>
              <a:rPr lang="ru-RU" sz="2000" b="1" dirty="0" smtClean="0"/>
              <a:t> </a:t>
            </a:r>
            <a:r>
              <a:rPr lang="uk-UA" sz="2000" b="1" dirty="0" smtClean="0"/>
              <a:t>синхронія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</a:t>
            </a:r>
            <a:r>
              <a:rPr lang="uk-UA" sz="2000" b="1" dirty="0" smtClean="0"/>
              <a:t>Мовленнєва діяльність </a:t>
            </a:r>
          </a:p>
          <a:p>
            <a:pPr>
              <a:buNone/>
            </a:pPr>
            <a:r>
              <a:rPr lang="uk-UA" sz="2000" b="1" dirty="0" smtClean="0"/>
              <a:t>                (</a:t>
            </a:r>
            <a:r>
              <a:rPr lang="uk-UA" sz="2000" b="1" dirty="0" err="1" smtClean="0"/>
              <a:t>langage</a:t>
            </a:r>
            <a:r>
              <a:rPr lang="uk-UA" sz="2000" b="1" dirty="0" smtClean="0"/>
              <a:t>) </a:t>
            </a:r>
          </a:p>
          <a:p>
            <a:pPr>
              <a:buNone/>
            </a:pPr>
            <a:r>
              <a:rPr lang="ru-RU" sz="2000" b="1" dirty="0" smtClean="0"/>
              <a:t>                                                                            </a:t>
            </a:r>
            <a:r>
              <a:rPr lang="ru-RU" sz="2000" b="1" dirty="0" err="1" smtClean="0"/>
              <a:t>мовлення</a:t>
            </a:r>
            <a:r>
              <a:rPr lang="ru-RU" sz="2000" b="1" dirty="0" smtClean="0"/>
              <a:t> </a:t>
            </a:r>
            <a:r>
              <a:rPr lang="en-US" sz="2000" b="1" dirty="0" smtClean="0"/>
              <a:t>(parole) </a:t>
            </a:r>
            <a:r>
              <a:rPr lang="uk-UA" sz="2000" b="1" dirty="0" smtClean="0"/>
              <a:t>діахронія</a:t>
            </a:r>
            <a:endParaRPr lang="uk-UA" sz="20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067944" y="3140968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067944" y="2780928"/>
            <a:ext cx="100811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60486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/>
              <a:t>    Основна </a:t>
            </a:r>
            <a:r>
              <a:rPr lang="uk-UA" b="1" i="1" dirty="0" smtClean="0"/>
              <a:t>відмінність між двома сторонами</a:t>
            </a:r>
            <a:r>
              <a:rPr lang="uk-UA" dirty="0" smtClean="0"/>
              <a:t> в тому, що :</a:t>
            </a:r>
          </a:p>
          <a:p>
            <a:pPr lvl="0"/>
            <a:r>
              <a:rPr lang="uk-UA" dirty="0" smtClean="0"/>
              <a:t>Мова соціальна, а мовлення індивідуальне;</a:t>
            </a:r>
          </a:p>
          <a:p>
            <a:pPr lvl="0"/>
            <a:r>
              <a:rPr lang="uk-UA" dirty="0" smtClean="0"/>
              <a:t>Мова системна, загальна, мовлення </a:t>
            </a:r>
            <a:r>
              <a:rPr lang="uk-UA" dirty="0" err="1" smtClean="0"/>
              <a:t>асистемне</a:t>
            </a:r>
            <a:r>
              <a:rPr lang="uk-UA" dirty="0" smtClean="0"/>
              <a:t>, часткове;</a:t>
            </a:r>
          </a:p>
          <a:p>
            <a:pPr lvl="0"/>
            <a:r>
              <a:rPr lang="uk-UA" dirty="0" smtClean="0"/>
              <a:t>Мова потенційна, мовлення реальне;</a:t>
            </a:r>
          </a:p>
          <a:p>
            <a:pPr lvl="0"/>
            <a:r>
              <a:rPr lang="uk-UA" dirty="0" smtClean="0"/>
              <a:t>Мова синхронічна, мовлення діахронічне;</a:t>
            </a:r>
          </a:p>
          <a:p>
            <a:pPr lvl="0"/>
            <a:r>
              <a:rPr lang="uk-UA" dirty="0" smtClean="0"/>
              <a:t>Мова – сутність (істотне), мовлення – явище, тобто побічне, випадкове. 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dirty="0" smtClean="0"/>
              <a:t>     Дослідникові, вважав він, "</a:t>
            </a:r>
            <a:r>
              <a:rPr lang="uk-UA" b="1" i="1" dirty="0" smtClean="0"/>
              <a:t>треба обрати або один, або інший із двох шляхів і прямувати обраним шляхом незалежно від іншого; прямувати двома шляхами одночасно не можна</a:t>
            </a:r>
            <a:r>
              <a:rPr lang="uk-UA" dirty="0" smtClean="0"/>
              <a:t>".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Безымянный 0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836712"/>
            <a:ext cx="4536504" cy="518457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76088" y="764704"/>
            <a:ext cx="3657600" cy="568863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       Суть мовної системи вчений образно пояснив, порівнюючи її з шахами: "…</a:t>
            </a:r>
            <a:r>
              <a:rPr lang="uk-UA" b="1" i="1" dirty="0" smtClean="0"/>
              <a:t>Мова є система, яка підкоряється лише своєму власному порядку. Усвідомленню цього може допомогти порівняння зі грою в шахи, де досить легко відрізнити, що є зовнішнім, а що внутрішнім. Те, що ця гра прийшла в Європу з Персії, є фактом зовнішнього порядку; навпаки, внутрішнім є все те, що стосується системи й правил гри. Якщо я фігури з дерева заміню фігурами зі слонової кості, то така заміна буде байдужа для системи; але, якщо я зменшу чи збільшу кількість фігур, така переміна глибоко зачепить "граматику" гри".</a:t>
            </a:r>
            <a:endParaRPr lang="uk-UA" dirty="0" smtClean="0"/>
          </a:p>
          <a:p>
            <a:pPr>
              <a:buNone/>
            </a:pPr>
            <a:r>
              <a:rPr lang="uk-UA" b="1" i="1" dirty="0" smtClean="0"/>
              <a:t> </a:t>
            </a: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3784464" cy="5026888"/>
          </a:xfrm>
        </p:spPr>
        <p:txBody>
          <a:bodyPr/>
          <a:lstStyle/>
          <a:p>
            <a:r>
              <a:rPr lang="uk-UA" b="1" i="1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5445224"/>
            <a:ext cx="3657600" cy="742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</a:t>
            </a:r>
            <a:r>
              <a:rPr lang="uk-UA" sz="1600" dirty="0" smtClean="0"/>
              <a:t>Парк навколо університету  Женеви</a:t>
            </a:r>
            <a:endParaRPr lang="uk-UA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620688"/>
            <a:ext cx="3657600" cy="5566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1600" dirty="0" smtClean="0"/>
              <a:t>      Важливою ознакою мовної системи, за Соссюром, виступають </a:t>
            </a:r>
            <a:r>
              <a:rPr lang="uk-UA" sz="1600" u="sng" dirty="0" smtClean="0"/>
              <a:t>два типи відношень</a:t>
            </a:r>
            <a:r>
              <a:rPr lang="uk-UA" sz="1600" dirty="0" smtClean="0"/>
              <a:t> – </a:t>
            </a:r>
            <a:r>
              <a:rPr lang="uk-UA" sz="1600" u="sng" dirty="0" smtClean="0"/>
              <a:t>синтагматичні та асоціативні</a:t>
            </a:r>
            <a:r>
              <a:rPr lang="uk-UA" sz="1600" dirty="0" smtClean="0"/>
              <a:t>. </a:t>
            </a:r>
            <a:r>
              <a:rPr lang="uk-UA" sz="1600" b="1" i="1" dirty="0" smtClean="0"/>
              <a:t>"Синтагматичне відношення завжди  </a:t>
            </a:r>
            <a:r>
              <a:rPr lang="uk-UA" sz="1600" b="1" i="1" dirty="0" err="1" smtClean="0"/>
              <a:t>in</a:t>
            </a:r>
            <a:r>
              <a:rPr lang="uk-UA" sz="1600" b="1" i="1" dirty="0" smtClean="0"/>
              <a:t> </a:t>
            </a:r>
            <a:r>
              <a:rPr lang="uk-UA" sz="1600" b="1" i="1" dirty="0" err="1" smtClean="0"/>
              <a:t>praesentia</a:t>
            </a:r>
            <a:r>
              <a:rPr lang="uk-UA" sz="1600" b="1" i="1" dirty="0" smtClean="0"/>
              <a:t>: воно ґрунтується на двох або більшому числі членів відношення, однаковою мірою наявних в актуальній послідовності</a:t>
            </a:r>
            <a:r>
              <a:rPr lang="uk-UA" sz="1600" i="1" dirty="0" smtClean="0"/>
              <a:t>"</a:t>
            </a:r>
            <a:r>
              <a:rPr lang="uk-UA" sz="1600" dirty="0" smtClean="0"/>
              <a:t>, тобто в силу принципу лінійності кожна мовна одиниця при таких відношеннях входить у сполучення з судніми одиницями. Які вчений називає  </a:t>
            </a:r>
          </a:p>
          <a:p>
            <a:pPr>
              <a:buNone/>
            </a:pPr>
            <a:r>
              <a:rPr lang="uk-UA" sz="1600" dirty="0" smtClean="0"/>
              <a:t>       с и н т а г м а м и .</a:t>
            </a:r>
          </a:p>
          <a:p>
            <a:pPr>
              <a:buNone/>
            </a:pPr>
            <a:r>
              <a:rPr lang="uk-UA" sz="1600" dirty="0" smtClean="0"/>
              <a:t> </a:t>
            </a:r>
          </a:p>
          <a:p>
            <a:pPr>
              <a:buNone/>
            </a:pPr>
            <a:r>
              <a:rPr lang="uk-UA" sz="1600" dirty="0" smtClean="0"/>
              <a:t>      Другий тип відношень він називає асоціативними: </a:t>
            </a:r>
            <a:r>
              <a:rPr lang="uk-UA" sz="1600" b="1" i="1" dirty="0" smtClean="0"/>
              <a:t>"…Асоціативне відношення єднає члени цього відношення у віртуальний (мнемонічний (уявний ) ряд"</a:t>
            </a:r>
            <a:r>
              <a:rPr lang="uk-UA" sz="1600" dirty="0" smtClean="0"/>
              <a:t>.</a:t>
            </a:r>
          </a:p>
          <a:p>
            <a:endParaRPr lang="uk-UA" sz="1600" dirty="0"/>
          </a:p>
        </p:txBody>
      </p:sp>
      <p:pic>
        <p:nvPicPr>
          <p:cNvPr id="5" name="Рисунок 4" descr="Безымянный 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908720"/>
            <a:ext cx="3960440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і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908720"/>
            <a:ext cx="4464496" cy="432048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764704"/>
            <a:ext cx="3657600" cy="54227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  Ф. де Соссюр відзначав, що завдяки системним відношенням мова функціонує як засіб спілкування і має соціальний характер. Разом із тим він ставить питання, що ж відрізняє мову від інших соціальних явищ (політичних, юридичних тощо), які теж мають системний характер? І сам дає чітку відповідь – 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з н а </a:t>
            </a:r>
            <a:r>
              <a:rPr lang="uk-UA" dirty="0" err="1" smtClean="0"/>
              <a:t>ков</a:t>
            </a:r>
            <a:r>
              <a:rPr lang="uk-UA" dirty="0" smtClean="0"/>
              <a:t> и й   х а р а к т е р : </a:t>
            </a:r>
            <a:r>
              <a:rPr lang="uk-UA" b="1" i="1" dirty="0" smtClean="0"/>
              <a:t>"Мова є система знаків, яка виражає поняття "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>
            <a:spLocks noGrp="1"/>
          </p:cNvSpPr>
          <p:nvPr>
            <p:ph idx="1"/>
          </p:nvPr>
        </p:nvSpPr>
        <p:spPr>
          <a:xfrm>
            <a:off x="1116013" y="476250"/>
            <a:ext cx="7818437" cy="577215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      Вчений наголосив на </a:t>
            </a:r>
            <a:r>
              <a:rPr lang="uk-UA" b="1" dirty="0" smtClean="0"/>
              <a:t>дихотомії</a:t>
            </a:r>
            <a:r>
              <a:rPr lang="uk-UA" dirty="0" smtClean="0"/>
              <a:t> мовного знака, який виступає як </a:t>
            </a:r>
            <a:r>
              <a:rPr lang="uk-UA" b="1" dirty="0" smtClean="0"/>
              <a:t>двостороння єдність форми</a:t>
            </a:r>
            <a:r>
              <a:rPr lang="uk-UA" dirty="0" smtClean="0"/>
              <a:t> (те, що позначає) і </a:t>
            </a:r>
            <a:r>
              <a:rPr lang="uk-UA" b="1" dirty="0" smtClean="0"/>
              <a:t>змісту</a:t>
            </a:r>
            <a:r>
              <a:rPr lang="uk-UA" dirty="0" smtClean="0"/>
              <a:t> (означуване). Крім цих властивостей, були названі й інші ознаки знака:  </a:t>
            </a:r>
            <a:r>
              <a:rPr lang="uk-UA" b="1" dirty="0" smtClean="0"/>
              <a:t>довільність</a:t>
            </a:r>
            <a:r>
              <a:rPr lang="uk-UA" dirty="0" smtClean="0"/>
              <a:t> (знак не має якогось обов'язкового природного зв'язку з позначуваним: наприклад, поняття </a:t>
            </a:r>
            <a:r>
              <a:rPr lang="uk-UA" i="1" dirty="0" smtClean="0"/>
              <a:t>"сестра",</a:t>
            </a:r>
            <a:r>
              <a:rPr lang="uk-UA" dirty="0" smtClean="0"/>
              <a:t> </a:t>
            </a:r>
            <a:r>
              <a:rPr lang="uk-UA" dirty="0" err="1" smtClean="0"/>
              <a:t>франц</a:t>
            </a:r>
            <a:r>
              <a:rPr lang="uk-UA" dirty="0" smtClean="0"/>
              <a:t>. </a:t>
            </a:r>
            <a:r>
              <a:rPr lang="uk-UA" i="1" dirty="0" err="1" smtClean="0"/>
              <a:t>soeur</a:t>
            </a:r>
            <a:r>
              <a:rPr lang="uk-UA" i="1" dirty="0" smtClean="0"/>
              <a:t> </a:t>
            </a:r>
            <a:r>
              <a:rPr lang="uk-UA" dirty="0" smtClean="0"/>
              <a:t>[s-o-r] могло б виражатися й іншим словосполученням), ця форма не є абсолютною, а обмежується законами розвитку певної мови.</a:t>
            </a:r>
          </a:p>
          <a:p>
            <a:pPr>
              <a:buNone/>
            </a:pPr>
            <a:r>
              <a:rPr lang="uk-UA" dirty="0" smtClean="0"/>
              <a:t>      Наступною ознакою, яка пов'язана з попередньою, є </a:t>
            </a:r>
            <a:r>
              <a:rPr lang="uk-UA" b="1" dirty="0" err="1" smtClean="0"/>
              <a:t>мотивованість</a:t>
            </a:r>
            <a:r>
              <a:rPr lang="uk-UA" dirty="0" smtClean="0"/>
              <a:t>, яка </a:t>
            </a:r>
            <a:r>
              <a:rPr lang="uk-UA" dirty="0" err="1" smtClean="0"/>
              <a:t>прослідковується</a:t>
            </a:r>
            <a:r>
              <a:rPr lang="uk-UA" dirty="0" smtClean="0"/>
              <a:t> в етимологічно прозорих словах, що зберігають свою внутрішню форму ясною: </a:t>
            </a:r>
            <a:r>
              <a:rPr lang="uk-UA" i="1" dirty="0" smtClean="0"/>
              <a:t>підвіконник, сімдесят, безсмертник</a:t>
            </a:r>
            <a:r>
              <a:rPr lang="uk-UA" dirty="0" smtClean="0"/>
              <a:t> (але смерть?) тощо. </a:t>
            </a:r>
          </a:p>
          <a:p>
            <a:pPr>
              <a:buNone/>
            </a:pPr>
            <a:r>
              <a:rPr lang="uk-UA" dirty="0" smtClean="0"/>
              <a:t>       Іншу антиномію утворюють такі властивості знака, як </a:t>
            </a:r>
            <a:r>
              <a:rPr lang="uk-UA" b="1" dirty="0" smtClean="0"/>
              <a:t>"змінність - незмінність".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  Ще однією властивістю знака   Ф. де Соссюр називає його </a:t>
            </a:r>
            <a:r>
              <a:rPr lang="uk-UA" b="1" dirty="0" smtClean="0"/>
              <a:t>лінійність</a:t>
            </a:r>
            <a:r>
              <a:rPr lang="uk-UA" dirty="0" smtClean="0"/>
              <a:t>: </a:t>
            </a:r>
            <a:r>
              <a:rPr lang="uk-UA" b="1" i="1" dirty="0" smtClean="0"/>
              <a:t>"Позначення, будучи за своєю природою сприйманим на слух, розгортається тільки в часі та характеризується запозиченими в часі ознаками: а) воно володіє протяжністю; б) ця протяжність має один вимір – це лінія"</a:t>
            </a:r>
            <a:r>
              <a:rPr lang="uk-UA" dirty="0" smtClean="0"/>
              <a:t>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366569"/>
            <a:ext cx="8172400" cy="149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3568440" cy="1066448"/>
          </a:xfrm>
        </p:spPr>
        <p:txBody>
          <a:bodyPr>
            <a:normAutofit/>
          </a:bodyPr>
          <a:lstStyle/>
          <a:p>
            <a:r>
              <a:rPr lang="uk-UA" sz="2400" dirty="0" smtClean="0"/>
              <a:t>                 Швейцарія</a:t>
            </a:r>
            <a:endParaRPr lang="uk-UA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547664" y="5805264"/>
            <a:ext cx="3657600" cy="45418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dirty="0" smtClean="0"/>
              <a:t>                                </a:t>
            </a:r>
            <a:r>
              <a:rPr lang="uk-UA" sz="1400" dirty="0" smtClean="0"/>
              <a:t>Ш</a:t>
            </a:r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76088" y="764704"/>
            <a:ext cx="3657600" cy="583264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sz="7200" dirty="0" smtClean="0"/>
              <a:t>       Синхронна лінгвістика розглядається мовознавцем як статична наука:</a:t>
            </a:r>
            <a:r>
              <a:rPr lang="uk-UA" sz="7200" b="1" i="1" dirty="0" smtClean="0"/>
              <a:t> "До синхронії належить усе, що називають "загальною граматикою", адже різні відношення, що входять до компетенції граматики, встановлюються лише в межах окремих станів мови»</a:t>
            </a:r>
            <a:r>
              <a:rPr lang="uk-UA" sz="7200" dirty="0" smtClean="0"/>
              <a:t>.</a:t>
            </a:r>
          </a:p>
          <a:p>
            <a:pPr>
              <a:buNone/>
            </a:pPr>
            <a:r>
              <a:rPr lang="uk-UA" sz="7200" dirty="0" smtClean="0"/>
              <a:t>	Такий підхід учений застосовує при аналізі конкретних ситуацій мови, зокрема мови й мовлення, категорій тотожності, реальності та вартості (значущості), синтагматичних й асоціативних відношень, у мовній системі, властивостей знака, граматики та її розділів. Отже, статичну лінгвістику він розглядає як граматику, яка повинна описувати систему мови, а також взаємодію вартостей (</a:t>
            </a:r>
            <a:r>
              <a:rPr lang="uk-UA" sz="7200" dirty="0" err="1" smtClean="0"/>
              <a:t>значущостей</a:t>
            </a:r>
            <a:r>
              <a:rPr lang="uk-UA" sz="7200" dirty="0" smtClean="0"/>
              <a:t>), які функціонують у мові.</a:t>
            </a:r>
          </a:p>
          <a:p>
            <a:pPr>
              <a:buNone/>
            </a:pPr>
            <a:r>
              <a:rPr lang="uk-UA" sz="7200" dirty="0" smtClean="0"/>
              <a:t> </a:t>
            </a:r>
          </a:p>
          <a:p>
            <a:endParaRPr lang="uk-UA" dirty="0"/>
          </a:p>
        </p:txBody>
      </p:sp>
      <p:pic>
        <p:nvPicPr>
          <p:cNvPr id="7" name="Рисунок 6" descr="Безымянный 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4392488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err="1" smtClean="0"/>
              <a:t>Женевське</a:t>
            </a:r>
            <a:r>
              <a:rPr lang="ru-RU" dirty="0" smtClean="0"/>
              <a:t> озеро</a:t>
            </a:r>
            <a:endParaRPr lang="uk-UA" dirty="0"/>
          </a:p>
        </p:txBody>
      </p:sp>
      <p:pic>
        <p:nvPicPr>
          <p:cNvPr id="4" name="Содержимое 3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340768"/>
            <a:ext cx="6696743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о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1" y="1268760"/>
            <a:ext cx="3240360" cy="446449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124744"/>
            <a:ext cx="3657600" cy="50626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     Ф. де Соссюр, віддаючи перевагу синхронному підходу в лінгвістиці, зовсім не заперечував еволюції мови та її змін. У зв'язку з цим він протиставляв синхронній лінгвістиці діахронічну: </a:t>
            </a:r>
            <a:r>
              <a:rPr lang="uk-UA" b="1" i="1" dirty="0" smtClean="0"/>
              <a:t>"Діахронічна лінгвістика вивчає відношення не між елементами певного стану мови, що співіснують між собою, а між послідовними елементами, які змінюють один одного в часі"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3640448" cy="1143000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Годинник із квітів.             Женева</a:t>
            </a:r>
            <a:endParaRPr lang="uk-UA" sz="2400" dirty="0"/>
          </a:p>
        </p:txBody>
      </p:sp>
      <p:pic>
        <p:nvPicPr>
          <p:cNvPr id="5" name="Содержимое 4" descr="Безымянный ш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4248472" cy="403244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476672"/>
            <a:ext cx="3657600" cy="57107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      Отже, в основі протиставлення синхронії та діахронії лежить врахування </a:t>
            </a:r>
            <a:r>
              <a:rPr lang="uk-UA" u="sng" dirty="0" smtClean="0"/>
              <a:t>стану</a:t>
            </a:r>
            <a:r>
              <a:rPr lang="uk-UA" dirty="0" smtClean="0"/>
              <a:t> й </a:t>
            </a:r>
            <a:r>
              <a:rPr lang="uk-UA" u="sng" dirty="0" smtClean="0"/>
              <a:t>процесу</a:t>
            </a:r>
            <a:r>
              <a:rPr lang="uk-UA" dirty="0" smtClean="0"/>
              <a:t> в мові, межу між якими важко встановити. Тому Ф. де </a:t>
            </a:r>
            <a:r>
              <a:rPr lang="uk-UA" dirty="0" err="1" smtClean="0"/>
              <a:t>Со</a:t>
            </a:r>
            <a:r>
              <a:rPr lang="en-US" dirty="0" smtClean="0"/>
              <a:t>c</a:t>
            </a:r>
            <a:r>
              <a:rPr lang="uk-UA" dirty="0" err="1" smtClean="0"/>
              <a:t>сюр</a:t>
            </a:r>
            <a:r>
              <a:rPr lang="uk-UA" dirty="0" smtClean="0"/>
              <a:t> відзначає: </a:t>
            </a:r>
            <a:r>
              <a:rPr lang="uk-UA" b="1" i="1" dirty="0" smtClean="0"/>
              <a:t>"Поняття "стан мови" не може не бути приблизним. У статичній лінгвістиці, як і в більшості наукових дисциплін, жодне доведення неможливе без умовного спрощення вихідних даних"</a:t>
            </a:r>
            <a:r>
              <a:rPr lang="uk-UA" dirty="0" smtClean="0"/>
              <a:t>. І далі знаходимо: </a:t>
            </a:r>
            <a:r>
              <a:rPr lang="uk-UA" b="1" i="1" dirty="0" smtClean="0"/>
              <a:t>"В дійсності стан мови є не математичною точкою, а більш-менш тривалим проміжком часу, протягом якого сума змін залишається дуже малою. Він може дорівнювати десятьом рокам, життю одного покоління, одному сторіччю і навіть більше"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223120" y="260648"/>
          <a:ext cx="7741368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342"/>
                <a:gridCol w="1935342"/>
                <a:gridCol w="1935342"/>
                <a:gridCol w="1935342"/>
              </a:tblGrid>
              <a:tr h="6336704">
                <a:tc>
                  <a:txBody>
                    <a:bodyPr/>
                    <a:lstStyle/>
                    <a:p>
                      <a:r>
                        <a:rPr lang="uk-UA" dirty="0" smtClean="0"/>
                        <a:t>З</a:t>
                      </a:r>
                    </a:p>
                    <a:p>
                      <a:r>
                        <a:rPr lang="uk-UA" dirty="0" smtClean="0"/>
                        <a:t>О</a:t>
                      </a:r>
                    </a:p>
                    <a:p>
                      <a:r>
                        <a:rPr lang="uk-UA" dirty="0" smtClean="0"/>
                        <a:t>В</a:t>
                      </a:r>
                    </a:p>
                    <a:p>
                      <a:r>
                        <a:rPr lang="uk-UA" dirty="0" smtClean="0"/>
                        <a:t>Н</a:t>
                      </a:r>
                    </a:p>
                    <a:p>
                      <a:r>
                        <a:rPr lang="uk-UA" dirty="0" smtClean="0"/>
                        <a:t>І</a:t>
                      </a:r>
                    </a:p>
                    <a:p>
                      <a:r>
                        <a:rPr lang="uk-UA" dirty="0" smtClean="0"/>
                        <a:t>Ш</a:t>
                      </a:r>
                    </a:p>
                    <a:p>
                      <a:r>
                        <a:rPr lang="uk-UA" dirty="0" smtClean="0"/>
                        <a:t>Н</a:t>
                      </a:r>
                    </a:p>
                    <a:p>
                      <a:r>
                        <a:rPr lang="uk-UA" dirty="0" smtClean="0"/>
                        <a:t>Я</a:t>
                      </a:r>
                    </a:p>
                    <a:p>
                      <a:r>
                        <a:rPr lang="uk-UA" smtClean="0"/>
                        <a:t>лінгвістика</a:t>
                      </a:r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зовнішня лінгвістика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Лінгвістика мовлення</a:t>
                      </a:r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   </a:t>
                      </a:r>
                      <a:r>
                        <a:rPr lang="en-US" dirty="0" smtClean="0"/>
                        <a:t>parole</a:t>
                      </a:r>
                    </a:p>
                    <a:p>
                      <a:r>
                        <a:rPr lang="uk-UA" dirty="0" smtClean="0"/>
                        <a:t>   (мовлення)</a:t>
                      </a:r>
                    </a:p>
                    <a:p>
                      <a:r>
                        <a:rPr lang="uk-UA" dirty="0" smtClean="0"/>
                        <a:t> </a:t>
                      </a:r>
                    </a:p>
                    <a:p>
                      <a:r>
                        <a:rPr lang="uk-UA" dirty="0" smtClean="0"/>
                        <a:t>Індивідуальне: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uk-UA" dirty="0" smtClean="0"/>
                        <a:t> значення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uk-UA" baseline="0" dirty="0" smtClean="0"/>
                        <a:t> фонетика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uk-UA" baseline="0" dirty="0" smtClean="0"/>
                        <a:t>еволюція</a:t>
                      </a:r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uk-UA" baseline="0" dirty="0" err="1" smtClean="0"/>
                        <a:t>Діахронна</a:t>
                      </a:r>
                      <a:r>
                        <a:rPr lang="uk-UA" baseline="0" dirty="0" smtClean="0"/>
                        <a:t> лінгвістика: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uk-UA" baseline="0" dirty="0" err="1" smtClean="0"/>
                        <a:t>-ретроспективна</a:t>
                      </a:r>
                      <a:endParaRPr lang="uk-UA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uk-UA" baseline="0" dirty="0" smtClean="0"/>
                        <a:t>- перспективна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Лінгвістика</a:t>
                      </a:r>
                      <a:r>
                        <a:rPr lang="uk-UA" baseline="0" dirty="0" smtClean="0"/>
                        <a:t> мови</a:t>
                      </a:r>
                    </a:p>
                    <a:p>
                      <a:endParaRPr lang="uk-UA" baseline="0" dirty="0" smtClean="0"/>
                    </a:p>
                    <a:p>
                      <a:endParaRPr lang="uk-UA" baseline="0" dirty="0" smtClean="0"/>
                    </a:p>
                    <a:p>
                      <a:r>
                        <a:rPr lang="en-US" baseline="0" dirty="0" smtClean="0"/>
                        <a:t>langue</a:t>
                      </a:r>
                    </a:p>
                    <a:p>
                      <a:r>
                        <a:rPr lang="uk-UA" baseline="0" dirty="0" smtClean="0"/>
                        <a:t>(мова ) система знаків</a:t>
                      </a:r>
                    </a:p>
                    <a:p>
                      <a:r>
                        <a:rPr lang="uk-UA" baseline="0" dirty="0" smtClean="0"/>
                        <a:t>Соціальне: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uk-UA" baseline="0" dirty="0" smtClean="0"/>
                        <a:t>значимість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uk-UA" baseline="0" dirty="0" smtClean="0"/>
                        <a:t>граматика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uk-UA" baseline="0" dirty="0" smtClean="0"/>
                        <a:t>стан (статика)</a:t>
                      </a:r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Char char="-"/>
                      </a:pPr>
                      <a:endParaRPr lang="uk-UA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uk-UA" baseline="0" dirty="0" smtClean="0"/>
                        <a:t>Синхронна лінгвістика: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uk-UA" baseline="0" dirty="0" smtClean="0"/>
                        <a:t>теорія синтагм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uk-UA" baseline="0" dirty="0" smtClean="0"/>
                        <a:t>- теорія асоціацій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</a:t>
                      </a:r>
                    </a:p>
                    <a:p>
                      <a:r>
                        <a:rPr lang="uk-UA" dirty="0" smtClean="0"/>
                        <a:t>Н</a:t>
                      </a:r>
                    </a:p>
                    <a:p>
                      <a:r>
                        <a:rPr lang="uk-UA" dirty="0" smtClean="0"/>
                        <a:t>У</a:t>
                      </a:r>
                    </a:p>
                    <a:p>
                      <a:r>
                        <a:rPr lang="uk-UA" dirty="0" smtClean="0"/>
                        <a:t>Т</a:t>
                      </a:r>
                    </a:p>
                    <a:p>
                      <a:r>
                        <a:rPr lang="uk-UA" dirty="0" smtClean="0"/>
                        <a:t>Р</a:t>
                      </a:r>
                    </a:p>
                    <a:p>
                      <a:r>
                        <a:rPr lang="uk-UA" dirty="0" smtClean="0"/>
                        <a:t>І</a:t>
                      </a:r>
                    </a:p>
                    <a:p>
                      <a:r>
                        <a:rPr lang="uk-UA" dirty="0" smtClean="0"/>
                        <a:t>Ш</a:t>
                      </a:r>
                    </a:p>
                    <a:p>
                      <a:r>
                        <a:rPr lang="uk-UA" dirty="0" smtClean="0"/>
                        <a:t>Н</a:t>
                      </a:r>
                    </a:p>
                    <a:p>
                      <a:r>
                        <a:rPr lang="uk-UA" dirty="0" smtClean="0"/>
                        <a:t>Я</a:t>
                      </a:r>
                    </a:p>
                    <a:p>
                      <a:r>
                        <a:rPr lang="uk-UA" dirty="0" smtClean="0"/>
                        <a:t>лінгвістика</a:t>
                      </a:r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внутрішня лінгвістика</a:t>
                      </a:r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74320"/>
            <a:ext cx="3816424" cy="1143000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Університет Женеви. Філологічний факультет</a:t>
            </a:r>
            <a:endParaRPr lang="uk-UA" sz="2400" dirty="0"/>
          </a:p>
        </p:txBody>
      </p:sp>
      <p:pic>
        <p:nvPicPr>
          <p:cNvPr id="7" name="Содержимое 6" descr="Безымянный ж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4176464" cy="468052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76088" y="332656"/>
            <a:ext cx="3657600" cy="62646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       Започаткована Ф. де Соссюром Женевська школа разом з Казанською лінгвістичною школою І.О.</a:t>
            </a:r>
            <a:r>
              <a:rPr lang="uk-UA" dirty="0" err="1" smtClean="0"/>
              <a:t>Бодуена</a:t>
            </a:r>
            <a:r>
              <a:rPr lang="uk-UA" dirty="0" smtClean="0"/>
              <a:t> де </a:t>
            </a:r>
            <a:r>
              <a:rPr lang="uk-UA" dirty="0" err="1" smtClean="0"/>
              <a:t>Куртене</a:t>
            </a:r>
            <a:r>
              <a:rPr lang="uk-UA" dirty="0" smtClean="0"/>
              <a:t> й Московською лінгвістичною школою П.Ф.</a:t>
            </a:r>
            <a:r>
              <a:rPr lang="uk-UA" dirty="0" err="1" smtClean="0"/>
              <a:t>Фортунатова</a:t>
            </a:r>
            <a:r>
              <a:rPr lang="uk-UA" dirty="0" smtClean="0"/>
              <a:t>, на думку спеціалістів, становлять основу </a:t>
            </a:r>
            <a:r>
              <a:rPr lang="uk-UA" b="1" dirty="0" err="1" smtClean="0"/>
              <a:t>неограматизму</a:t>
            </a:r>
            <a:r>
              <a:rPr lang="uk-UA" dirty="0" smtClean="0"/>
              <a:t> як перехідного стану від </a:t>
            </a:r>
            <a:r>
              <a:rPr lang="uk-UA" dirty="0" err="1" smtClean="0"/>
              <a:t>молодограматизму</a:t>
            </a:r>
            <a:r>
              <a:rPr lang="uk-UA" dirty="0" smtClean="0"/>
              <a:t> до соціології мови й структуралізму. </a:t>
            </a:r>
            <a:r>
              <a:rPr lang="uk-UA" dirty="0" err="1" smtClean="0"/>
              <a:t>Неограматизм</a:t>
            </a:r>
            <a:r>
              <a:rPr lang="uk-UA" dirty="0" smtClean="0"/>
              <a:t> має відмінну від останніх лінгвістичну концепцію та принципи, а саме:</a:t>
            </a:r>
          </a:p>
          <a:p>
            <a:pPr lvl="0"/>
            <a:r>
              <a:rPr lang="uk-UA" dirty="0" smtClean="0"/>
              <a:t>Мова за своєю суттю соціальна, а не природний організм чи індивідуально-психологічне явище.</a:t>
            </a:r>
          </a:p>
          <a:p>
            <a:pPr lvl="0"/>
            <a:r>
              <a:rPr lang="uk-UA" dirty="0" smtClean="0"/>
              <a:t>Предметом мовознавства є не тільки історія мови та її етнографія, а й структура (будова).</a:t>
            </a:r>
          </a:p>
          <a:p>
            <a:pPr lvl="0"/>
            <a:r>
              <a:rPr lang="uk-UA" dirty="0" smtClean="0"/>
              <a:t>На першому плані стоїть граматика як учення  про форму мови, у зв'язку з чим </a:t>
            </a:r>
            <a:r>
              <a:rPr lang="uk-UA" dirty="0" err="1" smtClean="0"/>
              <a:t>неограматизм</a:t>
            </a:r>
            <a:r>
              <a:rPr lang="uk-UA" dirty="0" smtClean="0"/>
              <a:t> є лінгвістичним формалізмом, який не заперечував мовної семантики (другої сторони </a:t>
            </a:r>
            <a:r>
              <a:rPr lang="uk-UA" dirty="0" err="1" smtClean="0"/>
              <a:t>неограматизму</a:t>
            </a:r>
            <a:r>
              <a:rPr lang="uk-UA" dirty="0" smtClean="0"/>
              <a:t>).</a:t>
            </a:r>
          </a:p>
          <a:p>
            <a:pPr lvl="0"/>
            <a:r>
              <a:rPr lang="uk-UA" dirty="0" smtClean="0"/>
              <a:t>Найважливішим теоретичним питанням загального мовознавства є уточнення аспектів дослідження й класифікація лінгвістичних дисциплін, чим визнавалася самостійність мовознавства як науки і складність її об'єкта.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320"/>
            <a:ext cx="8172400" cy="1143000"/>
          </a:xfrm>
          <a:solidFill>
            <a:schemeClr val="accent2">
              <a:lumMod val="60000"/>
              <a:lumOff val="40000"/>
            </a:schemeClr>
          </a:solidFill>
          <a:effectLst>
            <a:reflection blurRad="6350" stA="50000" endA="300" endPos="90000" dir="5400000" sy="-100000" algn="bl" rotWithShape="0"/>
          </a:effectLst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uk-UA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2697797"/>
            <a:ext cx="3657600" cy="231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89289"/>
            <a:ext cx="81724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82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Безымянный 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3600400" cy="518457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3968" y="476672"/>
            <a:ext cx="4649720" cy="57107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b="1" dirty="0" smtClean="0"/>
              <a:t>     </a:t>
            </a:r>
            <a:r>
              <a:rPr lang="uk-UA" b="1" dirty="0" err="1" smtClean="0"/>
              <a:t>Фердинанд</a:t>
            </a:r>
            <a:r>
              <a:rPr lang="uk-UA" b="1" dirty="0" smtClean="0"/>
              <a:t> де Соссюр</a:t>
            </a:r>
            <a:r>
              <a:rPr lang="uk-UA" dirty="0" smtClean="0"/>
              <a:t> (</a:t>
            </a:r>
            <a:r>
              <a:rPr lang="uk-UA" u="sng" dirty="0" err="1" smtClean="0"/>
              <a:t>фр</a:t>
            </a:r>
            <a:r>
              <a:rPr lang="uk-UA" u="sng" dirty="0" smtClean="0"/>
              <a:t>.</a:t>
            </a:r>
            <a:r>
              <a:rPr lang="uk-UA" dirty="0" smtClean="0"/>
              <a:t> </a:t>
            </a:r>
            <a:r>
              <a:rPr lang="fr-FR" i="1" dirty="0" smtClean="0"/>
              <a:t>Ferdinand de Saussure</a:t>
            </a:r>
            <a:r>
              <a:rPr lang="uk-UA" dirty="0" smtClean="0"/>
              <a:t>) (26 листопада 1857, </a:t>
            </a:r>
            <a:r>
              <a:rPr lang="uk-UA" dirty="0" err="1" smtClean="0"/>
              <a:t>Женева-</a:t>
            </a:r>
            <a:r>
              <a:rPr lang="uk-UA" dirty="0" smtClean="0"/>
              <a:t> 22 лютого 1913) — швейцарський лінгвіст, засновник структуралізму, вважається батьком сучасної лінгвістики і одним з найвидатніших науковців 20 століття.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dirty="0" smtClean="0"/>
              <a:t>      Видатний швейцарський учений </a:t>
            </a:r>
            <a:r>
              <a:rPr lang="uk-UA" b="1" dirty="0" err="1" smtClean="0"/>
              <a:t>Фердінанд</a:t>
            </a:r>
            <a:r>
              <a:rPr lang="uk-UA" b="1" dirty="0" smtClean="0"/>
              <a:t> де Соссюр</a:t>
            </a:r>
            <a:r>
              <a:rPr lang="uk-UA" dirty="0" smtClean="0"/>
              <a:t> (1857 – 1913) став знаковою фігурою в загальному мовознавстві, бо його творчість на зламі ХІХ –ХХ ст. символізує поступовий якісний перехід лінгвістичної науки від порівняльно-історичного методу до глибоко синхронічного розуміння мови як соціального й системного явища.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87624" y="274320"/>
            <a:ext cx="3744416" cy="5098896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435608" y="5445224"/>
            <a:ext cx="2920368" cy="7422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</a:t>
            </a:r>
            <a:r>
              <a:rPr lang="ru-RU" dirty="0" err="1" smtClean="0"/>
              <a:t>Швейцарія</a:t>
            </a:r>
            <a:endParaRPr lang="uk-UA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932040" y="476672"/>
            <a:ext cx="4001648" cy="57107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      </a:t>
            </a:r>
            <a:r>
              <a:rPr lang="uk-UA" u="sng" dirty="0" smtClean="0"/>
              <a:t>Ф. де Соссюр вважається засновником соціологічної школи мовознавства, яку називають французькою, і провісником панівного в ХХ ст. структуралізму.</a:t>
            </a:r>
          </a:p>
          <a:p>
            <a:pPr>
              <a:buNone/>
            </a:pPr>
            <a:r>
              <a:rPr lang="uk-UA" dirty="0" smtClean="0"/>
              <a:t>      Але стосовно обох напрямів, особливо соціологічного, його важко назвати першовідкривачем, бо, насправді, основи соціолінгвістики заклали його попередники </a:t>
            </a:r>
            <a:r>
              <a:rPr lang="uk-UA" b="1" dirty="0" smtClean="0"/>
              <a:t>Огюст </a:t>
            </a:r>
            <a:r>
              <a:rPr lang="uk-UA" b="1" dirty="0" err="1" smtClean="0"/>
              <a:t>Конт</a:t>
            </a:r>
            <a:r>
              <a:rPr lang="uk-UA" dirty="0" smtClean="0"/>
              <a:t> (1798 – 1857), </a:t>
            </a:r>
            <a:r>
              <a:rPr lang="uk-UA" b="1" dirty="0" smtClean="0"/>
              <a:t>Мішель </a:t>
            </a:r>
            <a:r>
              <a:rPr lang="uk-UA" b="1" dirty="0" err="1" smtClean="0"/>
              <a:t>Бреаль</a:t>
            </a:r>
            <a:r>
              <a:rPr lang="uk-UA" dirty="0" smtClean="0"/>
              <a:t> (1832 – 1915), якого Ф. де Соссюр уважав своїм учителем, і теоретик марксизму </a:t>
            </a:r>
            <a:r>
              <a:rPr lang="uk-UA" b="1" dirty="0" smtClean="0"/>
              <a:t>Поль Лафарг</a:t>
            </a:r>
            <a:r>
              <a:rPr lang="uk-UA" dirty="0" smtClean="0"/>
              <a:t>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  <p:pic>
        <p:nvPicPr>
          <p:cNvPr id="11" name="Рисунок 10" descr="Безымянный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4104455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3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616420"/>
            <a:ext cx="3657600" cy="447923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124744"/>
            <a:ext cx="3657600" cy="540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dirty="0" smtClean="0"/>
              <a:t>      Засновник позитивізму </a:t>
            </a:r>
            <a:r>
              <a:rPr lang="uk-UA" b="1" dirty="0" smtClean="0"/>
              <a:t>Огюст </a:t>
            </a:r>
            <a:r>
              <a:rPr lang="uk-UA" b="1" dirty="0" err="1" smtClean="0"/>
              <a:t>Конт</a:t>
            </a:r>
            <a:r>
              <a:rPr lang="uk-UA" dirty="0" smtClean="0"/>
              <a:t> (1798-1857) народився в </a:t>
            </a:r>
            <a:r>
              <a:rPr lang="uk-UA" dirty="0" err="1" smtClean="0"/>
              <a:t>Монпельє</a:t>
            </a:r>
            <a:r>
              <a:rPr lang="uk-UA" dirty="0" smtClean="0"/>
              <a:t> у сім’ї чиновника. Навчався в ліцеї, потім у паризькій Політехнічній школі. З 1817 по 1824 р. працював секретарем у Сен-Симона, з 1832 р. був репетитором з математики в Політехнічній школі. Головний твір </a:t>
            </a:r>
            <a:r>
              <a:rPr lang="uk-UA" dirty="0" err="1" smtClean="0"/>
              <a:t>Конта</a:t>
            </a:r>
            <a:r>
              <a:rPr lang="uk-UA" dirty="0" smtClean="0"/>
              <a:t> - «Курс позитивної філософії» (т. 1-6, 1830-1842).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4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24744"/>
            <a:ext cx="4392488" cy="495358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b="1" dirty="0" smtClean="0"/>
              <a:t>    </a:t>
            </a:r>
            <a:r>
              <a:rPr lang="uk-UA" b="1" dirty="0" err="1" smtClean="0"/>
              <a:t>Міше́ль</a:t>
            </a:r>
            <a:r>
              <a:rPr lang="uk-UA" b="1" dirty="0" smtClean="0"/>
              <a:t> </a:t>
            </a:r>
            <a:r>
              <a:rPr lang="uk-UA" b="1" dirty="0" err="1" smtClean="0"/>
              <a:t>Бреа́ль</a:t>
            </a:r>
            <a:r>
              <a:rPr lang="uk-UA" dirty="0" smtClean="0"/>
              <a:t> (</a:t>
            </a:r>
            <a:r>
              <a:rPr lang="uk-UA" u="sng" dirty="0" err="1" smtClean="0"/>
              <a:t>фр</a:t>
            </a:r>
            <a:r>
              <a:rPr lang="uk-UA" u="sng" dirty="0" smtClean="0"/>
              <a:t>.</a:t>
            </a:r>
            <a:r>
              <a:rPr lang="ru-RU" dirty="0" smtClean="0"/>
              <a:t> </a:t>
            </a:r>
            <a:r>
              <a:rPr lang="fr-FR" i="1" dirty="0" smtClean="0"/>
              <a:t>Michel Bréal</a:t>
            </a:r>
            <a:r>
              <a:rPr lang="uk-UA" dirty="0" smtClean="0"/>
              <a:t>, 26 березня 1832, Ландау,</a:t>
            </a:r>
          </a:p>
          <a:p>
            <a:pPr>
              <a:buNone/>
            </a:pPr>
            <a:r>
              <a:rPr lang="uk-UA" dirty="0" smtClean="0"/>
              <a:t>     </a:t>
            </a:r>
            <a:r>
              <a:rPr lang="uk-UA" dirty="0" err="1" smtClean="0"/>
              <a:t>Баварія—</a:t>
            </a:r>
            <a:r>
              <a:rPr lang="uk-UA" dirty="0" smtClean="0"/>
              <a:t> 25  листопада </a:t>
            </a:r>
            <a:r>
              <a:rPr lang="uk-UA" u="sng" dirty="0" smtClean="0"/>
              <a:t>1915</a:t>
            </a:r>
            <a:r>
              <a:rPr lang="uk-UA" dirty="0" smtClean="0"/>
              <a:t>,Париж), французький лінгвіст і історик, громадський діяч; член Академії написів (1875). Праці з індоєвропеїстики й міфології індоєвропейських народів.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5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92696"/>
            <a:ext cx="4104456" cy="55446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692696"/>
            <a:ext cx="3657600" cy="54947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b="1" dirty="0" smtClean="0"/>
              <a:t>    Поль Лафарг</a:t>
            </a:r>
            <a:r>
              <a:rPr lang="uk-UA" dirty="0" smtClean="0"/>
              <a:t> (</a:t>
            </a:r>
            <a:r>
              <a:rPr lang="uk-UA" dirty="0" err="1" smtClean="0"/>
              <a:t>фр</a:t>
            </a:r>
            <a:r>
              <a:rPr lang="uk-UA" dirty="0" smtClean="0"/>
              <a:t>. </a:t>
            </a:r>
            <a:r>
              <a:rPr lang="uk-UA" i="1" dirty="0" err="1" smtClean="0"/>
              <a:t>Paul</a:t>
            </a:r>
            <a:r>
              <a:rPr lang="uk-UA" i="1" dirty="0" smtClean="0"/>
              <a:t> </a:t>
            </a:r>
            <a:r>
              <a:rPr lang="uk-UA" i="1" dirty="0" err="1" smtClean="0"/>
              <a:t>Lafargue</a:t>
            </a:r>
            <a:r>
              <a:rPr lang="uk-UA" dirty="0" smtClean="0"/>
              <a:t>, 15 січня 1842, Сантьяго-де-Куба, Королівство Іспанія — 26 листопада 1911, м. </a:t>
            </a:r>
            <a:r>
              <a:rPr lang="uk-UA" dirty="0" err="1" smtClean="0"/>
              <a:t>Дравей</a:t>
            </a:r>
            <a:r>
              <a:rPr lang="uk-UA" dirty="0" smtClean="0"/>
              <a:t>, департамент </a:t>
            </a:r>
            <a:r>
              <a:rPr lang="uk-UA" dirty="0" err="1" smtClean="0"/>
              <a:t>Сенай</a:t>
            </a:r>
            <a:r>
              <a:rPr lang="uk-UA" dirty="0" smtClean="0"/>
              <a:t> </a:t>
            </a:r>
            <a:r>
              <a:rPr lang="uk-UA" dirty="0" err="1" smtClean="0"/>
              <a:t>Уаза</a:t>
            </a:r>
            <a:r>
              <a:rPr lang="uk-UA" dirty="0" smtClean="0"/>
              <a:t> Франція) </a:t>
            </a:r>
            <a:r>
              <a:rPr lang="uk-UA" dirty="0" err="1" smtClean="0"/>
              <a:t>—французький</a:t>
            </a:r>
            <a:r>
              <a:rPr lang="uk-UA" dirty="0" smtClean="0"/>
              <a:t> економіст і політичний діяч, один із марксистських теоретиків. Чоловік Лаури Маркс.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332656"/>
            <a:ext cx="4032448" cy="59046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0"/>
            <a:ext cx="3657600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1600" b="1" dirty="0" smtClean="0"/>
              <a:t>       Еміль Дюркгейм</a:t>
            </a:r>
            <a:r>
              <a:rPr lang="uk-UA" sz="1600" dirty="0" smtClean="0"/>
              <a:t> ( </a:t>
            </a:r>
            <a:r>
              <a:rPr lang="uk-UA" sz="1600" dirty="0" err="1" smtClean="0"/>
              <a:t>фр</a:t>
            </a:r>
            <a:r>
              <a:rPr lang="uk-UA" sz="1600" dirty="0" smtClean="0"/>
              <a:t>. </a:t>
            </a:r>
            <a:r>
              <a:rPr lang="fr-FR" sz="1600" i="1" dirty="0" smtClean="0"/>
              <a:t>Émile Durkheim</a:t>
            </a:r>
            <a:r>
              <a:rPr lang="uk-UA" sz="1600" dirty="0" smtClean="0"/>
              <a:t>; 15квітня 1858,</a:t>
            </a:r>
            <a:r>
              <a:rPr lang="uk-UA" sz="1600" dirty="0" err="1" smtClean="0"/>
              <a:t>Епіналь</a:t>
            </a:r>
            <a:r>
              <a:rPr lang="uk-UA" sz="1600" dirty="0" smtClean="0"/>
              <a:t>, Франція —15 листопада 1917 Париж, Франція) </a:t>
            </a:r>
            <a:r>
              <a:rPr lang="uk-UA" sz="1600" dirty="0" err="1" smtClean="0"/>
              <a:t>—французький</a:t>
            </a:r>
            <a:r>
              <a:rPr lang="uk-UA" sz="1600" dirty="0" smtClean="0"/>
              <a:t> соціолог і етнолог.</a:t>
            </a:r>
          </a:p>
          <a:p>
            <a:endParaRPr lang="uk-UA" sz="1600" dirty="0" smtClean="0"/>
          </a:p>
          <a:p>
            <a:pPr>
              <a:buNone/>
            </a:pPr>
            <a:r>
              <a:rPr lang="uk-UA" sz="1600" dirty="0" smtClean="0"/>
              <a:t>       Помітний вплив на розуміння соціології мови Ф. де Соссюром справило вчення його сучасника, філософа-соціолога, </a:t>
            </a:r>
            <a:r>
              <a:rPr lang="uk-UA" sz="1600" b="1" dirty="0" smtClean="0"/>
              <a:t>Еміля Дюркгейма</a:t>
            </a:r>
            <a:r>
              <a:rPr lang="uk-UA" sz="1600" dirty="0" smtClean="0"/>
              <a:t> (1858 – 1917). Він визначав обряди, звичаї, вірування, мову тощо складниками соціальних факторів, які становлять собою колективну свідомість, що існує поза окремою людиною і спонукає її до відповідної соціальної поведінки. Так </a:t>
            </a:r>
            <a:r>
              <a:rPr lang="uk-UA" sz="1600" b="1" i="1" dirty="0" smtClean="0"/>
              <a:t>Дюркгейм виводить закон "примусу", згідно з яким колективна свідомість і всякий соціальний факт змушують людину підкорятися їм і впливають на видозміну її психічної індивідуальності</a:t>
            </a:r>
            <a:r>
              <a:rPr lang="uk-UA" sz="1600" dirty="0" smtClean="0"/>
              <a:t>.</a:t>
            </a:r>
          </a:p>
          <a:p>
            <a:endParaRPr lang="uk-U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 7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548680"/>
            <a:ext cx="4896544" cy="604867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88640"/>
            <a:ext cx="3657600" cy="5998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600" b="1" dirty="0" smtClean="0"/>
              <a:t>     Жан-</a:t>
            </a:r>
            <a:r>
              <a:rPr lang="ru-RU" sz="2600" b="1" dirty="0" err="1" smtClean="0"/>
              <a:t>Габрієль</a:t>
            </a:r>
            <a:r>
              <a:rPr lang="ru-RU" sz="2600" b="1" dirty="0" smtClean="0"/>
              <a:t> </a:t>
            </a:r>
            <a:r>
              <a:rPr lang="ru-RU" sz="2600" b="1" dirty="0" err="1" smtClean="0"/>
              <a:t>Тард</a:t>
            </a:r>
            <a:r>
              <a:rPr lang="ru-RU" sz="2600" dirty="0" smtClean="0"/>
              <a:t> (12 </a:t>
            </a:r>
            <a:r>
              <a:rPr lang="ru-RU" sz="2600" dirty="0" err="1" smtClean="0"/>
              <a:t>березня</a:t>
            </a:r>
            <a:r>
              <a:rPr lang="ru-RU" sz="2600" dirty="0" smtClean="0"/>
              <a:t> 1843 —13 </a:t>
            </a:r>
            <a:r>
              <a:rPr lang="ru-RU" sz="2600" dirty="0" err="1" smtClean="0"/>
              <a:t>травня</a:t>
            </a:r>
            <a:r>
              <a:rPr lang="ru-RU" sz="2600" dirty="0" smtClean="0"/>
              <a:t> 1904) — </a:t>
            </a:r>
            <a:r>
              <a:rPr lang="ru-RU" sz="2600" dirty="0" err="1" smtClean="0"/>
              <a:t>французький</a:t>
            </a:r>
            <a:r>
              <a:rPr lang="ru-RU" sz="2600" dirty="0" smtClean="0"/>
              <a:t> </a:t>
            </a:r>
            <a:r>
              <a:rPr lang="ru-RU" sz="2600" dirty="0" err="1" smtClean="0"/>
              <a:t>соціолог</a:t>
            </a:r>
            <a:r>
              <a:rPr lang="ru-RU" sz="2600" dirty="0" smtClean="0"/>
              <a:t> і </a:t>
            </a:r>
            <a:r>
              <a:rPr lang="ru-RU" sz="2600" dirty="0" err="1" smtClean="0"/>
              <a:t>криміналіст</a:t>
            </a:r>
            <a:r>
              <a:rPr lang="ru-RU" sz="2600" dirty="0" smtClean="0"/>
              <a:t>.</a:t>
            </a:r>
            <a:endParaRPr lang="uk-UA" sz="2600" dirty="0" smtClean="0"/>
          </a:p>
          <a:p>
            <a:pPr>
              <a:buNone/>
            </a:pPr>
            <a:r>
              <a:rPr lang="ru-RU" sz="2600" dirty="0" smtClean="0"/>
              <a:t>    </a:t>
            </a:r>
            <a:r>
              <a:rPr lang="uk-UA" sz="2600" dirty="0" smtClean="0"/>
              <a:t>На розробку Ф. де Соссюром учення про мову й мовлення значний вплив справив інший філософ-соціолог </a:t>
            </a:r>
            <a:r>
              <a:rPr lang="uk-UA" sz="2600" b="1" dirty="0" err="1" smtClean="0"/>
              <a:t>Г.Тард</a:t>
            </a:r>
            <a:r>
              <a:rPr lang="uk-UA" sz="2600" dirty="0" smtClean="0"/>
              <a:t>, який у своїй праці </a:t>
            </a:r>
            <a:r>
              <a:rPr lang="uk-UA" sz="2600" b="1" i="1" dirty="0" smtClean="0"/>
              <a:t>"Соціальна логіка"</a:t>
            </a:r>
            <a:r>
              <a:rPr lang="uk-UA" sz="2600" dirty="0" smtClean="0"/>
              <a:t> (1895) </a:t>
            </a:r>
            <a:r>
              <a:rPr lang="uk-UA" sz="2600" u="sng" dirty="0" smtClean="0"/>
              <a:t>визначив основою суспільного життя закон "мавпування</a:t>
            </a:r>
            <a:r>
              <a:rPr lang="uk-UA" sz="2600" dirty="0" smtClean="0"/>
              <a:t>": в суспільстві немає нічого такого, чого немає в індивідуумі, й навпаки, тільки одиниці створюють щось нове, винаходять, а участю більшості залишається "мавпування", тобто відтворення готового.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210</TotalTime>
  <Words>1355</Words>
  <Application>Microsoft Office PowerPoint</Application>
  <PresentationFormat>Экран (4:3)</PresentationFormat>
  <Paragraphs>141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                         Лекція № 8  Тема:Лінгвістична концепція Ф. де Соссюра.                                  План  1)Витоки лінгвістичних поглядів Ф. де Соссюра. 2)Теорія мови й мовлення. 3)Мова як система. 4)Знаковий характер мови. 5)Учення про синхронію й діахронію. </vt:lpstr>
      <vt:lpstr>             Женевське озеро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 хвилюйтесь! Усе буде добре!</vt:lpstr>
      <vt:lpstr>Презентация PowerPoint</vt:lpstr>
      <vt:lpstr>Презентация PowerPoint</vt:lpstr>
      <vt:lpstr>Презентация PowerPoint</vt:lpstr>
      <vt:lpstr>Презентация PowerPoint</vt:lpstr>
      <vt:lpstr>  </vt:lpstr>
      <vt:lpstr>Презентация PowerPoint</vt:lpstr>
      <vt:lpstr>Презентация PowerPoint</vt:lpstr>
      <vt:lpstr>                 Швейцарія</vt:lpstr>
      <vt:lpstr>Презентация PowerPoint</vt:lpstr>
      <vt:lpstr>Годинник із квітів.             Женева</vt:lpstr>
      <vt:lpstr>Презентация PowerPoint</vt:lpstr>
      <vt:lpstr>Університет Женеви. Філологічний факультет</vt:lpstr>
      <vt:lpstr>Дякую за увагу!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№ 9 Тема:Лінгвістична концепція Ф. де Соссюра.                                  План 1)Витоки лінгвістичних поглядів Ф. де Соссюра. 2)Теорія мови й мовлення. 3)Мова як система. 4)Знаковий характер мови. 5)Учення про синхронію й діахронію.</dc:title>
  <dc:creator>Лида</dc:creator>
  <cp:lastModifiedBy>AllaL</cp:lastModifiedBy>
  <cp:revision>21</cp:revision>
  <dcterms:created xsi:type="dcterms:W3CDTF">2012-02-05T15:02:41Z</dcterms:created>
  <dcterms:modified xsi:type="dcterms:W3CDTF">2015-10-28T18:55:02Z</dcterms:modified>
</cp:coreProperties>
</file>