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61" r:id="rId2"/>
  </p:sldMasterIdLst>
  <p:notesMasterIdLst>
    <p:notesMasterId r:id="rId36"/>
  </p:notesMasterIdLst>
  <p:handoutMasterIdLst>
    <p:handoutMasterId r:id="rId37"/>
  </p:handoutMasterIdLst>
  <p:sldIdLst>
    <p:sldId id="256" r:id="rId3"/>
    <p:sldId id="257" r:id="rId4"/>
    <p:sldId id="258" r:id="rId5"/>
    <p:sldId id="292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95" r:id="rId20"/>
    <p:sldId id="297" r:id="rId21"/>
    <p:sldId id="298" r:id="rId22"/>
    <p:sldId id="274" r:id="rId23"/>
    <p:sldId id="293" r:id="rId24"/>
    <p:sldId id="299" r:id="rId25"/>
    <p:sldId id="277" r:id="rId26"/>
    <p:sldId id="278" r:id="rId27"/>
    <p:sldId id="279" r:id="rId28"/>
    <p:sldId id="281" r:id="rId29"/>
    <p:sldId id="294" r:id="rId30"/>
    <p:sldId id="300" r:id="rId31"/>
    <p:sldId id="280" r:id="rId32"/>
    <p:sldId id="301" r:id="rId33"/>
    <p:sldId id="289" r:id="rId34"/>
    <p:sldId id="290" r:id="rId3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/>
  <p:clrMru>
    <a:srgbClr val="E50012"/>
    <a:srgbClr val="CA0014"/>
    <a:srgbClr val="E62524"/>
    <a:srgbClr val="191718"/>
    <a:srgbClr val="F42534"/>
    <a:srgbClr val="FF0011"/>
    <a:srgbClr val="FF7FF7"/>
    <a:srgbClr val="49F7FE"/>
    <a:srgbClr val="FFC9BB"/>
    <a:srgbClr val="FBBA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00" autoAdjust="0"/>
    <p:restoredTop sz="89967" autoAdjust="0"/>
  </p:normalViewPr>
  <p:slideViewPr>
    <p:cSldViewPr snapToGrid="0" snapToObjects="1">
      <p:cViewPr>
        <p:scale>
          <a:sx n="100" d="100"/>
          <a:sy n="100" d="100"/>
        </p:scale>
        <p:origin x="-474" y="-3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48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F4702D-DC0F-324A-8BE2-8915698EC7B3}" type="datetime1">
              <a:rPr lang="en-US" smtClean="0"/>
              <a:pPr/>
              <a:t>2/3/2012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9B1699-EEE1-B948-8526-5E0E9AAAAB39}" type="slidenum">
              <a:rPr lang="en-US" smtClean="0"/>
              <a:pPr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0592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FEA3FB-D885-0240-A07B-AAB92DE0DD3A}" type="datetime1">
              <a:rPr lang="en-US" smtClean="0"/>
              <a:pPr/>
              <a:t>2/3/2012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16191B-15CF-EA43-A989-C6256D8DA02D}" type="slidenum">
              <a:rPr lang="en-US" smtClean="0"/>
              <a:pPr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0418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5A06C7-F6F9-5549-B6A0-B39C52F33B2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16191B-15CF-EA43-A989-C6256D8DA02D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 UNIQUE TO INDIA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16191B-15CF-EA43-A989-C6256D8DA02D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Helvetica"/>
                <a:cs typeface="Helvetica"/>
              </a:defRPr>
            </a:lvl1pPr>
          </a:lstStyle>
          <a:p>
            <a:fld id="{A9A0167B-A9E2-0B46-955E-9EFA3D191CBA}" type="datetime1">
              <a:rPr lang="en-US" smtClean="0"/>
              <a:pPr/>
              <a:t>2/3/2012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" y="6410778"/>
            <a:ext cx="2895600" cy="365125"/>
          </a:xfrm>
        </p:spPr>
        <p:txBody>
          <a:bodyPr/>
          <a:lstStyle>
            <a:lvl1pPr>
              <a:defRPr>
                <a:latin typeface="Helvetica"/>
                <a:cs typeface="Helvetica"/>
              </a:defRPr>
            </a:lvl1pPr>
          </a:lstStyle>
          <a:p>
            <a:r>
              <a:rPr lang="en-US" smtClean="0"/>
              <a:t>www.righttoresearch.org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Helvetica"/>
                <a:cs typeface="Helvetica"/>
              </a:defRPr>
            </a:lvl1pPr>
          </a:lstStyle>
          <a:p>
            <a:fld id="{36EC1384-9FB8-D44F-AD7B-EE1E5E77DEE4}" type="slidenum">
              <a:rPr lang="en-US" smtClean="0"/>
              <a:pPr/>
              <a:t>‹№›</a:t>
            </a:fld>
            <a:endParaRPr lang="en-US"/>
          </a:p>
        </p:txBody>
      </p:sp>
      <p:pic>
        <p:nvPicPr>
          <p:cNvPr id="6" name="Picture 5" descr="SPARC_RightToResearch_MSOffice.gif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85546" y="5379550"/>
            <a:ext cx="858454" cy="1478449"/>
          </a:xfrm>
          <a:prstGeom prst="rect">
            <a:avLst/>
          </a:prstGeom>
        </p:spPr>
      </p:pic>
      <p:sp>
        <p:nvSpPr>
          <p:cNvPr id="12" name="Slide Number Placeholder 5"/>
          <p:cNvSpPr txBox="1">
            <a:spLocks/>
          </p:cNvSpPr>
          <p:nvPr userDrawn="1"/>
        </p:nvSpPr>
        <p:spPr>
          <a:xfrm>
            <a:off x="6586476" y="6404879"/>
            <a:ext cx="173234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nick@arl.org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Helvetica"/>
              <a:ea typeface="+mn-ea"/>
              <a:cs typeface="Helvetic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70DB8-1862-8841-9BCD-36E6A8F1849A}" type="datetime1">
              <a:rPr lang="en-US" smtClean="0"/>
              <a:pPr/>
              <a:t>2/3/2012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www.righttoresearch.org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C1384-9FB8-D44F-AD7B-EE1E5E77DEE4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A62CF-5531-124B-8BF9-F9CD2E790F8B}" type="datetime1">
              <a:rPr lang="en-US" smtClean="0"/>
              <a:pPr/>
              <a:t>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www.righttoresearch.org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C1384-9FB8-D44F-AD7B-EE1E5E77DEE4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2101A-C9CC-F440-90EA-BDAA40709132}" type="datetime1">
              <a:rPr lang="en-US" smtClean="0"/>
              <a:pPr/>
              <a:t>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www.righttoresearch.org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C1384-9FB8-D44F-AD7B-EE1E5E77DEE4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D0CC9-6404-AC4D-AA67-70344F37597D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8B703-4C11-C440-8C42-E11F07BF9088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D0CC9-6404-AC4D-AA67-70344F37597D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8B703-4C11-C440-8C42-E11F07BF9088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D0CC9-6404-AC4D-AA67-70344F37597D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8B703-4C11-C440-8C42-E11F07BF9088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D0CC9-6404-AC4D-AA67-70344F37597D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8B703-4C11-C440-8C42-E11F07BF9088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D0CC9-6404-AC4D-AA67-70344F37597D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8B703-4C11-C440-8C42-E11F07BF9088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D0CC9-6404-AC4D-AA67-70344F37597D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8B703-4C11-C440-8C42-E11F07BF9088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D0CC9-6404-AC4D-AA67-70344F37597D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8B703-4C11-C440-8C42-E11F07BF9088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"/>
                <a:cs typeface="Helvetica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Helvetica"/>
                <a:cs typeface="Helvetic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Helvetica"/>
                <a:cs typeface="Helvetica"/>
              </a:defRPr>
            </a:lvl1pPr>
          </a:lstStyle>
          <a:p>
            <a:fld id="{8EB19FC5-13FD-2E4D-8FD5-A1D768D915F0}" type="datetime1">
              <a:rPr lang="en-US" smtClean="0"/>
              <a:pPr/>
              <a:t>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Helvetica"/>
                <a:cs typeface="Helvetica"/>
              </a:defRPr>
            </a:lvl1pPr>
          </a:lstStyle>
          <a:p>
            <a:r>
              <a:rPr lang="en-US" smtClean="0"/>
              <a:t>www.righttoresearch.org</a:t>
            </a:r>
            <a:endParaRPr lang="en-US" dirty="0" smtClean="0"/>
          </a:p>
        </p:txBody>
      </p:sp>
      <p:pic>
        <p:nvPicPr>
          <p:cNvPr id="9" name="Picture 8" descr="SPARC_RightToResearch_MSOffice.gif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85546" y="5379550"/>
            <a:ext cx="858454" cy="1478449"/>
          </a:xfrm>
          <a:prstGeom prst="rect">
            <a:avLst/>
          </a:prstGeom>
        </p:spPr>
      </p:pic>
      <p:sp>
        <p:nvSpPr>
          <p:cNvPr id="13" name="Slide Number Placeholder 5"/>
          <p:cNvSpPr txBox="1">
            <a:spLocks/>
          </p:cNvSpPr>
          <p:nvPr userDrawn="1"/>
        </p:nvSpPr>
        <p:spPr>
          <a:xfrm>
            <a:off x="6586476" y="6404879"/>
            <a:ext cx="173234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nick@arl.org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Helvetica"/>
              <a:ea typeface="+mn-ea"/>
              <a:cs typeface="Helvetic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D0CC9-6404-AC4D-AA67-70344F37597D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8B703-4C11-C440-8C42-E11F07BF9088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D0CC9-6404-AC4D-AA67-70344F37597D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8B703-4C11-C440-8C42-E11F07BF9088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D0CC9-6404-AC4D-AA67-70344F37597D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8B703-4C11-C440-8C42-E11F07BF9088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D0CC9-6404-AC4D-AA67-70344F37597D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8B703-4C11-C440-8C42-E11F07BF9088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"/>
                <a:cs typeface="Helvetica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Helvetica"/>
                <a:cs typeface="Helvetica"/>
              </a:defRPr>
            </a:lvl1pPr>
            <a:lvl2pPr>
              <a:defRPr>
                <a:latin typeface="Helvetica"/>
                <a:cs typeface="Helvetica"/>
              </a:defRPr>
            </a:lvl2pPr>
            <a:lvl3pPr>
              <a:defRPr>
                <a:latin typeface="Helvetica"/>
                <a:cs typeface="Helvetica"/>
              </a:defRPr>
            </a:lvl3pPr>
            <a:lvl4pPr>
              <a:defRPr>
                <a:latin typeface="Helvetica"/>
                <a:cs typeface="Helvetica"/>
              </a:defRPr>
            </a:lvl4pPr>
            <a:lvl5pPr>
              <a:defRPr>
                <a:latin typeface="Helvetica"/>
                <a:cs typeface="Helvetic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Helvetica"/>
                <a:cs typeface="Helvetica"/>
              </a:defRPr>
            </a:lvl1pPr>
          </a:lstStyle>
          <a:p>
            <a:fld id="{C2EB67E1-4C9E-C34C-8BBC-DADEE7A97043}" type="datetime1">
              <a:rPr lang="en-US" smtClean="0"/>
              <a:pPr/>
              <a:t>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Helvetica"/>
                <a:cs typeface="Helvetica"/>
              </a:defRPr>
            </a:lvl1pPr>
          </a:lstStyle>
          <a:p>
            <a:r>
              <a:rPr lang="en-US" smtClean="0"/>
              <a:t>www.righttoresearch.org</a:t>
            </a:r>
            <a:endParaRPr lang="en-US" dirty="0" smtClean="0"/>
          </a:p>
        </p:txBody>
      </p:sp>
      <p:pic>
        <p:nvPicPr>
          <p:cNvPr id="8" name="Picture 7" descr="SPARC_RightToResearch_MSOffice.gif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85546" y="5379550"/>
            <a:ext cx="858454" cy="1478449"/>
          </a:xfrm>
          <a:prstGeom prst="rect">
            <a:avLst/>
          </a:prstGeom>
        </p:spPr>
      </p:pic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6586476" y="6404879"/>
            <a:ext cx="173234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nick@arl.org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Helvetica"/>
              <a:ea typeface="+mn-ea"/>
              <a:cs typeface="Helvetic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latin typeface="Helvetica"/>
                <a:cs typeface="Helvetica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Helvetica"/>
                <a:cs typeface="Helvetica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Helvetica"/>
                <a:cs typeface="Helvetica"/>
              </a:defRPr>
            </a:lvl1pPr>
          </a:lstStyle>
          <a:p>
            <a:fld id="{4DE7ED02-FBBB-D045-B923-617E25A4B807}" type="datetime1">
              <a:rPr lang="en-US" smtClean="0"/>
              <a:pPr/>
              <a:t>2/3/2012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Helvetica"/>
                <a:cs typeface="Helvetica"/>
              </a:defRPr>
            </a:lvl1pPr>
          </a:lstStyle>
          <a:p>
            <a:r>
              <a:rPr lang="en-US" smtClean="0"/>
              <a:t>www.righttoresearch.org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Helvetica"/>
                <a:cs typeface="Helvetica"/>
              </a:defRPr>
            </a:lvl1pPr>
          </a:lstStyle>
          <a:p>
            <a:fld id="{36EC1384-9FB8-D44F-AD7B-EE1E5E77DEE4}" type="slidenum">
              <a:rPr lang="en-US" smtClean="0"/>
              <a:pPr/>
              <a:t>‹№›</a:t>
            </a:fld>
            <a:endParaRPr lang="en-US"/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6586476" y="6404879"/>
            <a:ext cx="173234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nick@arl.org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Helvetica"/>
              <a:ea typeface="+mn-ea"/>
              <a:cs typeface="Helvetic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BBA5C-7512-EB44-9181-0027FE0A6BA5}" type="datetime1">
              <a:rPr lang="en-US" smtClean="0"/>
              <a:pPr/>
              <a:t>2/3/2012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www.righttoresearch.org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C1384-9FB8-D44F-AD7B-EE1E5E77DEE4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018FB-A201-0643-920E-FB1C4A085D4A}" type="datetime1">
              <a:rPr lang="en-US" smtClean="0"/>
              <a:pPr/>
              <a:t>2/3/2012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www.righttoresearch.org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C1384-9FB8-D44F-AD7B-EE1E5E77DEE4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258B9-DC5D-EB45-878C-BF1023438F95}" type="datetime1">
              <a:rPr lang="en-US" smtClean="0"/>
              <a:pPr/>
              <a:t>2/3/2012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www.righttoresearch.org</a:t>
            </a:r>
            <a:endParaRPr lang="en-US" dirty="0" smtClean="0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6586476" y="6404879"/>
            <a:ext cx="173234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nick@arl.org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Helvetica"/>
              <a:ea typeface="+mn-ea"/>
              <a:cs typeface="Helvetic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57F2B-2BE5-7249-9798-ACB910D20EA4}" type="datetime1">
              <a:rPr lang="en-US" smtClean="0"/>
              <a:pPr/>
              <a:t>2/3/2012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www.righttoresearch.org</a:t>
            </a:r>
            <a:endParaRPr lang="en-US" dirty="0" smtClean="0"/>
          </a:p>
        </p:txBody>
      </p:sp>
      <p:pic>
        <p:nvPicPr>
          <p:cNvPr id="6" name="Picture 5" descr="SPARC_RightToResearch_MSOffice.gif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85546" y="5379550"/>
            <a:ext cx="858454" cy="1478449"/>
          </a:xfrm>
          <a:prstGeom prst="rect">
            <a:avLst/>
          </a:prstGeom>
        </p:spPr>
      </p:pic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6586476" y="6404879"/>
            <a:ext cx="173234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nick@arl.org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Helvetica"/>
              <a:ea typeface="+mn-ea"/>
              <a:cs typeface="Helvetic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6EC72-26DB-C243-8F29-0B959F147EC6}" type="datetime1">
              <a:rPr lang="en-US" smtClean="0"/>
              <a:pPr/>
              <a:t>2/3/2012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www.righttoresearch.org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C1384-9FB8-D44F-AD7B-EE1E5E77DEE4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gi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Helvetica"/>
                <a:cs typeface="Helvetica"/>
              </a:defRPr>
            </a:lvl1pPr>
          </a:lstStyle>
          <a:p>
            <a:fld id="{ADD3CE09-1316-3940-AFE1-61286F49F483}" type="datetime1">
              <a:rPr lang="en-US" smtClean="0"/>
              <a:pPr/>
              <a:t>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1279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solidFill>
                  <a:srgbClr val="A29D98"/>
                </a:solidFill>
                <a:latin typeface="Helvetica"/>
                <a:cs typeface="Helvetica"/>
              </a:defRPr>
            </a:lvl1pPr>
          </a:lstStyle>
          <a:p>
            <a:r>
              <a:rPr lang="en-US" smtClean="0"/>
              <a:t>www.righttoresearch.org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86476" y="6404879"/>
            <a:ext cx="173234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solidFill>
                  <a:schemeClr val="tx1">
                    <a:tint val="75000"/>
                  </a:schemeClr>
                </a:solidFill>
                <a:latin typeface="Helvetica"/>
                <a:cs typeface="Helvetica"/>
              </a:defRPr>
            </a:lvl1pPr>
          </a:lstStyle>
          <a:p>
            <a:r>
              <a:rPr lang="en-US" smtClean="0"/>
              <a:t>nick@arl.org</a:t>
            </a:r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0" y="0"/>
            <a:ext cx="9144000" cy="274638"/>
          </a:xfrm>
          <a:prstGeom prst="rect">
            <a:avLst/>
          </a:prstGeom>
          <a:solidFill>
            <a:srgbClr val="C90015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Helvetica"/>
              <a:cs typeface="Helvetica"/>
            </a:endParaRP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SPARC_RightToResearch_MSOffice.gif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8285546" y="5379550"/>
            <a:ext cx="858454" cy="147844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3300" b="0" i="0" kern="1200">
          <a:solidFill>
            <a:schemeClr val="tx1">
              <a:lumMod val="65000"/>
              <a:lumOff val="35000"/>
            </a:schemeClr>
          </a:solidFill>
          <a:latin typeface="Helvetica"/>
          <a:ea typeface="+mj-ea"/>
          <a:cs typeface="Helvetic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Helvetica"/>
          <a:ea typeface="+mn-ea"/>
          <a:cs typeface="Helvetic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Helvetica"/>
          <a:ea typeface="+mn-ea"/>
          <a:cs typeface="Helvetic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Helvetica"/>
          <a:ea typeface="+mn-ea"/>
          <a:cs typeface="Helvetic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Helvetica"/>
          <a:ea typeface="+mn-ea"/>
          <a:cs typeface="Helvetic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Helvetica"/>
          <a:ea typeface="+mn-ea"/>
          <a:cs typeface="Helvetic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Helvetica"/>
                <a:cs typeface="Helvetica"/>
              </a:defRPr>
            </a:lvl1pPr>
          </a:lstStyle>
          <a:p>
            <a:fld id="{99BD0CC9-6404-AC4D-AA67-70344F37597D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Helvetica"/>
                <a:cs typeface="Helvetica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Helvetica"/>
                <a:cs typeface="Helvetica"/>
              </a:defRPr>
            </a:lvl1pPr>
          </a:lstStyle>
          <a:p>
            <a:fld id="{71A8B703-4C11-C440-8C42-E11F07BF9088}" type="slidenum">
              <a:rPr lang="en-US" smtClean="0"/>
              <a:pPr/>
              <a:t>‹№›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274638"/>
          </a:xfrm>
          <a:prstGeom prst="rect">
            <a:avLst/>
          </a:prstGeom>
          <a:solidFill>
            <a:srgbClr val="C90015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Helvetica"/>
              <a:cs typeface="Helvetic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Helvetica"/>
          <a:ea typeface="+mj-ea"/>
          <a:cs typeface="Helvetic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Helvetica"/>
          <a:ea typeface="+mn-ea"/>
          <a:cs typeface="Helvetic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Helvetica"/>
          <a:ea typeface="+mn-ea"/>
          <a:cs typeface="Helvetic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Helvetica"/>
          <a:ea typeface="+mn-ea"/>
          <a:cs typeface="Helvetic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Helvetica"/>
          <a:ea typeface="+mn-ea"/>
          <a:cs typeface="Helvetic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Helvetica"/>
          <a:ea typeface="+mn-ea"/>
          <a:cs typeface="Helvetic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638301"/>
            <a:ext cx="9144000" cy="4923372"/>
          </a:xfrm>
        </p:spPr>
        <p:txBody>
          <a:bodyPr>
            <a:noAutofit/>
          </a:bodyPr>
          <a:lstStyle/>
          <a:p>
            <a:pPr algn="l"/>
            <a:r>
              <a:rPr lang="uk-UA" sz="4800" b="1" dirty="0" smtClean="0">
                <a:solidFill>
                  <a:schemeClr val="tx1"/>
                </a:solidFill>
              </a:rPr>
              <a:t>ВІДКРИТИЙ</a:t>
            </a:r>
            <a:r>
              <a:rPr lang="uk-UA" dirty="0" smtClean="0">
                <a:solidFill>
                  <a:schemeClr val="tx1"/>
                </a:solidFill>
              </a:rPr>
              <a:t>                    </a:t>
            </a:r>
            <a:r>
              <a:rPr lang="uk-UA" sz="4800" b="1" dirty="0" smtClean="0">
                <a:solidFill>
                  <a:schemeClr val="tx1"/>
                </a:solidFill>
              </a:rPr>
              <a:t>ДОСТУП</a:t>
            </a:r>
          </a:p>
          <a:p>
            <a:pPr algn="l"/>
            <a:endParaRPr lang="uk-UA" dirty="0" smtClean="0">
              <a:solidFill>
                <a:schemeClr val="tx1"/>
              </a:solidFill>
            </a:endParaRPr>
          </a:p>
          <a:p>
            <a:pPr algn="l"/>
            <a:r>
              <a:rPr lang="uk-UA" dirty="0" err="1" smtClean="0">
                <a:solidFill>
                  <a:schemeClr val="tx1"/>
                </a:solidFill>
              </a:rPr>
              <a:t>Нік</a:t>
            </a:r>
            <a:r>
              <a:rPr lang="uk-UA" dirty="0" smtClean="0">
                <a:solidFill>
                  <a:schemeClr val="tx1"/>
                </a:solidFill>
              </a:rPr>
              <a:t> </a:t>
            </a:r>
            <a:r>
              <a:rPr lang="uk-UA" dirty="0" err="1" smtClean="0">
                <a:solidFill>
                  <a:schemeClr val="tx1"/>
                </a:solidFill>
              </a:rPr>
              <a:t>Шокі</a:t>
            </a:r>
            <a:endParaRPr lang="en-US" dirty="0" smtClean="0">
              <a:solidFill>
                <a:schemeClr val="tx1"/>
              </a:solidFill>
            </a:endParaRPr>
          </a:p>
          <a:p>
            <a:pPr algn="l"/>
            <a:r>
              <a:rPr lang="uk-UA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Директор коаліції </a:t>
            </a: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RIGHT TO RESEARCH COALITION</a:t>
            </a:r>
          </a:p>
          <a:p>
            <a:pPr algn="l"/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EIFL Open Access Advocacy Webcast</a:t>
            </a:r>
          </a:p>
          <a:p>
            <a:pPr algn="l"/>
            <a:r>
              <a:rPr lang="uk-UA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31 січня </a:t>
            </a: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2011</a:t>
            </a:r>
            <a:r>
              <a:rPr lang="uk-UA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року</a:t>
            </a:r>
            <a:endParaRPr lang="en-US" sz="1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l"/>
            <a:endParaRPr lang="en-US" sz="1600" dirty="0" smtClean="0"/>
          </a:p>
        </p:txBody>
      </p:sp>
      <p:pic>
        <p:nvPicPr>
          <p:cNvPr id="6" name="Picture 5" descr="SPARC_RightToResearch_MSOffice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2011" y="4167909"/>
            <a:ext cx="1561989" cy="2690091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731000" y="5930688"/>
            <a:ext cx="914400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59064" y="6383106"/>
            <a:ext cx="1591733" cy="64633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dirty="0" smtClean="0">
                <a:solidFill>
                  <a:srgbClr val="404064"/>
                </a:solidFill>
                <a:latin typeface="Helvetica"/>
                <a:cs typeface="Helvetica"/>
              </a:rPr>
              <a:t>nick@arl.org</a:t>
            </a:r>
          </a:p>
          <a:p>
            <a:endParaRPr lang="en-US" dirty="0">
              <a:solidFill>
                <a:srgbClr val="404064"/>
              </a:solidFill>
              <a:latin typeface="Helvetica"/>
              <a:cs typeface="Helvetica"/>
            </a:endParaRPr>
          </a:p>
        </p:txBody>
      </p:sp>
      <p:pic>
        <p:nvPicPr>
          <p:cNvPr id="7" name="Picture 6" descr="Black OA Logo.jpg"/>
          <p:cNvPicPr>
            <a:picLocks noChangeAspect="1"/>
          </p:cNvPicPr>
          <p:nvPr/>
        </p:nvPicPr>
        <p:blipFill rotWithShape="1">
          <a:blip r:embed="rId4"/>
          <a:srcRect l="33876" r="42588"/>
          <a:stretch/>
        </p:blipFill>
        <p:spPr>
          <a:xfrm>
            <a:off x="3838574" y="828675"/>
            <a:ext cx="1600201" cy="20288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4000" y="1711325"/>
            <a:ext cx="8648700" cy="1470025"/>
          </a:xfrm>
        </p:spPr>
        <p:txBody>
          <a:bodyPr/>
          <a:lstStyle/>
          <a:p>
            <a:r>
              <a:rPr lang="uk-UA" sz="3000" dirty="0" smtClean="0"/>
              <a:t>Звіт Європейської Комісії</a:t>
            </a:r>
            <a:r>
              <a:rPr lang="en-US" sz="3000" dirty="0" smtClean="0"/>
              <a:t>:</a:t>
            </a:r>
            <a:br>
              <a:rPr lang="en-US" sz="3000" dirty="0" smtClean="0"/>
            </a:br>
            <a:r>
              <a:rPr lang="uk-UA" sz="3000" dirty="0" smtClean="0"/>
              <a:t>У середньому</a:t>
            </a:r>
            <a:r>
              <a:rPr lang="en-US" sz="3000" dirty="0" smtClean="0"/>
              <a:t>, </a:t>
            </a:r>
            <a:r>
              <a:rPr lang="uk-UA" sz="3000" dirty="0" smtClean="0"/>
              <a:t>прибуткові </a:t>
            </a:r>
            <a:r>
              <a:rPr lang="uk-UA" sz="3000" dirty="0" smtClean="0"/>
              <a:t>журнали</a:t>
            </a:r>
            <a:r>
              <a:rPr lang="en-US" sz="3000" dirty="0" smtClean="0"/>
              <a:t/>
            </a:r>
            <a:br>
              <a:rPr lang="en-US" sz="3000" dirty="0" smtClean="0"/>
            </a:br>
            <a:r>
              <a:rPr lang="uk-UA" sz="3000" b="1" dirty="0" smtClean="0"/>
              <a:t>УТРИЧІ дорожчі від </a:t>
            </a:r>
            <a:r>
              <a:rPr lang="uk-UA" sz="3000" dirty="0" smtClean="0"/>
              <a:t>неприбуткових</a:t>
            </a:r>
            <a:r>
              <a:rPr lang="en-US" sz="3000" baseline="30000" dirty="0" smtClean="0"/>
              <a:t>1</a:t>
            </a:r>
            <a:r>
              <a:rPr lang="en-US" sz="3000" dirty="0" smtClean="0"/>
              <a:t/>
            </a:r>
            <a:br>
              <a:rPr lang="en-US" sz="3000" dirty="0" smtClean="0"/>
            </a:br>
            <a:r>
              <a:rPr lang="en-US" sz="3000" dirty="0" smtClean="0"/>
              <a:t/>
            </a:r>
            <a:br>
              <a:rPr lang="en-US" sz="3000" dirty="0" smtClean="0"/>
            </a:br>
            <a:r>
              <a:rPr lang="uk-UA" sz="3000" dirty="0" smtClean="0"/>
              <a:t>Прибуткові журнали з неврології на </a:t>
            </a:r>
            <a:r>
              <a:rPr lang="en-US" sz="3000" b="1" dirty="0" smtClean="0"/>
              <a:t>890% </a:t>
            </a:r>
            <a:r>
              <a:rPr lang="uk-UA" sz="3000" dirty="0" smtClean="0"/>
              <a:t>дорожчі</a:t>
            </a:r>
            <a:r>
              <a:rPr lang="en-US" sz="3000" dirty="0" smtClean="0"/>
              <a:t> (</a:t>
            </a:r>
            <a:r>
              <a:rPr lang="uk-UA" sz="3000" dirty="0" smtClean="0"/>
              <a:t>за сторінку</a:t>
            </a:r>
            <a:r>
              <a:rPr lang="en-US" sz="3000" dirty="0" smtClean="0"/>
              <a:t>)</a:t>
            </a:r>
            <a:r>
              <a:rPr lang="en-US" sz="3000" baseline="30000" dirty="0" smtClean="0"/>
              <a:t>2</a:t>
            </a:r>
            <a:endParaRPr lang="en-US" sz="3000" baseline="30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www.righttoresearch.org</a:t>
            </a:r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4456642"/>
            <a:ext cx="9144000" cy="82041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5961410"/>
            <a:ext cx="8331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aseline="30000" dirty="0" smtClean="0">
                <a:latin typeface="Helvetica"/>
                <a:cs typeface="Helvetica"/>
              </a:rPr>
              <a:t>1 </a:t>
            </a:r>
            <a:r>
              <a:rPr lang="en-US" sz="1000" dirty="0" smtClean="0">
                <a:latin typeface="Helvetica"/>
                <a:cs typeface="Helvetica"/>
              </a:rPr>
              <a:t>Study on the economic and technical evolution of the scientific publication markets in Europe, Commissioned by the European Commission</a:t>
            </a:r>
          </a:p>
          <a:p>
            <a:r>
              <a:rPr lang="en-US" sz="1000" baseline="30000" dirty="0" smtClean="0">
                <a:latin typeface="Helvetica"/>
                <a:cs typeface="Helvetica"/>
              </a:rPr>
              <a:t>2</a:t>
            </a:r>
            <a:r>
              <a:rPr lang="en-US" sz="1000" dirty="0" smtClean="0">
                <a:latin typeface="Helvetica"/>
                <a:cs typeface="Helvetica"/>
              </a:rPr>
              <a:t> The </a:t>
            </a:r>
            <a:r>
              <a:rPr lang="en-US" sz="1000" dirty="0">
                <a:latin typeface="Helvetica"/>
                <a:cs typeface="Helvetica"/>
              </a:rPr>
              <a:t>Costs and Benefits of Site </a:t>
            </a:r>
            <a:r>
              <a:rPr lang="en-US" sz="1000" dirty="0" err="1">
                <a:latin typeface="Helvetica"/>
                <a:cs typeface="Helvetica"/>
              </a:rPr>
              <a:t>Licences</a:t>
            </a:r>
            <a:r>
              <a:rPr lang="en-US" sz="1000" dirty="0">
                <a:latin typeface="Helvetica"/>
                <a:cs typeface="Helvetica"/>
              </a:rPr>
              <a:t> to Academic Journals”, Proceedings of the National Academy of Sciences,</a:t>
            </a:r>
            <a:r>
              <a:rPr lang="en-US" sz="1000" dirty="0" smtClean="0">
                <a:latin typeface="Helvetica"/>
                <a:cs typeface="Helvetica"/>
              </a:rPr>
              <a:t> C.T</a:t>
            </a:r>
            <a:r>
              <a:rPr lang="en-US" sz="1000" dirty="0">
                <a:latin typeface="Helvetica"/>
                <a:cs typeface="Helvetica"/>
              </a:rPr>
              <a:t>. Bergstrom and T.C. Bergstrom.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www.righttoresearch.org</a:t>
            </a:r>
            <a:endParaRPr lang="en-US" dirty="0" smtClean="0"/>
          </a:p>
        </p:txBody>
      </p:sp>
      <p:pic>
        <p:nvPicPr>
          <p:cNvPr id="5" name="Picture 4" descr="Cost Per Page 603 HQ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693090"/>
            <a:ext cx="7785460" cy="5453710"/>
          </a:xfrm>
          <a:prstGeom prst="rect">
            <a:avLst/>
          </a:prstGeom>
        </p:spPr>
      </p:pic>
      <p:sp>
        <p:nvSpPr>
          <p:cNvPr id="2" name="Прямокутник 1"/>
          <p:cNvSpPr/>
          <p:nvPr/>
        </p:nvSpPr>
        <p:spPr>
          <a:xfrm>
            <a:off x="371475" y="361950"/>
            <a:ext cx="8039100" cy="33114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Вартість за сторінку: Неприбуткові проти Прибуткових журналів</a:t>
            </a:r>
            <a:endParaRPr lang="uk-UA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www.righttoresearch.org</a:t>
            </a:r>
            <a:endParaRPr lang="en-US" dirty="0" smtClean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3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Helvetica"/>
                <a:ea typeface="+mj-ea"/>
                <a:cs typeface="Helvetica"/>
              </a:rPr>
              <a:t>Нарешті</a:t>
            </a:r>
            <a:r>
              <a:rPr kumimoji="0" lang="en-US" sz="3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Helvetica"/>
                <a:ea typeface="+mj-ea"/>
                <a:cs typeface="Helvetica"/>
              </a:rPr>
              <a:t>…</a:t>
            </a:r>
            <a:endParaRPr kumimoji="0" lang="en-US" sz="33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Helvetica"/>
              <a:ea typeface="+mj-ea"/>
              <a:cs typeface="Helvetica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1638300"/>
            <a:ext cx="8229600" cy="3916363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/>
          <a:p>
            <a:pPr marL="514350" lvl="0" indent="-514350">
              <a:spcBef>
                <a:spcPct val="20000"/>
              </a:spcBef>
            </a:pPr>
            <a:r>
              <a:rPr lang="uk-UA" sz="2800" dirty="0" smtClean="0">
                <a:latin typeface="Helvetica"/>
                <a:cs typeface="Helvetica"/>
              </a:rPr>
              <a:t>З використанням Інтернету </a:t>
            </a:r>
            <a:r>
              <a:rPr lang="uk-UA" sz="2800" dirty="0" smtClean="0">
                <a:latin typeface="Helvetica"/>
                <a:cs typeface="Helvetica"/>
              </a:rPr>
              <a:t>ціна на видання значно знизилась</a:t>
            </a:r>
            <a:r>
              <a:rPr lang="en-US" sz="2800" dirty="0" smtClean="0">
                <a:latin typeface="Helvetica"/>
                <a:cs typeface="Helvetica"/>
              </a:rPr>
              <a:t>…</a:t>
            </a:r>
          </a:p>
          <a:p>
            <a:pPr marL="514350" lvl="0" indent="-514350">
              <a:spcBef>
                <a:spcPct val="20000"/>
              </a:spcBef>
            </a:pPr>
            <a:endParaRPr lang="en-US" sz="2800" dirty="0" smtClean="0">
              <a:latin typeface="Helvetica"/>
              <a:cs typeface="Helvetica"/>
            </a:endParaRPr>
          </a:p>
          <a:p>
            <a:pPr marL="514350" lvl="0" indent="-514350">
              <a:spcBef>
                <a:spcPct val="20000"/>
              </a:spcBef>
            </a:pPr>
            <a:r>
              <a:rPr lang="uk-UA" sz="2800" dirty="0" smtClean="0">
                <a:latin typeface="Helvetica"/>
                <a:cs typeface="Helvetica"/>
              </a:rPr>
              <a:t>Ціна на журнали, поки що , продовжує зростати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Helvetica"/>
              <a:ea typeface="+mn-ea"/>
              <a:cs typeface="Helvetic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uk-UA" dirty="0" smtClean="0"/>
              <a:t>Що сталось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38300"/>
            <a:ext cx="8229600" cy="3916363"/>
          </a:xfrm>
        </p:spPr>
        <p:txBody>
          <a:bodyPr wrap="none" anchor="ctr">
            <a:normAutofit/>
          </a:bodyPr>
          <a:lstStyle/>
          <a:p>
            <a:pPr marL="514350" indent="-514350">
              <a:buNone/>
            </a:pPr>
            <a:endParaRPr lang="en-US" sz="2800" dirty="0" smtClean="0"/>
          </a:p>
          <a:p>
            <a:pPr marL="514350" indent="-514350">
              <a:buNone/>
            </a:pPr>
            <a:r>
              <a:rPr lang="uk-UA" sz="2800" dirty="0" smtClean="0"/>
              <a:t>Система, яка задумувалась як неприбуткова </a:t>
            </a:r>
            <a:endParaRPr lang="en-US" sz="2800" dirty="0" smtClean="0"/>
          </a:p>
          <a:p>
            <a:pPr marL="514350" indent="-514350">
              <a:buNone/>
            </a:pPr>
            <a:r>
              <a:rPr lang="uk-UA" sz="2800" dirty="0" smtClean="0"/>
              <a:t>наразі такою не </a:t>
            </a:r>
            <a:r>
              <a:rPr lang="uk-UA" sz="2800" dirty="0" smtClean="0"/>
              <a:t>є.</a:t>
            </a:r>
            <a:endParaRPr lang="en-US" sz="2800" dirty="0" smtClean="0"/>
          </a:p>
          <a:p>
            <a:pPr marL="514350" indent="-514350">
              <a:buNone/>
            </a:pPr>
            <a:endParaRPr lang="en-US" sz="2800" dirty="0" smtClean="0"/>
          </a:p>
          <a:p>
            <a:pPr marL="514350" indent="-514350">
              <a:buNone/>
            </a:pPr>
            <a:r>
              <a:rPr lang="uk-UA" sz="2800" dirty="0" smtClean="0"/>
              <a:t>Ми дбаємо про прибуток, радше ніж про якість </a:t>
            </a:r>
          </a:p>
          <a:p>
            <a:pPr marL="514350" indent="-514350">
              <a:buNone/>
            </a:pPr>
            <a:r>
              <a:rPr lang="uk-UA" sz="2800" dirty="0" smtClean="0"/>
              <a:t>знання.</a:t>
            </a:r>
            <a:endParaRPr lang="en-US" sz="2800" dirty="0" smtClean="0"/>
          </a:p>
          <a:p>
            <a:pPr marL="514350" indent="-514350">
              <a:buAutoNum type="arabicPeriod"/>
            </a:pP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www.righttoresearch.org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www.righttoresearch.org</a:t>
            </a:r>
            <a:endParaRPr lang="en-US" dirty="0" smtClean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uk-UA" sz="3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"/>
                <a:ea typeface="+mj-ea"/>
                <a:cs typeface="Helvetica"/>
              </a:rPr>
              <a:t>Ось у чому річ</a:t>
            </a:r>
            <a:r>
              <a:rPr lang="en-US" sz="3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"/>
                <a:ea typeface="+mj-ea"/>
                <a:cs typeface="Helvetica"/>
              </a:rPr>
              <a:t>…</a:t>
            </a:r>
            <a:endParaRPr kumimoji="0" lang="en-US" sz="33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Helvetica"/>
              <a:ea typeface="+mj-ea"/>
              <a:cs typeface="Helvetica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1638300"/>
            <a:ext cx="8229600" cy="3916363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/>
          <a:p>
            <a:pPr marL="514350" lvl="0" indent="-514350">
              <a:spcBef>
                <a:spcPct val="20000"/>
              </a:spcBef>
            </a:pPr>
            <a:r>
              <a:rPr lang="uk-UA" sz="2800" dirty="0" smtClean="0">
                <a:latin typeface="Helvetica"/>
                <a:cs typeface="Helvetica"/>
              </a:rPr>
              <a:t>Ми вийшли за рамки лише друкованого</a:t>
            </a:r>
            <a:r>
              <a:rPr lang="en-US" sz="2800" dirty="0" smtClean="0">
                <a:latin typeface="Helvetica"/>
                <a:cs typeface="Helvetica"/>
              </a:rPr>
              <a:t>.</a:t>
            </a:r>
          </a:p>
          <a:p>
            <a:pPr marL="514350" lvl="0" indent="-514350">
              <a:spcBef>
                <a:spcPct val="20000"/>
              </a:spcBef>
            </a:pPr>
            <a:endParaRPr lang="en-US" sz="2800" dirty="0" smtClean="0">
              <a:latin typeface="Helvetica"/>
              <a:cs typeface="Helvetica"/>
            </a:endParaRPr>
          </a:p>
          <a:p>
            <a:pPr marL="514350" lvl="0" indent="-514350">
              <a:spcBef>
                <a:spcPct val="20000"/>
              </a:spcBef>
            </a:pPr>
            <a:r>
              <a:rPr lang="uk-UA" sz="2800" dirty="0" smtClean="0">
                <a:latin typeface="Helvetica"/>
                <a:cs typeface="Helvetica"/>
              </a:rPr>
              <a:t>За допомогою Інтернету </a:t>
            </a:r>
            <a:r>
              <a:rPr lang="uk-UA" sz="2800" dirty="0">
                <a:latin typeface="Helvetica"/>
                <a:cs typeface="Helvetica"/>
              </a:rPr>
              <a:t>ми можемо безкоштовно </a:t>
            </a:r>
            <a:r>
              <a:rPr lang="uk-UA" sz="2800" dirty="0" smtClean="0">
                <a:latin typeface="Helvetica"/>
                <a:cs typeface="Helvetica"/>
              </a:rPr>
              <a:t>поширювати знання для будь – кого, будь – де.</a:t>
            </a:r>
            <a:endParaRPr lang="en-US" sz="2800" dirty="0" smtClean="0">
              <a:latin typeface="Helvetica"/>
              <a:cs typeface="Helvetica"/>
            </a:endParaRPr>
          </a:p>
          <a:p>
            <a:pPr marL="514350" lvl="0" indent="-514350">
              <a:spcBef>
                <a:spcPct val="20000"/>
              </a:spcBef>
            </a:pPr>
            <a:r>
              <a:rPr lang="uk-UA" sz="2800" dirty="0" smtClean="0">
                <a:latin typeface="Helvetica"/>
                <a:cs typeface="Helvetica"/>
              </a:rPr>
              <a:t>Статті мають бути відкритими для </a:t>
            </a:r>
            <a:r>
              <a:rPr lang="uk-UA" sz="2800" dirty="0" smtClean="0">
                <a:latin typeface="Helvetica"/>
                <a:cs typeface="Helvetica"/>
              </a:rPr>
              <a:t>користувачів.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Helvetica"/>
              <a:ea typeface="+mn-ea"/>
              <a:cs typeface="Helvetic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73225"/>
            <a:ext cx="7772400" cy="1470025"/>
          </a:xfrm>
        </p:spPr>
        <p:txBody>
          <a:bodyPr/>
          <a:lstStyle/>
          <a:p>
            <a:pPr algn="l"/>
            <a:r>
              <a:rPr lang="uk-UA" sz="3600" dirty="0" smtClean="0"/>
              <a:t>Вирішення</a:t>
            </a:r>
            <a:r>
              <a:rPr lang="en-US" sz="3600" dirty="0" smtClean="0"/>
              <a:t>:</a:t>
            </a:r>
            <a:br>
              <a:rPr lang="en-US" sz="3600" dirty="0" smtClean="0"/>
            </a:br>
            <a:r>
              <a:rPr lang="uk-UA" sz="3600" b="1" dirty="0" smtClean="0">
                <a:solidFill>
                  <a:schemeClr val="tx1"/>
                </a:solidFill>
              </a:rPr>
              <a:t>Відкритий доступ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endParaRPr lang="en-US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www.righttoresearch.org</a:t>
            </a:r>
            <a:endParaRPr lang="en-US" dirty="0" smtClean="0"/>
          </a:p>
        </p:txBody>
      </p:sp>
      <p:pic>
        <p:nvPicPr>
          <p:cNvPr id="5" name="Picture 4" descr="Black OA Log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6823" y="2676524"/>
            <a:ext cx="6705601" cy="20288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www.righttoresearch.org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3300" noProof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"/>
                <a:ea typeface="+mj-ea"/>
                <a:cs typeface="Helvetica"/>
              </a:rPr>
              <a:t>Що таке Відкритий Доступ</a:t>
            </a:r>
            <a:r>
              <a:rPr kumimoji="0" lang="en-US" sz="3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Helvetica"/>
                <a:ea typeface="+mj-ea"/>
                <a:cs typeface="Helvetica"/>
              </a:rPr>
              <a:t>?</a:t>
            </a:r>
            <a:endParaRPr kumimoji="0" lang="en-US" sz="33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Helvetica"/>
              <a:ea typeface="+mj-ea"/>
              <a:cs typeface="Helvetica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91835" y="1502373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“</a:t>
            </a:r>
            <a:r>
              <a:rPr kumimoji="0" lang="uk-UA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Під відкритим доступом ми розуміємо</a:t>
            </a: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, </a:t>
            </a:r>
            <a:r>
              <a:rPr kumimoji="0" lang="uk-UA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миттєвий</a:t>
            </a: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, </a:t>
            </a:r>
            <a:r>
              <a:rPr kumimoji="0" lang="uk-UA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безкоштовний доступ через Інтернет,</a:t>
            </a:r>
            <a:r>
              <a:rPr kumimoji="0" lang="uk-UA" sz="29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 що дозволяє користувачам</a:t>
            </a: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 </a:t>
            </a:r>
            <a:r>
              <a:rPr kumimoji="0" lang="uk-UA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читати</a:t>
            </a: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, </a:t>
            </a:r>
            <a:r>
              <a:rPr kumimoji="0" lang="uk-UA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завантажувати</a:t>
            </a: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, </a:t>
            </a:r>
            <a:r>
              <a:rPr kumimoji="0" lang="uk-UA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копіювати</a:t>
            </a: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, </a:t>
            </a:r>
            <a:r>
              <a:rPr kumimoji="0" lang="uk-UA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поширювати</a:t>
            </a: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, </a:t>
            </a:r>
            <a:r>
              <a:rPr kumimoji="0" lang="uk-UA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друкувати</a:t>
            </a: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, </a:t>
            </a:r>
            <a:r>
              <a:rPr kumimoji="0" lang="uk-UA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шукати та </a:t>
            </a:r>
            <a:r>
              <a:rPr kumimoji="0" lang="uk-UA" sz="29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лінкувати</a:t>
            </a:r>
            <a:r>
              <a:rPr kumimoji="0" lang="uk-UA" sz="29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 </a:t>
            </a:r>
            <a:r>
              <a:rPr kumimoji="0" lang="uk-UA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повні тексти статей</a:t>
            </a: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, </a:t>
            </a:r>
            <a:r>
              <a:rPr kumimoji="0" lang="uk-UA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індексувати</a:t>
            </a: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, </a:t>
            </a:r>
            <a:r>
              <a:rPr kumimoji="0" lang="uk-UA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передавати як дані до програмного</a:t>
            </a:r>
            <a:r>
              <a:rPr kumimoji="0" lang="uk-UA" sz="29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 забезпечення чи використовувати з будь – якою іншою законною метою</a:t>
            </a: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…”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29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Helvetica"/>
              <a:ea typeface="+mn-ea"/>
              <a:cs typeface="Helvetica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- </a:t>
            </a:r>
            <a:r>
              <a:rPr kumimoji="0" lang="uk-UA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Будапештська ініціатива відкритого доступу</a:t>
            </a:r>
            <a:endParaRPr kumimoji="0" lang="en-US" sz="29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Helvetica"/>
              <a:ea typeface="+mn-ea"/>
              <a:cs typeface="Helvetic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50" y="0"/>
            <a:ext cx="8172450" cy="6412794"/>
          </a:xfrm>
        </p:spPr>
        <p:txBody>
          <a:bodyPr anchor="ctr"/>
          <a:lstStyle/>
          <a:p>
            <a:pPr algn="l"/>
            <a:r>
              <a:rPr lang="uk-UA" dirty="0" smtClean="0"/>
              <a:t>2 шляхи викладення статті у відкритому доступі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www.righttoresearch.org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www.righttoresearch.org</a:t>
            </a:r>
            <a:endParaRPr lang="en-US" dirty="0" smtClean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742950" marR="0" lvl="0" indent="-74295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Helvetica"/>
                <a:ea typeface="+mj-ea"/>
                <a:cs typeface="Helvetica"/>
              </a:rPr>
              <a:t>1.</a:t>
            </a:r>
            <a:r>
              <a:rPr kumimoji="0" lang="en-US" sz="39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Helvetica"/>
                <a:ea typeface="+mj-ea"/>
                <a:cs typeface="Helvetica"/>
              </a:rPr>
              <a:t> </a:t>
            </a:r>
            <a:r>
              <a:rPr kumimoji="0" lang="uk-UA" sz="3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Helvetica"/>
                <a:ea typeface="+mj-ea"/>
                <a:cs typeface="Helvetica"/>
              </a:rPr>
              <a:t>Опублікувати у журналі відкритого доступу</a:t>
            </a:r>
            <a:endParaRPr kumimoji="0" lang="en-US" sz="3900" b="0" i="0" u="none" strike="noStrike" kern="1200" cap="none" spc="0" normalizeH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Helvetica"/>
              <a:ea typeface="+mj-ea"/>
              <a:cs typeface="Helvetica"/>
            </a:endParaRPr>
          </a:p>
        </p:txBody>
      </p:sp>
      <p:pic>
        <p:nvPicPr>
          <p:cNvPr id="6" name="Picture 5" descr="Journal.psd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962181"/>
            <a:ext cx="1358900" cy="1695864"/>
          </a:xfrm>
          <a:prstGeom prst="rect">
            <a:avLst/>
          </a:prstGeom>
        </p:spPr>
      </p:pic>
      <p:sp>
        <p:nvSpPr>
          <p:cNvPr id="7" name="Title 11"/>
          <p:cNvSpPr>
            <a:spLocks noGrp="1"/>
          </p:cNvSpPr>
          <p:nvPr>
            <p:ph type="ctrTitle"/>
          </p:nvPr>
        </p:nvSpPr>
        <p:spPr>
          <a:xfrm>
            <a:off x="1841500" y="3190432"/>
            <a:ext cx="2997200" cy="1019175"/>
          </a:xfrm>
        </p:spPr>
        <p:txBody>
          <a:bodyPr/>
          <a:lstStyle/>
          <a:p>
            <a:r>
              <a:rPr lang="en-US" sz="6000" dirty="0" smtClean="0">
                <a:solidFill>
                  <a:schemeClr val="tx1"/>
                </a:solidFill>
              </a:rPr>
              <a:t>X 7,400</a:t>
            </a:r>
            <a:endParaRPr lang="en-US" sz="6000" dirty="0">
              <a:solidFill>
                <a:schemeClr val="tx1"/>
              </a:solidFill>
            </a:endParaRPr>
          </a:p>
        </p:txBody>
      </p:sp>
      <p:grpSp>
        <p:nvGrpSpPr>
          <p:cNvPr id="2" name="Group 15"/>
          <p:cNvGrpSpPr/>
          <p:nvPr/>
        </p:nvGrpSpPr>
        <p:grpSpPr>
          <a:xfrm>
            <a:off x="5207000" y="2216514"/>
            <a:ext cx="3056007" cy="3119907"/>
            <a:chOff x="5207000" y="2216514"/>
            <a:chExt cx="3056007" cy="3119907"/>
          </a:xfrm>
        </p:grpSpPr>
        <p:pic>
          <p:nvPicPr>
            <p:cNvPr id="8" name="Picture 7" descr="PLOS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207001" y="2216514"/>
              <a:ext cx="3056006" cy="684967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207000" y="3256356"/>
              <a:ext cx="3056006" cy="705232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207001" y="4412807"/>
              <a:ext cx="3028244" cy="923614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www.righttoresearch.org</a:t>
            </a:r>
            <a:endParaRPr lang="en-US" dirty="0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000" y="2730500"/>
            <a:ext cx="2108200" cy="21082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59450" y="1829590"/>
            <a:ext cx="2393950" cy="144701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55805" y="3390900"/>
            <a:ext cx="1918195" cy="1058789"/>
          </a:xfrm>
          <a:prstGeom prst="rect">
            <a:avLst/>
          </a:prstGeom>
        </p:spPr>
      </p:pic>
      <p:sp>
        <p:nvSpPr>
          <p:cNvPr id="8" name="Title 11"/>
          <p:cNvSpPr txBox="1">
            <a:spLocks/>
          </p:cNvSpPr>
          <p:nvPr/>
        </p:nvSpPr>
        <p:spPr>
          <a:xfrm>
            <a:off x="2070100" y="3279455"/>
            <a:ext cx="2997200" cy="10191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"/>
                <a:ea typeface="+mj-ea"/>
                <a:cs typeface="Helvetica"/>
              </a:rPr>
              <a:t>X 2,000</a:t>
            </a: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Helvetica"/>
              <a:ea typeface="+mj-ea"/>
              <a:cs typeface="Helvetica"/>
            </a:endParaRPr>
          </a:p>
        </p:txBody>
      </p:sp>
      <p:pic>
        <p:nvPicPr>
          <p:cNvPr id="16" name="Picture 15" descr="Screen shot 2011-10-19 at 11.38.56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17705" y="4838700"/>
            <a:ext cx="2082800" cy="533400"/>
          </a:xfrm>
          <a:prstGeom prst="rect">
            <a:avLst/>
          </a:prstGeom>
        </p:spPr>
      </p:pic>
      <p:sp>
        <p:nvSpPr>
          <p:cNvPr id="23" name="Title 1"/>
          <p:cNvSpPr txBox="1">
            <a:spLocks/>
          </p:cNvSpPr>
          <p:nvPr/>
        </p:nvSpPr>
        <p:spPr>
          <a:xfrm>
            <a:off x="254000" y="274638"/>
            <a:ext cx="86487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Helvetica"/>
                <a:ea typeface="+mj-ea"/>
                <a:cs typeface="Helvetica"/>
              </a:rPr>
              <a:t>2. </a:t>
            </a:r>
            <a:r>
              <a:rPr kumimoji="0" lang="uk-UA" sz="3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Helvetica"/>
                <a:ea typeface="+mj-ea"/>
                <a:cs typeface="Helvetica"/>
              </a:rPr>
              <a:t>Опублікувати будь - де</a:t>
            </a:r>
            <a:r>
              <a:rPr kumimoji="0" lang="en-US" sz="38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Helvetica"/>
                <a:ea typeface="+mj-ea"/>
                <a:cs typeface="Helvetica"/>
              </a:rPr>
              <a:t>, </a:t>
            </a:r>
            <a:r>
              <a:rPr kumimoji="0" lang="uk-UA" sz="38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Helvetica"/>
                <a:ea typeface="+mj-ea"/>
                <a:cs typeface="Helvetica"/>
              </a:rPr>
              <a:t>викласти у репозитарії відкритого доступу</a:t>
            </a:r>
            <a:endParaRPr kumimoji="0" lang="en-US" sz="3800" b="0" i="0" u="none" strike="noStrike" kern="1200" cap="none" spc="0" normalizeH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Helvetica"/>
              <a:ea typeface="+mj-ea"/>
              <a:cs typeface="Helvetic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601287" y="379531"/>
            <a:ext cx="5199813" cy="5578058"/>
          </a:xfrm>
        </p:spPr>
        <p:txBody>
          <a:bodyPr anchor="ctr"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uk-UA" sz="2200" dirty="0" smtClean="0"/>
              <a:t>Коаліція розпочала свою роботу влітку </a:t>
            </a:r>
            <a:r>
              <a:rPr lang="en-US" sz="2200" dirty="0" smtClean="0"/>
              <a:t>2009</a:t>
            </a:r>
            <a:r>
              <a:rPr lang="uk-UA" sz="2200" dirty="0" smtClean="0"/>
              <a:t> року</a:t>
            </a:r>
            <a:endParaRPr lang="en-US" sz="2200" dirty="0" smtClean="0"/>
          </a:p>
          <a:p>
            <a:pPr>
              <a:spcBef>
                <a:spcPts val="0"/>
              </a:spcBef>
              <a:buNone/>
            </a:pPr>
            <a:endParaRPr lang="ru-RU" sz="2200" dirty="0" smtClean="0"/>
          </a:p>
          <a:p>
            <a:pPr>
              <a:spcBef>
                <a:spcPts val="0"/>
              </a:spcBef>
              <a:buNone/>
            </a:pPr>
            <a:r>
              <a:rPr lang="ru-RU" sz="2200" dirty="0" smtClean="0"/>
              <a:t>Створена на основ</a:t>
            </a:r>
            <a:r>
              <a:rPr lang="uk-UA" sz="2200" dirty="0" smtClean="0"/>
              <a:t>і студентської організації </a:t>
            </a:r>
            <a:r>
              <a:rPr lang="uk-UA" sz="2200" dirty="0" smtClean="0"/>
              <a:t>з </a:t>
            </a:r>
            <a:r>
              <a:rPr lang="uk-UA" sz="2200" dirty="0" err="1" smtClean="0"/>
              <a:t>адвокації</a:t>
            </a:r>
            <a:r>
              <a:rPr lang="uk-UA" sz="2200" dirty="0" smtClean="0"/>
              <a:t> відкритого доступу </a:t>
            </a:r>
            <a:r>
              <a:rPr lang="en-US" sz="2200" dirty="0" smtClean="0"/>
              <a:t>Student Statement on the</a:t>
            </a:r>
          </a:p>
          <a:p>
            <a:pPr>
              <a:spcBef>
                <a:spcPts val="0"/>
              </a:spcBef>
              <a:buNone/>
            </a:pPr>
            <a:r>
              <a:rPr lang="en-US" sz="2200" dirty="0" smtClean="0"/>
              <a:t>Right to Research: access to research is </a:t>
            </a:r>
            <a:r>
              <a:rPr lang="en-US" sz="2200" dirty="0" smtClean="0"/>
              <a:t>a</a:t>
            </a:r>
            <a:r>
              <a:rPr lang="uk-UA" sz="2200" dirty="0" smtClean="0"/>
              <a:t> </a:t>
            </a:r>
            <a:r>
              <a:rPr lang="en-US" sz="2200" dirty="0" smtClean="0"/>
              <a:t>student </a:t>
            </a:r>
            <a:r>
              <a:rPr lang="en-US" sz="2200" dirty="0" smtClean="0">
                <a:solidFill>
                  <a:srgbClr val="FF0000"/>
                </a:solidFill>
              </a:rPr>
              <a:t>right				</a:t>
            </a:r>
          </a:p>
          <a:p>
            <a:pPr>
              <a:spcBef>
                <a:spcPts val="0"/>
              </a:spcBef>
              <a:buNone/>
            </a:pPr>
            <a:endParaRPr lang="uk-UA" sz="2200" dirty="0" smtClean="0">
              <a:solidFill>
                <a:srgbClr val="000000"/>
              </a:solidFill>
            </a:endParaRPr>
          </a:p>
          <a:p>
            <a:pPr>
              <a:spcBef>
                <a:spcPts val="0"/>
              </a:spcBef>
              <a:buNone/>
            </a:pPr>
            <a:r>
              <a:rPr lang="uk-UA" sz="2200" dirty="0" smtClean="0">
                <a:solidFill>
                  <a:srgbClr val="000000"/>
                </a:solidFill>
              </a:rPr>
              <a:t>Працює </a:t>
            </a:r>
            <a:r>
              <a:rPr lang="uk-UA" sz="2200" dirty="0" smtClean="0">
                <a:solidFill>
                  <a:srgbClr val="000000"/>
                </a:solidFill>
              </a:rPr>
              <a:t>дві програми </a:t>
            </a:r>
            <a:r>
              <a:rPr lang="en-US" sz="2200" dirty="0" smtClean="0">
                <a:solidFill>
                  <a:srgbClr val="000000"/>
                </a:solidFill>
              </a:rPr>
              <a:t>: </a:t>
            </a:r>
            <a:r>
              <a:rPr lang="uk-UA" sz="2200" dirty="0" err="1" smtClean="0">
                <a:solidFill>
                  <a:srgbClr val="000000"/>
                </a:solidFill>
              </a:rPr>
              <a:t>адвокація</a:t>
            </a:r>
            <a:r>
              <a:rPr lang="uk-UA" sz="2200" dirty="0" smtClean="0">
                <a:solidFill>
                  <a:srgbClr val="000000"/>
                </a:solidFill>
              </a:rPr>
              <a:t> та навчання</a:t>
            </a:r>
            <a:endParaRPr lang="en-US" sz="2200" dirty="0" smtClean="0">
              <a:solidFill>
                <a:srgbClr val="FF0000"/>
              </a:solidFill>
            </a:endParaRPr>
          </a:p>
          <a:p>
            <a:pPr>
              <a:spcBef>
                <a:spcPts val="0"/>
              </a:spcBef>
              <a:buNone/>
            </a:pPr>
            <a:endParaRPr lang="uk-UA" sz="2200" dirty="0" smtClean="0"/>
          </a:p>
          <a:p>
            <a:pPr>
              <a:spcBef>
                <a:spcPts val="0"/>
              </a:spcBef>
              <a:buNone/>
            </a:pPr>
            <a:r>
              <a:rPr lang="uk-UA" sz="2200" dirty="0" smtClean="0"/>
              <a:t>Міжнародна </a:t>
            </a:r>
            <a:r>
              <a:rPr lang="uk-UA" sz="2200" dirty="0" smtClean="0"/>
              <a:t>спільнота складається з</a:t>
            </a:r>
            <a:r>
              <a:rPr lang="en-US" sz="2200" dirty="0" smtClean="0"/>
              <a:t> 48 </a:t>
            </a:r>
            <a:r>
              <a:rPr lang="uk-UA" sz="2200" dirty="0" smtClean="0"/>
              <a:t>студентських організацій</a:t>
            </a:r>
            <a:r>
              <a:rPr lang="uk-UA" sz="2200" dirty="0"/>
              <a:t> </a:t>
            </a:r>
            <a:r>
              <a:rPr lang="uk-UA" sz="2200" dirty="0" smtClean="0"/>
              <a:t>загальною кількістю близько 7 млн. студентів</a:t>
            </a:r>
            <a:endParaRPr lang="en-US" sz="2200" dirty="0" smtClean="0"/>
          </a:p>
        </p:txBody>
      </p:sp>
      <p:pic>
        <p:nvPicPr>
          <p:cNvPr id="8" name="Picture 7" descr="SPARC_RightToResearch_MSOffice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1" y="481935"/>
            <a:ext cx="3596106" cy="6193292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-482600" y="67818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199" y="6412794"/>
            <a:ext cx="6019801" cy="365125"/>
          </a:xfrm>
        </p:spPr>
        <p:txBody>
          <a:bodyPr/>
          <a:lstStyle/>
          <a:p>
            <a:r>
              <a:rPr lang="en-US" smtClean="0"/>
              <a:t>www.righttoresearch.org</a:t>
            </a:r>
            <a:endParaRPr lang="en-US" dirty="0" smtClean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54000" y="274638"/>
            <a:ext cx="86487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Helvetica"/>
                <a:ea typeface="+mj-ea"/>
                <a:cs typeface="Helvetica"/>
              </a:rPr>
              <a:t>2. </a:t>
            </a:r>
            <a:r>
              <a:rPr kumimoji="0" lang="uk-UA" sz="3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Helvetica"/>
                <a:ea typeface="+mj-ea"/>
                <a:cs typeface="Helvetica"/>
              </a:rPr>
              <a:t>Публікуйте будь </a:t>
            </a:r>
            <a:r>
              <a:rPr kumimoji="0" lang="uk-UA" sz="3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Helvetica"/>
                <a:ea typeface="+mj-ea"/>
                <a:cs typeface="Helvetica"/>
              </a:rPr>
              <a:t>-де</a:t>
            </a:r>
            <a:r>
              <a:rPr kumimoji="0" lang="en-US" sz="38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Helvetica"/>
                <a:ea typeface="+mj-ea"/>
                <a:cs typeface="Helvetica"/>
              </a:rPr>
              <a:t>, </a:t>
            </a:r>
            <a:r>
              <a:rPr kumimoji="0" lang="uk-UA" sz="38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Helvetica"/>
                <a:ea typeface="+mj-ea"/>
                <a:cs typeface="Helvetica"/>
              </a:rPr>
              <a:t>викладайте у </a:t>
            </a:r>
            <a:r>
              <a:rPr kumimoji="0" lang="uk-UA" sz="38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Helvetica"/>
                <a:ea typeface="+mj-ea"/>
                <a:cs typeface="Helvetica"/>
              </a:rPr>
              <a:t>репозитаріях</a:t>
            </a:r>
            <a:r>
              <a:rPr kumimoji="0" lang="uk-UA" sz="38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Helvetica"/>
                <a:ea typeface="+mj-ea"/>
                <a:cs typeface="Helvetica"/>
              </a:rPr>
              <a:t> відкритого доступу</a:t>
            </a:r>
            <a:endParaRPr kumimoji="0" lang="en-US" sz="3800" b="0" i="0" u="none" strike="noStrike" kern="1200" cap="none" spc="0" normalizeH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Helvetica"/>
              <a:ea typeface="+mj-ea"/>
              <a:cs typeface="Helvetica"/>
            </a:endParaRPr>
          </a:p>
        </p:txBody>
      </p:sp>
      <p:grpSp>
        <p:nvGrpSpPr>
          <p:cNvPr id="6" name="Group 23"/>
          <p:cNvGrpSpPr/>
          <p:nvPr/>
        </p:nvGrpSpPr>
        <p:grpSpPr>
          <a:xfrm>
            <a:off x="266700" y="1544638"/>
            <a:ext cx="8064500" cy="4779962"/>
            <a:chOff x="457200" y="1612900"/>
            <a:chExt cx="8064500" cy="4993140"/>
          </a:xfrm>
        </p:grpSpPr>
        <p:grpSp>
          <p:nvGrpSpPr>
            <p:cNvPr id="7" name="Group 19"/>
            <p:cNvGrpSpPr/>
            <p:nvPr/>
          </p:nvGrpSpPr>
          <p:grpSpPr>
            <a:xfrm>
              <a:off x="457200" y="1612900"/>
              <a:ext cx="8064500" cy="4993140"/>
              <a:chOff x="457200" y="1612900"/>
              <a:chExt cx="8064500" cy="4993140"/>
            </a:xfrm>
          </p:grpSpPr>
          <p:sp>
            <p:nvSpPr>
              <p:cNvPr id="11" name="Rectangle 10"/>
              <p:cNvSpPr/>
              <p:nvPr/>
            </p:nvSpPr>
            <p:spPr>
              <a:xfrm>
                <a:off x="457200" y="1612900"/>
                <a:ext cx="8064500" cy="4993140"/>
              </a:xfrm>
              <a:prstGeom prst="rect">
                <a:avLst/>
              </a:prstGeom>
              <a:solidFill>
                <a:schemeClr val="bg1">
                  <a:alpha val="92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5003305" y="5181600"/>
                <a:ext cx="3048000" cy="863600"/>
              </a:xfrm>
              <a:prstGeom prst="rect">
                <a:avLst/>
              </a:prstGeom>
              <a:solidFill>
                <a:schemeClr val="bg1">
                  <a:alpha val="92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" name="Group 22"/>
            <p:cNvGrpSpPr/>
            <p:nvPr/>
          </p:nvGrpSpPr>
          <p:grpSpPr>
            <a:xfrm>
              <a:off x="1292225" y="1752600"/>
              <a:ext cx="6953250" cy="4444388"/>
              <a:chOff x="1292225" y="1752600"/>
              <a:chExt cx="6953250" cy="4444388"/>
            </a:xfrm>
          </p:grpSpPr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377950" y="1752600"/>
                <a:ext cx="6413500" cy="3741208"/>
              </a:xfrm>
              <a:prstGeom prst="rect">
                <a:avLst/>
              </a:prstGeom>
            </p:spPr>
          </p:pic>
          <p:sp>
            <p:nvSpPr>
              <p:cNvPr id="10" name="TextBox 9"/>
              <p:cNvSpPr txBox="1"/>
              <p:nvPr/>
            </p:nvSpPr>
            <p:spPr>
              <a:xfrm>
                <a:off x="1292225" y="5725450"/>
                <a:ext cx="6953250" cy="4715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aseline="30000" dirty="0" smtClean="0">
                    <a:latin typeface="Helvetica"/>
                    <a:cs typeface="Helvetica"/>
                  </a:rPr>
                  <a:t>From </a:t>
                </a:r>
                <a:r>
                  <a:rPr lang="en-US" sz="1400" baseline="30000" dirty="0" err="1" smtClean="0">
                    <a:latin typeface="Helvetica"/>
                    <a:cs typeface="Helvetica"/>
                  </a:rPr>
                  <a:t>OpenDOAR</a:t>
                </a:r>
                <a:r>
                  <a:rPr lang="en-US" sz="1400" baseline="30000" dirty="0" smtClean="0">
                    <a:latin typeface="Helvetica"/>
                    <a:cs typeface="Helvetica"/>
                  </a:rPr>
                  <a:t>, http://www.opendoar.org/find.php?format=charts [Accessed 10/19/11]</a:t>
                </a:r>
                <a:endParaRPr lang="uk-UA" sz="1400" baseline="30000" dirty="0" smtClean="0">
                  <a:latin typeface="Helvetica"/>
                  <a:cs typeface="Helvetica"/>
                </a:endParaRPr>
              </a:p>
              <a:p>
                <a:r>
                  <a:rPr lang="uk-UA" sz="1400" baseline="30000" dirty="0" smtClean="0">
                    <a:latin typeface="Helvetica"/>
                    <a:cs typeface="Helvetica"/>
                  </a:rPr>
                  <a:t>Зростання ресурсів</a:t>
                </a:r>
                <a:r>
                  <a:rPr lang="uk-UA" sz="1400" dirty="0" smtClean="0">
                    <a:latin typeface="Helvetica"/>
                    <a:cs typeface="Helvetica"/>
                  </a:rPr>
                  <a:t> </a:t>
                </a:r>
                <a:r>
                  <a:rPr lang="uk-UA" sz="1400" baseline="30000" dirty="0">
                    <a:latin typeface="Helvetica"/>
                    <a:cs typeface="Helvetica"/>
                  </a:rPr>
                  <a:t>бази даних </a:t>
                </a:r>
                <a:r>
                  <a:rPr lang="en-US" sz="1400" baseline="30000" dirty="0" err="1">
                    <a:latin typeface="Helvetica"/>
                    <a:cs typeface="Helvetica"/>
                  </a:rPr>
                  <a:t>OpenDOAR</a:t>
                </a:r>
                <a:endParaRPr lang="en-US" sz="1400" dirty="0">
                  <a:latin typeface="Helvetica"/>
                  <a:cs typeface="Helvetica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60989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587625"/>
            <a:ext cx="7772400" cy="1470025"/>
          </a:xfrm>
        </p:spPr>
        <p:txBody>
          <a:bodyPr/>
          <a:lstStyle/>
          <a:p>
            <a:r>
              <a:rPr lang="uk-UA" dirty="0" smtClean="0">
                <a:solidFill>
                  <a:schemeClr val="tx1"/>
                </a:solidFill>
              </a:rPr>
              <a:t>За міцної підтримки ЮНЕСКО та Європейської комісії</a:t>
            </a:r>
            <a:r>
              <a:rPr lang="en-US" dirty="0" smtClean="0">
                <a:solidFill>
                  <a:schemeClr val="tx1"/>
                </a:solidFill>
              </a:rPr>
              <a:t>, 41 </a:t>
            </a:r>
            <a:r>
              <a:rPr lang="uk-UA" dirty="0" smtClean="0">
                <a:solidFill>
                  <a:schemeClr val="tx1"/>
                </a:solidFill>
              </a:rPr>
              <a:t>Нобелівського лауреата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uk-UA" dirty="0" smtClean="0">
                <a:solidFill>
                  <a:schemeClr val="tx1"/>
                </a:solidFill>
              </a:rPr>
              <a:t>Національного Інституту </a:t>
            </a:r>
            <a:r>
              <a:rPr lang="uk-UA" dirty="0" smtClean="0">
                <a:solidFill>
                  <a:schemeClr val="tx1"/>
                </a:solidFill>
              </a:rPr>
              <a:t>Здоров</a:t>
            </a:r>
            <a:r>
              <a:rPr lang="en-US" dirty="0" smtClean="0">
                <a:solidFill>
                  <a:schemeClr val="tx1"/>
                </a:solidFill>
              </a:rPr>
              <a:t>’</a:t>
            </a:r>
            <a:r>
              <a:rPr lang="ru-RU" dirty="0" smtClean="0">
                <a:solidFill>
                  <a:schemeClr val="tx1"/>
                </a:solidFill>
              </a:rPr>
              <a:t>я США та </a:t>
            </a:r>
            <a:r>
              <a:rPr lang="uk-UA" dirty="0" smtClean="0">
                <a:solidFill>
                  <a:schemeClr val="tx1"/>
                </a:solidFill>
              </a:rPr>
              <a:t>ін.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www.righttoresearch.org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1-12-16 at 10.38.18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800" y="904875"/>
            <a:ext cx="8216900" cy="5173359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" y="6410778"/>
            <a:ext cx="2895600" cy="365125"/>
          </a:xfrm>
        </p:spPr>
        <p:txBody>
          <a:bodyPr/>
          <a:lstStyle/>
          <a:p>
            <a:r>
              <a:rPr lang="en-US" smtClean="0"/>
              <a:t>www.righttoresearch.org</a:t>
            </a:r>
            <a:endParaRPr lang="en-US" dirty="0" smtClean="0"/>
          </a:p>
        </p:txBody>
      </p:sp>
      <p:sp>
        <p:nvSpPr>
          <p:cNvPr id="2" name="Прямокутник 1"/>
          <p:cNvSpPr/>
          <p:nvPr/>
        </p:nvSpPr>
        <p:spPr>
          <a:xfrm>
            <a:off x="457200" y="447675"/>
            <a:ext cx="7743825" cy="4572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Інституції, зареєстровані  в </a:t>
            </a:r>
            <a:r>
              <a:rPr lang="en-US" dirty="0" smtClean="0">
                <a:solidFill>
                  <a:schemeClr val="tx1"/>
                </a:solidFill>
              </a:rPr>
              <a:t>HINAR</a:t>
            </a:r>
            <a:r>
              <a:rPr lang="uk-UA" dirty="0" smtClean="0">
                <a:solidFill>
                  <a:schemeClr val="tx1"/>
                </a:solidFill>
              </a:rPr>
              <a:t>І</a:t>
            </a:r>
            <a:r>
              <a:rPr lang="en-US" dirty="0" smtClean="0">
                <a:solidFill>
                  <a:schemeClr val="tx1"/>
                </a:solidFill>
              </a:rPr>
              <a:t>* </a:t>
            </a:r>
            <a:r>
              <a:rPr lang="uk-UA" dirty="0" smtClean="0">
                <a:solidFill>
                  <a:schemeClr val="tx1"/>
                </a:solidFill>
              </a:rPr>
              <a:t>(* дані по Косово включено до даних Сербії)</a:t>
            </a:r>
            <a:endParaRPr lang="uk-UA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www.righttoresearch.org</a:t>
            </a:r>
            <a:endParaRPr lang="en-US" dirty="0" smtClean="0"/>
          </a:p>
        </p:txBody>
      </p:sp>
      <p:grpSp>
        <p:nvGrpSpPr>
          <p:cNvPr id="5" name="Group 4"/>
          <p:cNvGrpSpPr/>
          <p:nvPr/>
        </p:nvGrpSpPr>
        <p:grpSpPr>
          <a:xfrm>
            <a:off x="276224" y="990600"/>
            <a:ext cx="8054839" cy="5087634"/>
            <a:chOff x="76200" y="308427"/>
            <a:chExt cx="8254864" cy="5769807"/>
          </a:xfrm>
        </p:grpSpPr>
        <p:pic>
          <p:nvPicPr>
            <p:cNvPr id="6" name="Picture 5" descr="HINARI Map - Bangladesh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6200" y="308427"/>
              <a:ext cx="8254864" cy="5769807"/>
            </a:xfrm>
            <a:prstGeom prst="rect">
              <a:avLst/>
            </a:prstGeom>
          </p:spPr>
        </p:pic>
        <p:sp>
          <p:nvSpPr>
            <p:cNvPr id="7" name="Left Arrow 6"/>
            <p:cNvSpPr/>
            <p:nvPr/>
          </p:nvSpPr>
          <p:spPr>
            <a:xfrm rot="19448396">
              <a:off x="6040966" y="2593302"/>
              <a:ext cx="901700" cy="177800"/>
            </a:xfrm>
            <a:prstGeom prst="leftArrow">
              <a:avLst/>
            </a:prstGeom>
            <a:solidFill>
              <a:srgbClr val="E62524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Прямокутник 7"/>
          <p:cNvSpPr/>
          <p:nvPr/>
        </p:nvSpPr>
        <p:spPr>
          <a:xfrm>
            <a:off x="457200" y="447675"/>
            <a:ext cx="7743825" cy="4572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Інституції, зареєстровані  в </a:t>
            </a:r>
            <a:r>
              <a:rPr lang="en-US" dirty="0" smtClean="0">
                <a:solidFill>
                  <a:schemeClr val="tx1"/>
                </a:solidFill>
              </a:rPr>
              <a:t>HINAR</a:t>
            </a:r>
            <a:r>
              <a:rPr lang="uk-UA" dirty="0" smtClean="0">
                <a:solidFill>
                  <a:schemeClr val="tx1"/>
                </a:solidFill>
              </a:rPr>
              <a:t>І</a:t>
            </a:r>
            <a:r>
              <a:rPr lang="en-US" dirty="0" smtClean="0">
                <a:solidFill>
                  <a:schemeClr val="tx1"/>
                </a:solidFill>
              </a:rPr>
              <a:t>* </a:t>
            </a:r>
            <a:r>
              <a:rPr lang="uk-UA" dirty="0" smtClean="0">
                <a:solidFill>
                  <a:schemeClr val="tx1"/>
                </a:solidFill>
              </a:rPr>
              <a:t>(* дані по Косово включено до даних Сербії)</a:t>
            </a:r>
            <a:endParaRPr lang="uk-UA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2618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736725"/>
            <a:ext cx="7772400" cy="1470025"/>
          </a:xfrm>
        </p:spPr>
        <p:txBody>
          <a:bodyPr/>
          <a:lstStyle/>
          <a:p>
            <a:pPr algn="l"/>
            <a:r>
              <a:rPr lang="uk-UA" sz="3000" dirty="0" smtClean="0">
                <a:solidFill>
                  <a:schemeClr val="tx1"/>
                </a:solidFill>
              </a:rPr>
              <a:t>Маючи такий нерівномірний доступ до інформації, індійські науковці мають виборювати право займатись наукою на належному рівні.</a:t>
            </a:r>
            <a:r>
              <a:rPr lang="en-US" sz="3000" dirty="0" smtClean="0">
                <a:solidFill>
                  <a:schemeClr val="tx1"/>
                </a:solidFill>
              </a:rPr>
              <a:t> </a:t>
            </a:r>
            <a:r>
              <a:rPr lang="uk-UA" sz="3000" dirty="0" smtClean="0">
                <a:solidFill>
                  <a:schemeClr val="tx1"/>
                </a:solidFill>
              </a:rPr>
              <a:t>Доступ до сучасної наукової інформації є необхідним для Індії, аби вона могла посісти чинне місце в світовій науковій спільноті</a:t>
            </a:r>
            <a:r>
              <a:rPr lang="en-US" sz="3000" dirty="0" smtClean="0">
                <a:solidFill>
                  <a:schemeClr val="tx1"/>
                </a:solidFill>
              </a:rPr>
              <a:t>.</a:t>
            </a:r>
            <a:endParaRPr lang="en-US" sz="3000" dirty="0">
              <a:solidFill>
                <a:schemeClr val="tx1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673100" y="4330700"/>
            <a:ext cx="6400800" cy="1752600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uk-UA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Суббіа</a:t>
            </a:r>
            <a:r>
              <a:rPr lang="uk-UA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uk-UA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Аруначалам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endParaRPr lang="uk-UA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l"/>
            <a:r>
              <a:rPr lang="uk-UA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Провідний фахівець дослідницької фундації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M S </a:t>
            </a:r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Swaminathan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Research Foundation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www.righttoresearch.org</a:t>
            </a: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685800" y="2416175"/>
            <a:ext cx="7772400" cy="1470025"/>
          </a:xfrm>
        </p:spPr>
        <p:txBody>
          <a:bodyPr/>
          <a:lstStyle/>
          <a:p>
            <a:r>
              <a:rPr lang="uk-UA" dirty="0" smtClean="0"/>
              <a:t>То що ми можемо зробити 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www.righttoresearch.org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584200"/>
            <a:ext cx="8229600" cy="5541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uk-UA" dirty="0" smtClean="0"/>
              <a:t>Ми маємо 2 шляхи вирішення цієї проблеми</a:t>
            </a:r>
            <a:r>
              <a:rPr lang="en-US" dirty="0" smtClean="0"/>
              <a:t>:</a:t>
            </a:r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uk-UA" dirty="0" err="1" smtClean="0"/>
              <a:t>Адвокація</a:t>
            </a:r>
            <a:r>
              <a:rPr lang="uk-UA" dirty="0" smtClean="0"/>
              <a:t> + </a:t>
            </a:r>
            <a:r>
              <a:rPr lang="uk-UA" dirty="0" smtClean="0">
                <a:solidFill>
                  <a:srgbClr val="FF0000"/>
                </a:solidFill>
              </a:rPr>
              <a:t>Навчання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uk-UA" b="1" dirty="0" err="1" smtClean="0"/>
              <a:t>Адвокація</a:t>
            </a:r>
            <a:r>
              <a:rPr lang="uk-UA" b="1" dirty="0" smtClean="0"/>
              <a:t> </a:t>
            </a:r>
            <a:r>
              <a:rPr lang="uk-UA" dirty="0"/>
              <a:t>політик, що сприятимуть доступності наукових </a:t>
            </a:r>
            <a:r>
              <a:rPr lang="uk-UA" dirty="0" err="1" smtClean="0"/>
              <a:t>досліджень</a:t>
            </a:r>
            <a:r>
              <a:rPr lang="uk-UA" dirty="0" err="1" smtClean="0"/>
              <a:t>на</a:t>
            </a:r>
            <a:r>
              <a:rPr lang="uk-UA" dirty="0" smtClean="0"/>
              <a:t> </a:t>
            </a:r>
            <a:r>
              <a:rPr lang="uk-UA" dirty="0" smtClean="0"/>
              <a:t>локальному, національному та міжнародному </a:t>
            </a:r>
            <a:r>
              <a:rPr lang="uk-UA" dirty="0" smtClean="0"/>
              <a:t>рівнях.</a:t>
            </a:r>
            <a:endParaRPr lang="en-US" dirty="0" smtClean="0"/>
          </a:p>
          <a:p>
            <a:pPr>
              <a:buNone/>
            </a:pPr>
            <a:r>
              <a:rPr lang="uk-UA" b="1" dirty="0" smtClean="0"/>
              <a:t>Навчання</a:t>
            </a:r>
            <a:r>
              <a:rPr lang="en-US" dirty="0" smtClean="0"/>
              <a:t> </a:t>
            </a:r>
            <a:r>
              <a:rPr lang="uk-UA" dirty="0" smtClean="0"/>
              <a:t>майбутнього покоління </a:t>
            </a:r>
            <a:r>
              <a:rPr lang="uk-UA" dirty="0" smtClean="0"/>
              <a:t>дослідників.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www.righttoresearch.org</a:t>
            </a:r>
            <a:endParaRPr lang="en-US" dirty="0" smtClean="0"/>
          </a:p>
        </p:txBody>
      </p:sp>
      <p:pic>
        <p:nvPicPr>
          <p:cNvPr id="9" name="Picture 8" descr="Advocacy + Educa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424" y="1647825"/>
            <a:ext cx="8664575" cy="3714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549400"/>
            <a:ext cx="8229600" cy="3624263"/>
          </a:xfrm>
        </p:spPr>
        <p:txBody>
          <a:bodyPr anchor="ctr"/>
          <a:lstStyle/>
          <a:p>
            <a:pPr>
              <a:buNone/>
            </a:pPr>
            <a:r>
              <a:rPr lang="uk-UA" sz="2000" dirty="0" smtClean="0"/>
              <a:t>Локальний рівень</a:t>
            </a:r>
            <a:endParaRPr lang="en-US" sz="2000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uk-UA" sz="1800" dirty="0" smtClean="0"/>
              <a:t>Національний рівень</a:t>
            </a:r>
            <a:endParaRPr lang="en-US" sz="1800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uk-UA" sz="2000" dirty="0" smtClean="0"/>
              <a:t>Міжнародний рівень</a:t>
            </a:r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www.righttoresearch.org</a:t>
            </a:r>
            <a:endParaRPr lang="en-US" dirty="0" smtClean="0"/>
          </a:p>
        </p:txBody>
      </p:sp>
      <p:pic>
        <p:nvPicPr>
          <p:cNvPr id="7" name="Picture 6" descr="Screen shot 2011-04-08 at 6.22.37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9650" y="1308100"/>
            <a:ext cx="5154706" cy="1752600"/>
          </a:xfrm>
          <a:prstGeom prst="rect">
            <a:avLst/>
          </a:prstGeom>
        </p:spPr>
      </p:pic>
      <p:pic>
        <p:nvPicPr>
          <p:cNvPr id="8" name="Picture 7" descr="roarmap graph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9650" y="3302000"/>
            <a:ext cx="5273261" cy="2425700"/>
          </a:xfrm>
          <a:prstGeom prst="rect">
            <a:avLst/>
          </a:prstGeom>
        </p:spPr>
      </p:pic>
      <p:pic>
        <p:nvPicPr>
          <p:cNvPr id="9" name="Picture 8" descr="Advocacy + Education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600" y="406400"/>
            <a:ext cx="8915400" cy="4953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4292600" y="406400"/>
            <a:ext cx="4724400" cy="495300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www.righttoresearch.org</a:t>
            </a:r>
            <a:endParaRPr lang="en-US" dirty="0" smtClean="0"/>
          </a:p>
        </p:txBody>
      </p:sp>
      <p:pic>
        <p:nvPicPr>
          <p:cNvPr id="5" name="Picture 4" descr="Advocacy + Educa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600" y="406400"/>
            <a:ext cx="8915400" cy="4953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1600" y="406400"/>
            <a:ext cx="4724400" cy="495300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Screen shot 2011-12-16 at 12.22.31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842" y="1130299"/>
            <a:ext cx="3753251" cy="4860325"/>
          </a:xfrm>
          <a:prstGeom prst="rect">
            <a:avLst/>
          </a:prstGeom>
        </p:spPr>
      </p:pic>
      <p:pic>
        <p:nvPicPr>
          <p:cNvPr id="10" name="Picture 9" descr="Screen shot 2011-12-16 at 12.22.53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84699" y="1130299"/>
            <a:ext cx="3746501" cy="486032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0" y="6092224"/>
            <a:ext cx="9080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 smtClean="0">
                <a:latin typeface="Helvetica"/>
                <a:cs typeface="Helvetica"/>
              </a:rPr>
              <a:t>Більше ресурсів за посиланням</a:t>
            </a:r>
            <a:r>
              <a:rPr lang="en-US" b="1" dirty="0" smtClean="0">
                <a:latin typeface="Helvetica"/>
                <a:cs typeface="Helvetica"/>
              </a:rPr>
              <a:t>: www.righttoresearch.org/resources</a:t>
            </a:r>
            <a:endParaRPr lang="en-US" b="1" dirty="0">
              <a:latin typeface="Helvetica"/>
              <a:cs typeface="Helvetic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www.righttoresearch.org</a:t>
            </a:r>
            <a:endParaRPr lang="en-US" dirty="0" smtClean="0"/>
          </a:p>
        </p:txBody>
      </p:sp>
      <p:pic>
        <p:nvPicPr>
          <p:cNvPr id="5" name="Picture 4" descr="Advocacy + Educa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600" y="406400"/>
            <a:ext cx="8915400" cy="4953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1600" y="406400"/>
            <a:ext cx="4724400" cy="495300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0" y="6092224"/>
            <a:ext cx="9080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 smtClean="0">
                <a:latin typeface="Helvetica"/>
                <a:cs typeface="Helvetica"/>
              </a:rPr>
              <a:t>Більше ресурсів за посиланням</a:t>
            </a:r>
            <a:r>
              <a:rPr lang="en-US" b="1" dirty="0" smtClean="0">
                <a:latin typeface="Helvetica"/>
                <a:cs typeface="Helvetica"/>
              </a:rPr>
              <a:t>: www.righttoresearch.org/resources</a:t>
            </a:r>
            <a:endParaRPr lang="en-US" b="1" dirty="0">
              <a:latin typeface="Helvetica"/>
              <a:cs typeface="Helvetica"/>
            </a:endParaRPr>
          </a:p>
        </p:txBody>
      </p:sp>
      <p:pic>
        <p:nvPicPr>
          <p:cNvPr id="14" name="Picture 13" descr="R2RC Handout Final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897" y="901700"/>
            <a:ext cx="4073205" cy="5271206"/>
          </a:xfrm>
          <a:prstGeom prst="rect">
            <a:avLst/>
          </a:prstGeom>
        </p:spPr>
      </p:pic>
      <p:pic>
        <p:nvPicPr>
          <p:cNvPr id="15" name="Picture 14" descr="Front (DRAFT)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28263" y="1054099"/>
            <a:ext cx="3702937" cy="4940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2151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www.righttoresearch.org</a:t>
            </a:r>
            <a:endParaRPr lang="en-US" dirty="0" smtClean="0"/>
          </a:p>
        </p:txBody>
      </p:sp>
      <p:pic>
        <p:nvPicPr>
          <p:cNvPr id="6" name="Picture 5" descr="Screen shot 2010-03-09 at 7.53.02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1192873"/>
            <a:ext cx="6859129" cy="41792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8300" y="274638"/>
            <a:ext cx="8229600" cy="1143000"/>
          </a:xfrm>
        </p:spPr>
        <p:txBody>
          <a:bodyPr/>
          <a:lstStyle/>
          <a:p>
            <a:pPr algn="l"/>
            <a:r>
              <a:rPr lang="uk-UA" dirty="0" smtClean="0">
                <a:solidFill>
                  <a:srgbClr val="E50012"/>
                </a:solidFill>
              </a:rPr>
              <a:t>Приєднуйтесь:</a:t>
            </a:r>
            <a:endParaRPr lang="en-US" dirty="0">
              <a:solidFill>
                <a:srgbClr val="E5001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8300" y="1417638"/>
            <a:ext cx="8229600" cy="4995156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uk-UA" dirty="0" smtClean="0"/>
              <a:t>Поспілкуйтесь з вашими бібліотекарями</a:t>
            </a:r>
            <a:endParaRPr lang="en-US" dirty="0" smtClean="0"/>
          </a:p>
          <a:p>
            <a:pPr>
              <a:lnSpc>
                <a:spcPct val="120000"/>
              </a:lnSpc>
            </a:pPr>
            <a:r>
              <a:rPr lang="uk-UA" dirty="0" smtClean="0"/>
              <a:t>Навчіть ваших друзів, одногрупників, професорів</a:t>
            </a:r>
            <a:endParaRPr lang="en-US" dirty="0" smtClean="0"/>
          </a:p>
          <a:p>
            <a:pPr>
              <a:lnSpc>
                <a:spcPct val="120000"/>
              </a:lnSpc>
            </a:pPr>
            <a:r>
              <a:rPr lang="uk-UA" dirty="0" smtClean="0"/>
              <a:t>Агітуйте адміністрацію університету запровадити інституційну політику відкритого доступу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rgbClr val="E50012"/>
                </a:solidFill>
              </a:rPr>
              <a:t>[</a:t>
            </a:r>
            <a:r>
              <a:rPr lang="uk-UA" dirty="0" smtClean="0">
                <a:solidFill>
                  <a:srgbClr val="E50012"/>
                </a:solidFill>
              </a:rPr>
              <a:t>скоро з</a:t>
            </a:r>
            <a:r>
              <a:rPr lang="en-US" dirty="0" smtClean="0">
                <a:solidFill>
                  <a:srgbClr val="E50012"/>
                </a:solidFill>
              </a:rPr>
              <a:t>’</a:t>
            </a:r>
            <a:r>
              <a:rPr lang="uk-UA" dirty="0" smtClean="0">
                <a:solidFill>
                  <a:srgbClr val="E50012"/>
                </a:solidFill>
              </a:rPr>
              <a:t>явиться посібник, як це зробити</a:t>
            </a:r>
            <a:r>
              <a:rPr lang="en-US" dirty="0" smtClean="0">
                <a:solidFill>
                  <a:srgbClr val="E50012"/>
                </a:solidFill>
              </a:rPr>
              <a:t>!]</a:t>
            </a:r>
          </a:p>
          <a:p>
            <a:pPr>
              <a:lnSpc>
                <a:spcPct val="120000"/>
              </a:lnSpc>
            </a:pPr>
            <a:r>
              <a:rPr lang="uk-UA" dirty="0" smtClean="0"/>
              <a:t>Підтримуйте національні та міжнародні політики відкритого доступу</a:t>
            </a:r>
            <a:endParaRPr lang="en-US" dirty="0" smtClean="0"/>
          </a:p>
          <a:p>
            <a:pPr>
              <a:lnSpc>
                <a:spcPct val="120000"/>
              </a:lnSpc>
            </a:pPr>
            <a:r>
              <a:rPr lang="uk-UA" dirty="0" smtClean="0"/>
              <a:t>Заохочуйте студентські організації вашого університету ставати активними членами коаліції </a:t>
            </a:r>
            <a:r>
              <a:rPr lang="en-US" dirty="0" smtClean="0"/>
              <a:t>R2RC</a:t>
            </a:r>
            <a:r>
              <a:rPr lang="uk-UA" dirty="0" smtClean="0"/>
              <a:t> («Право на дослідження»)</a:t>
            </a:r>
            <a:endParaRPr lang="en-US" dirty="0" smtClean="0"/>
          </a:p>
          <a:p>
            <a:pPr>
              <a:lnSpc>
                <a:spcPct val="120000"/>
              </a:lnSpc>
            </a:pPr>
            <a:r>
              <a:rPr lang="uk-UA" dirty="0" smtClean="0"/>
              <a:t>Зголошуйтесь перекладати наші ресурси на волонтерських засадах</a:t>
            </a:r>
            <a:endParaRPr lang="en-US" dirty="0" smtClean="0"/>
          </a:p>
          <a:p>
            <a:pPr>
              <a:lnSpc>
                <a:spcPct val="120000"/>
              </a:lnSpc>
            </a:pPr>
            <a:r>
              <a:rPr lang="uk-UA" b="1" dirty="0" smtClean="0">
                <a:solidFill>
                  <a:srgbClr val="E50012"/>
                </a:solidFill>
              </a:rPr>
              <a:t>Розміщуйте ваші роботи у відкритому доступі</a:t>
            </a:r>
            <a:endParaRPr lang="en-US" b="1" dirty="0" smtClean="0">
              <a:solidFill>
                <a:srgbClr val="E5001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www.righttoresearch.org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www.righttoresearch.org</a:t>
            </a:r>
            <a:endParaRPr lang="en-US" dirty="0" smtClean="0"/>
          </a:p>
        </p:txBody>
      </p:sp>
      <p:pic>
        <p:nvPicPr>
          <p:cNvPr id="5" name="Picture 4" descr="Screen Shot 2012-01-30 at 11.23.3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0076"/>
            <a:ext cx="9144000" cy="6489024"/>
          </a:xfrm>
          <a:prstGeom prst="rect">
            <a:avLst/>
          </a:prstGeom>
        </p:spPr>
      </p:pic>
      <p:sp>
        <p:nvSpPr>
          <p:cNvPr id="7" name="Right Arrow 6"/>
          <p:cNvSpPr/>
          <p:nvPr/>
        </p:nvSpPr>
        <p:spPr>
          <a:xfrm rot="1471394">
            <a:off x="1762133" y="3967270"/>
            <a:ext cx="1064674" cy="467990"/>
          </a:xfrm>
          <a:prstGeom prst="rightArrow">
            <a:avLst/>
          </a:prstGeom>
          <a:solidFill>
            <a:srgbClr val="CA001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Прямокутник 1"/>
          <p:cNvSpPr/>
          <p:nvPr/>
        </p:nvSpPr>
        <p:spPr>
          <a:xfrm>
            <a:off x="2875909" y="238125"/>
            <a:ext cx="3181350" cy="34290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Ціна </a:t>
            </a:r>
            <a:r>
              <a:rPr lang="uk-UA" dirty="0" err="1" smtClean="0">
                <a:solidFill>
                  <a:schemeClr val="tx1"/>
                </a:solidFill>
              </a:rPr>
              <a:t>знання</a:t>
            </a:r>
            <a:r>
              <a:rPr lang="uk-UA" dirty="0" err="1" smtClean="0"/>
              <a:t>а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587495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81075" y="2933699"/>
            <a:ext cx="7477124" cy="685801"/>
          </a:xfrm>
        </p:spPr>
        <p:txBody>
          <a:bodyPr/>
          <a:lstStyle/>
          <a:p>
            <a:r>
              <a:rPr lang="uk-UA" sz="3200" dirty="0" smtClean="0">
                <a:solidFill>
                  <a:schemeClr val="tx1"/>
                </a:solidFill>
              </a:rPr>
              <a:t>Ця проблема спільна для всіх, не лише для якихось окремих країн чи континентів</a:t>
            </a:r>
            <a:r>
              <a:rPr lang="en-US" sz="3200" dirty="0" smtClean="0">
                <a:solidFill>
                  <a:schemeClr val="tx1"/>
                </a:solidFill>
              </a:rPr>
              <a:t>,</a:t>
            </a:r>
            <a:r>
              <a:rPr lang="uk-UA" sz="3200" dirty="0" smtClean="0">
                <a:solidFill>
                  <a:schemeClr val="tx1"/>
                </a:solidFill>
              </a:rPr>
              <a:t>або для окремих галузей знань.</a:t>
            </a:r>
            <a:r>
              <a:rPr lang="en-US" sz="3200" dirty="0" smtClean="0">
                <a:solidFill>
                  <a:schemeClr val="tx1"/>
                </a:solidFill>
              </a:rPr>
              <a:t> </a:t>
            </a:r>
            <a:br>
              <a:rPr lang="en-US" sz="3200" dirty="0" smtClean="0">
                <a:solidFill>
                  <a:schemeClr val="tx1"/>
                </a:solidFill>
              </a:rPr>
            </a:br>
            <a:r>
              <a:rPr lang="en-US" sz="3200" dirty="0" smtClean="0">
                <a:solidFill>
                  <a:schemeClr val="tx1"/>
                </a:solidFill>
              </a:rPr>
              <a:t/>
            </a:r>
            <a:br>
              <a:rPr lang="en-US" sz="3200" dirty="0" smtClean="0">
                <a:solidFill>
                  <a:schemeClr val="tx1"/>
                </a:solidFill>
              </a:rPr>
            </a:br>
            <a:r>
              <a:rPr lang="en-US" sz="3200" dirty="0" smtClean="0">
                <a:solidFill>
                  <a:schemeClr val="tx1"/>
                </a:solidFill>
              </a:rPr>
              <a:t/>
            </a:r>
            <a:br>
              <a:rPr lang="en-US" sz="3200" dirty="0" smtClean="0">
                <a:solidFill>
                  <a:schemeClr val="tx1"/>
                </a:solidFill>
              </a:rPr>
            </a:br>
            <a:r>
              <a:rPr lang="uk-UA" sz="3200" dirty="0" smtClean="0">
                <a:solidFill>
                  <a:schemeClr val="tx1"/>
                </a:solidFill>
              </a:rPr>
              <a:t>Нам потрібно розширювати студентську коаліцію</a:t>
            </a:r>
            <a:r>
              <a:rPr lang="en-US" sz="3200" dirty="0" smtClean="0">
                <a:solidFill>
                  <a:schemeClr val="tx1"/>
                </a:solidFill>
              </a:rPr>
              <a:t>.</a:t>
            </a:r>
            <a:br>
              <a:rPr lang="en-US" sz="3200" dirty="0" smtClean="0">
                <a:solidFill>
                  <a:schemeClr val="tx1"/>
                </a:solidFill>
              </a:rPr>
            </a:br>
            <a:r>
              <a:rPr lang="en-US" sz="3200" dirty="0" smtClean="0">
                <a:solidFill>
                  <a:schemeClr val="tx1"/>
                </a:solidFill>
              </a:rPr>
              <a:t/>
            </a:r>
            <a:br>
              <a:rPr lang="en-US" sz="3200" dirty="0" smtClean="0">
                <a:solidFill>
                  <a:schemeClr val="tx1"/>
                </a:solidFill>
              </a:rPr>
            </a:br>
            <a:r>
              <a:rPr lang="uk-UA" sz="3200" dirty="0" smtClean="0">
                <a:solidFill>
                  <a:srgbClr val="E50012"/>
                </a:solidFill>
              </a:rPr>
              <a:t>Нам потрібна ваша допомога</a:t>
            </a:r>
            <a:r>
              <a:rPr lang="en-US" sz="3200" dirty="0" smtClean="0">
                <a:solidFill>
                  <a:srgbClr val="E50012"/>
                </a:solidFill>
              </a:rPr>
              <a:t>.</a:t>
            </a:r>
            <a:endParaRPr lang="en-US" sz="3200" dirty="0">
              <a:solidFill>
                <a:srgbClr val="E5001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www.righttoresearch.org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www.righttoresearch.org</a:t>
            </a:r>
            <a:endParaRPr lang="en-US" dirty="0" smtClean="0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685800" y="2632075"/>
            <a:ext cx="7772400" cy="1470025"/>
          </a:xfrm>
        </p:spPr>
        <p:txBody>
          <a:bodyPr/>
          <a:lstStyle/>
          <a:p>
            <a:r>
              <a:rPr lang="uk-UA" sz="2800" dirty="0" smtClean="0">
                <a:solidFill>
                  <a:schemeClr val="tx1"/>
                </a:solidFill>
              </a:rPr>
              <a:t>Дізнатись більше та поспілкуватись з нами можна за  посиланням</a:t>
            </a:r>
            <a:r>
              <a:rPr lang="en-US" sz="2800" dirty="0" smtClean="0">
                <a:solidFill>
                  <a:schemeClr val="tx1"/>
                </a:solidFill>
              </a:rPr>
              <a:t/>
            </a:r>
            <a:br>
              <a:rPr lang="en-US" sz="2800" dirty="0" smtClean="0">
                <a:solidFill>
                  <a:schemeClr val="tx1"/>
                </a:solidFill>
              </a:rPr>
            </a:br>
            <a:r>
              <a:rPr lang="en-US" sz="2800" dirty="0" smtClean="0">
                <a:solidFill>
                  <a:schemeClr val="tx1"/>
                </a:solidFill>
              </a:rPr>
              <a:t>www.righttoresearch.org</a:t>
            </a:r>
            <a:r>
              <a:rPr lang="en-US" sz="2800" dirty="0" smtClean="0">
                <a:solidFill>
                  <a:srgbClr val="E50012"/>
                </a:solidFill>
              </a:rPr>
              <a:t>/act/eifl</a:t>
            </a:r>
            <a:r>
              <a:rPr lang="en-US" sz="3700" dirty="0" smtClean="0">
                <a:solidFill>
                  <a:srgbClr val="E50012"/>
                </a:solidFill>
              </a:rPr>
              <a:t/>
            </a:r>
            <a:br>
              <a:rPr lang="en-US" sz="3700" dirty="0" smtClean="0">
                <a:solidFill>
                  <a:srgbClr val="E50012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/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/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/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/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/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/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/>
            </a:r>
            <a:br>
              <a:rPr lang="en-US" sz="3700" dirty="0" smtClean="0">
                <a:solidFill>
                  <a:schemeClr val="tx1"/>
                </a:solidFill>
              </a:rPr>
            </a:br>
            <a:r>
              <a:rPr lang="en-US" sz="3700" dirty="0" smtClean="0">
                <a:solidFill>
                  <a:schemeClr val="tx1"/>
                </a:solidFill>
              </a:rPr>
              <a:t/>
            </a:r>
            <a:br>
              <a:rPr lang="en-US" sz="3700" dirty="0" smtClean="0">
                <a:solidFill>
                  <a:schemeClr val="tx1"/>
                </a:solidFill>
              </a:rPr>
            </a:br>
            <a:endParaRPr lang="en-US" sz="3700" dirty="0">
              <a:solidFill>
                <a:schemeClr val="tx1"/>
              </a:solidFill>
            </a:endParaRPr>
          </a:p>
        </p:txBody>
      </p:sp>
      <p:pic>
        <p:nvPicPr>
          <p:cNvPr id="3" name="Picture 2" descr="Screen Shot 2012-01-30 at 12.17.5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2400" y="1720862"/>
            <a:ext cx="6303042" cy="47046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9171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www.righttoresearch.org</a:t>
            </a:r>
            <a:endParaRPr lang="en-US" dirty="0" smtClean="0"/>
          </a:p>
        </p:txBody>
      </p:sp>
      <p:sp>
        <p:nvSpPr>
          <p:cNvPr id="7" name="Title 5"/>
          <p:cNvSpPr txBox="1">
            <a:spLocks/>
          </p:cNvSpPr>
          <p:nvPr/>
        </p:nvSpPr>
        <p:spPr>
          <a:xfrm>
            <a:off x="761999" y="6247749"/>
            <a:ext cx="8039417" cy="2244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en-US" sz="86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otham-Light"/>
                <a:ea typeface="+mj-ea"/>
                <a:cs typeface="Gotham-Light"/>
              </a:rPr>
              <a:t>Source: Research </a:t>
            </a:r>
            <a:r>
              <a:rPr lang="en-US" sz="860" dirty="0" smtClean="0">
                <a:solidFill>
                  <a:srgbClr val="FFFFFF"/>
                </a:solidFill>
                <a:latin typeface="Gotham-Light"/>
                <a:ea typeface="+mj-ea"/>
                <a:cs typeface="Gotham-Light"/>
              </a:rPr>
              <a:t>Information Network, “How researchers secure access to licensed content not immediately available to them,” December 2009</a:t>
            </a:r>
            <a:endParaRPr kumimoji="0" lang="en-US" sz="86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otham-Light"/>
              <a:ea typeface="+mj-ea"/>
              <a:cs typeface="Gotham-Light"/>
            </a:endParaRPr>
          </a:p>
        </p:txBody>
      </p:sp>
      <p:pic>
        <p:nvPicPr>
          <p:cNvPr id="6" name="Picture 5" descr="Screen shot 2011-04-09 at 5.22.05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8100" y="989949"/>
            <a:ext cx="4305300" cy="4305300"/>
          </a:xfrm>
          <a:prstGeom prst="rect">
            <a:avLst/>
          </a:prstGeom>
        </p:spPr>
      </p:pic>
      <p:sp>
        <p:nvSpPr>
          <p:cNvPr id="5" name="Title 4"/>
          <p:cNvSpPr txBox="1">
            <a:spLocks/>
          </p:cNvSpPr>
          <p:nvPr/>
        </p:nvSpPr>
        <p:spPr>
          <a:xfrm>
            <a:off x="0" y="599929"/>
            <a:ext cx="3695700" cy="46953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/>
                <a:ea typeface="+mj-ea"/>
                <a:cs typeface="Helvetica"/>
              </a:rPr>
              <a:t>40% </a:t>
            </a:r>
            <a:r>
              <a:rPr kumimoji="0" lang="uk-UA" sz="3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/>
                <a:ea typeface="+mj-ea"/>
                <a:cs typeface="Helvetica"/>
              </a:rPr>
              <a:t>дослідників</a:t>
            </a:r>
            <a:r>
              <a:rPr kumimoji="0" lang="en-US" sz="3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/>
                <a:ea typeface="+mj-ea"/>
                <a:cs typeface="Helvetica"/>
              </a:rPr>
              <a:t> </a:t>
            </a:r>
            <a:r>
              <a:rPr kumimoji="0" lang="uk-UA" sz="3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/>
                <a:ea typeface="+mj-ea"/>
                <a:cs typeface="Helvetica"/>
              </a:rPr>
              <a:t>не мають доступу до необхідних ресурсів</a:t>
            </a:r>
            <a:r>
              <a:rPr lang="en-US" sz="3300" dirty="0" smtClean="0">
                <a:solidFill>
                  <a:schemeClr val="bg1"/>
                </a:solidFill>
                <a:latin typeface="Helvetica"/>
                <a:ea typeface="+mj-ea"/>
                <a:cs typeface="Helvetica"/>
              </a:rPr>
              <a:t> </a:t>
            </a:r>
            <a:r>
              <a:rPr lang="uk-UA" sz="3300" dirty="0" smtClean="0">
                <a:solidFill>
                  <a:srgbClr val="FE0A1D"/>
                </a:solidFill>
                <a:latin typeface="Helvetica"/>
                <a:ea typeface="+mj-ea"/>
                <a:cs typeface="Helvetica"/>
              </a:rPr>
              <a:t>Щодня </a:t>
            </a:r>
            <a:r>
              <a:rPr lang="uk-UA" sz="3300" dirty="0" smtClean="0">
                <a:solidFill>
                  <a:schemeClr val="bg1"/>
                </a:solidFill>
                <a:latin typeface="Helvetica"/>
                <a:ea typeface="+mj-ea"/>
                <a:cs typeface="Helvetica"/>
              </a:rPr>
              <a:t>чи</a:t>
            </a:r>
            <a:r>
              <a:rPr lang="en-US" sz="3300" dirty="0" smtClean="0">
                <a:latin typeface="Helvetica"/>
                <a:ea typeface="+mj-ea"/>
                <a:cs typeface="Helvetica"/>
              </a:rPr>
              <a:t> </a:t>
            </a:r>
            <a:r>
              <a:rPr lang="uk-UA" sz="3300" dirty="0" smtClean="0">
                <a:solidFill>
                  <a:srgbClr val="FE0A1D"/>
                </a:solidFill>
                <a:latin typeface="Helvetica"/>
                <a:ea typeface="+mj-ea"/>
                <a:cs typeface="Helvetica"/>
              </a:rPr>
              <a:t>Щотижня</a:t>
            </a:r>
            <a:r>
              <a:rPr lang="en-US" sz="3300" dirty="0" smtClean="0">
                <a:latin typeface="Helvetica"/>
                <a:ea typeface="+mj-ea"/>
                <a:cs typeface="Helvetica"/>
              </a:rPr>
              <a:t> </a:t>
            </a:r>
            <a:r>
              <a:rPr lang="en-US" sz="3300" dirty="0" smtClean="0">
                <a:solidFill>
                  <a:srgbClr val="FFFFFF"/>
                </a:solidFill>
                <a:latin typeface="Helvetica"/>
                <a:ea typeface="+mj-ea"/>
                <a:cs typeface="Helvetica"/>
              </a:rPr>
              <a:t>(</a:t>
            </a:r>
            <a:r>
              <a:rPr lang="uk-UA" sz="3300" dirty="0" smtClean="0">
                <a:solidFill>
                  <a:srgbClr val="FFFFFF"/>
                </a:solidFill>
                <a:latin typeface="Helvetica"/>
                <a:ea typeface="+mj-ea"/>
                <a:cs typeface="Helvetica"/>
              </a:rPr>
              <a:t>Британське дослідження</a:t>
            </a:r>
            <a:r>
              <a:rPr lang="en-US" sz="3300" dirty="0" smtClean="0">
                <a:solidFill>
                  <a:srgbClr val="FFFFFF"/>
                </a:solidFill>
                <a:latin typeface="Helvetica"/>
                <a:ea typeface="+mj-ea"/>
                <a:cs typeface="Helvetica"/>
              </a:rPr>
              <a:t>)</a:t>
            </a:r>
            <a:endParaRPr kumimoji="0" lang="en-US" sz="33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"/>
              <a:ea typeface="+mj-ea"/>
              <a:cs typeface="Helvetic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5410200" y="647700"/>
            <a:ext cx="3695700" cy="4695320"/>
          </a:xfrm>
        </p:spPr>
        <p:txBody>
          <a:bodyPr/>
          <a:lstStyle/>
          <a:p>
            <a:r>
              <a:rPr lang="uk-UA" dirty="0" smtClean="0">
                <a:solidFill>
                  <a:schemeClr val="tx1"/>
                </a:solidFill>
              </a:rPr>
              <a:t>В середньому </a:t>
            </a:r>
            <a:r>
              <a:rPr lang="uk-UA" dirty="0" smtClean="0">
                <a:solidFill>
                  <a:schemeClr val="tx1"/>
                </a:solidFill>
              </a:rPr>
              <a:t>академічні бібліотеки Великобританії мають доступ  лише до </a:t>
            </a:r>
            <a:r>
              <a:rPr lang="uk-UA" b="1" i="1" dirty="0" smtClean="0">
                <a:solidFill>
                  <a:schemeClr val="tx1"/>
                </a:solidFill>
              </a:rPr>
              <a:t>ПОЛОВИНИ </a:t>
            </a:r>
            <a:r>
              <a:rPr lang="uk-UA" dirty="0" smtClean="0">
                <a:solidFill>
                  <a:schemeClr val="tx1"/>
                </a:solidFill>
              </a:rPr>
              <a:t>усіх журналів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www.righttoresearch.org</a:t>
            </a:r>
            <a:endParaRPr lang="en-US" dirty="0" smtClean="0"/>
          </a:p>
        </p:txBody>
      </p:sp>
      <p:pic>
        <p:nvPicPr>
          <p:cNvPr id="7" name="Picture 6" descr="50% of Journals.psd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266" y="306285"/>
            <a:ext cx="5196645" cy="60273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2262187"/>
            <a:ext cx="7772400" cy="1470025"/>
          </a:xfrm>
        </p:spPr>
        <p:txBody>
          <a:bodyPr/>
          <a:lstStyle/>
          <a:p>
            <a:r>
              <a:rPr lang="uk-UA" sz="8800" dirty="0" smtClean="0"/>
              <a:t>ЧОМУ </a:t>
            </a:r>
            <a:r>
              <a:rPr lang="en-US" sz="8800" dirty="0" smtClean="0"/>
              <a:t>?</a:t>
            </a:r>
            <a:endParaRPr lang="en-US" sz="8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www.righttoresearch.org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www.righttoresearch.org</a:t>
            </a:r>
            <a:endParaRPr lang="en-US" dirty="0" smtClean="0"/>
          </a:p>
        </p:txBody>
      </p:sp>
      <p:sp>
        <p:nvSpPr>
          <p:cNvPr id="6" name="Rectangle 5"/>
          <p:cNvSpPr/>
          <p:nvPr/>
        </p:nvSpPr>
        <p:spPr>
          <a:xfrm>
            <a:off x="0" y="5775240"/>
            <a:ext cx="9144000" cy="10827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Profit Margin Color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39849"/>
            <a:ext cx="9144000" cy="5438692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3300" noProof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"/>
                <a:ea typeface="+mj-ea"/>
                <a:cs typeface="Helvetica"/>
              </a:rPr>
              <a:t>Публікації – це </a:t>
            </a:r>
            <a:r>
              <a:rPr lang="uk-UA" sz="3300" noProof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"/>
                <a:ea typeface="+mj-ea"/>
                <a:cs typeface="Helvetica"/>
              </a:rPr>
              <a:t>крупний </a:t>
            </a:r>
            <a:r>
              <a:rPr lang="uk-UA" sz="3300" noProof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"/>
                <a:ea typeface="+mj-ea"/>
                <a:cs typeface="Helvetica"/>
              </a:rPr>
              <a:t>бізнес</a:t>
            </a:r>
            <a:r>
              <a:rPr lang="en-US" sz="3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"/>
                <a:ea typeface="+mj-ea"/>
                <a:cs typeface="Helvetica"/>
              </a:rPr>
              <a:t>…</a:t>
            </a:r>
            <a:endParaRPr kumimoji="0" lang="en-US" sz="33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Helvetica"/>
              <a:ea typeface="+mj-ea"/>
              <a:cs typeface="Helvetic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www.righttoresearch.org</a:t>
            </a:r>
            <a:endParaRPr lang="en-US" dirty="0" smtClean="0"/>
          </a:p>
        </p:txBody>
      </p:sp>
      <p:sp>
        <p:nvSpPr>
          <p:cNvPr id="8" name="Title 7"/>
          <p:cNvSpPr txBox="1">
            <a:spLocks/>
          </p:cNvSpPr>
          <p:nvPr/>
        </p:nvSpPr>
        <p:spPr>
          <a:xfrm>
            <a:off x="2489200" y="2227282"/>
            <a:ext cx="4794450" cy="10294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000" dirty="0" smtClean="0">
                <a:solidFill>
                  <a:srgbClr val="000000"/>
                </a:solidFill>
                <a:latin typeface="Helvetica"/>
                <a:ea typeface="+mj-ea"/>
                <a:cs typeface="Helvetica"/>
              </a:rPr>
              <a:t>   200-300% &gt; </a:t>
            </a:r>
            <a:r>
              <a:rPr lang="uk-UA" sz="3000" dirty="0" smtClean="0">
                <a:solidFill>
                  <a:srgbClr val="000000"/>
                </a:solidFill>
                <a:latin typeface="Helvetica"/>
                <a:ea typeface="+mj-ea"/>
                <a:cs typeface="Helvetica"/>
              </a:rPr>
              <a:t>Інфляція</a:t>
            </a:r>
            <a:endParaRPr kumimoji="0" lang="en-US" sz="3000" b="0" u="none" strike="noStrike" kern="1200" cap="none" spc="0" normalizeH="0" baseline="0" noProof="0" dirty="0">
              <a:ln>
                <a:noFill/>
              </a:ln>
              <a:solidFill>
                <a:srgbClr val="FF0011"/>
              </a:solidFill>
              <a:effectLst/>
              <a:uLnTx/>
              <a:uFillTx/>
              <a:latin typeface="Helvetica"/>
              <a:ea typeface="+mj-ea"/>
              <a:cs typeface="Helvetica"/>
            </a:endParaRPr>
          </a:p>
        </p:txBody>
      </p:sp>
      <p:sp>
        <p:nvSpPr>
          <p:cNvPr id="10" name="Title 7"/>
          <p:cNvSpPr txBox="1">
            <a:spLocks/>
          </p:cNvSpPr>
          <p:nvPr/>
        </p:nvSpPr>
        <p:spPr>
          <a:xfrm>
            <a:off x="520700" y="1333500"/>
            <a:ext cx="3552925" cy="8262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000" u="sng" dirty="0" smtClean="0">
                <a:solidFill>
                  <a:srgbClr val="000000"/>
                </a:solidFill>
                <a:latin typeface="Helvetica"/>
                <a:ea typeface="+mj-ea"/>
                <a:cs typeface="Helvetica"/>
              </a:rPr>
              <a:t>1975-1995</a:t>
            </a:r>
            <a:endParaRPr kumimoji="0" lang="en-US" sz="3000" b="0" u="sng" strike="noStrike" kern="1200" cap="none" spc="0" normalizeH="0" baseline="0" noProof="0" dirty="0">
              <a:ln>
                <a:noFill/>
              </a:ln>
              <a:solidFill>
                <a:srgbClr val="FF0011"/>
              </a:solidFill>
              <a:effectLst/>
              <a:uLnTx/>
              <a:uFillTx/>
              <a:latin typeface="Helvetica"/>
              <a:ea typeface="+mj-ea"/>
              <a:cs typeface="Helvetica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3300" noProof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"/>
                <a:ea typeface="+mj-ea"/>
                <a:cs typeface="Helvetica"/>
              </a:rPr>
              <a:t>Ціни стрімко підвищуються</a:t>
            </a:r>
            <a:r>
              <a:rPr lang="en-US" sz="3300" noProof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"/>
                <a:ea typeface="+mj-ea"/>
                <a:cs typeface="Helvetica"/>
              </a:rPr>
              <a:t>…</a:t>
            </a:r>
            <a:endParaRPr kumimoji="0" lang="en-US" sz="33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Helvetica"/>
              <a:ea typeface="+mj-ea"/>
              <a:cs typeface="Helvetica"/>
            </a:endParaRPr>
          </a:p>
        </p:txBody>
      </p:sp>
      <p:sp>
        <p:nvSpPr>
          <p:cNvPr id="12" name="Up Arrow 11"/>
          <p:cNvSpPr/>
          <p:nvPr/>
        </p:nvSpPr>
        <p:spPr>
          <a:xfrm flipH="1">
            <a:off x="1861033" y="4492279"/>
            <a:ext cx="879782" cy="1290531"/>
          </a:xfrm>
          <a:prstGeom prst="upArrow">
            <a:avLst/>
          </a:prstGeom>
          <a:solidFill>
            <a:srgbClr val="FE0A1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" name="Title 7"/>
          <p:cNvSpPr txBox="1">
            <a:spLocks/>
          </p:cNvSpPr>
          <p:nvPr/>
        </p:nvSpPr>
        <p:spPr>
          <a:xfrm>
            <a:off x="2489200" y="4651779"/>
            <a:ext cx="4794450" cy="10294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000" dirty="0" smtClean="0">
                <a:solidFill>
                  <a:srgbClr val="000000"/>
                </a:solidFill>
                <a:latin typeface="Helvetica"/>
                <a:ea typeface="+mj-ea"/>
                <a:cs typeface="Helvetica"/>
              </a:rPr>
              <a:t>   7-10% </a:t>
            </a:r>
            <a:r>
              <a:rPr lang="uk-UA" sz="3000" dirty="0" smtClean="0">
                <a:solidFill>
                  <a:srgbClr val="000000"/>
                </a:solidFill>
                <a:latin typeface="Helvetica"/>
                <a:ea typeface="+mj-ea"/>
                <a:cs typeface="Helvetica"/>
              </a:rPr>
              <a:t>за рік</a:t>
            </a:r>
            <a:endParaRPr kumimoji="0" lang="en-US" sz="3000" b="0" u="none" strike="noStrike" kern="1200" cap="none" spc="0" normalizeH="0" baseline="0" noProof="0" dirty="0">
              <a:ln>
                <a:noFill/>
              </a:ln>
              <a:solidFill>
                <a:srgbClr val="FF0011"/>
              </a:solidFill>
              <a:effectLst/>
              <a:uLnTx/>
              <a:uFillTx/>
              <a:latin typeface="Helvetica"/>
              <a:ea typeface="+mj-ea"/>
              <a:cs typeface="Helvetica"/>
            </a:endParaRPr>
          </a:p>
        </p:txBody>
      </p:sp>
      <p:sp>
        <p:nvSpPr>
          <p:cNvPr id="14" name="Title 7"/>
          <p:cNvSpPr txBox="1">
            <a:spLocks/>
          </p:cNvSpPr>
          <p:nvPr/>
        </p:nvSpPr>
        <p:spPr>
          <a:xfrm>
            <a:off x="520700" y="3643697"/>
            <a:ext cx="3552925" cy="8262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000" u="sng" dirty="0" smtClean="0">
                <a:solidFill>
                  <a:srgbClr val="000000"/>
                </a:solidFill>
                <a:latin typeface="Helvetica"/>
                <a:ea typeface="+mj-ea"/>
                <a:cs typeface="Helvetica"/>
              </a:rPr>
              <a:t>1995-2009</a:t>
            </a:r>
            <a:endParaRPr kumimoji="0" lang="en-US" sz="3000" b="0" u="sng" strike="noStrike" kern="1200" cap="none" spc="0" normalizeH="0" baseline="0" noProof="0" dirty="0">
              <a:ln>
                <a:noFill/>
              </a:ln>
              <a:solidFill>
                <a:srgbClr val="FF0011"/>
              </a:solidFill>
              <a:effectLst/>
              <a:uLnTx/>
              <a:uFillTx/>
              <a:latin typeface="Helvetica"/>
              <a:ea typeface="+mj-ea"/>
              <a:cs typeface="Helvetica"/>
            </a:endParaRPr>
          </a:p>
        </p:txBody>
      </p:sp>
      <p:sp>
        <p:nvSpPr>
          <p:cNvPr id="18" name="Up Arrow 17"/>
          <p:cNvSpPr/>
          <p:nvPr/>
        </p:nvSpPr>
        <p:spPr>
          <a:xfrm flipH="1">
            <a:off x="1861033" y="2111866"/>
            <a:ext cx="879782" cy="1290531"/>
          </a:xfrm>
          <a:prstGeom prst="upArrow">
            <a:avLst/>
          </a:prstGeom>
          <a:solidFill>
            <a:srgbClr val="FE0A1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635000"/>
            <a:ext cx="8432800" cy="1470025"/>
          </a:xfrm>
        </p:spPr>
        <p:txBody>
          <a:bodyPr/>
          <a:lstStyle/>
          <a:p>
            <a:r>
              <a:rPr lang="uk-UA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Вартість </a:t>
            </a:r>
            <a:r>
              <a:rPr lang="uk-UA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в середньому </a:t>
            </a:r>
            <a:r>
              <a:rPr lang="uk-UA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журналу з Охорони здоров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’</a:t>
            </a:r>
            <a:r>
              <a:rPr lang="uk-UA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я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www.righttoresearch.org</a:t>
            </a:r>
            <a:endParaRPr lang="en-US" dirty="0" smtClean="0"/>
          </a:p>
        </p:txBody>
      </p:sp>
      <p:pic>
        <p:nvPicPr>
          <p:cNvPr id="6" name="Picture 5" descr="Journal.psd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2800" y="1308100"/>
            <a:ext cx="1562100" cy="1949450"/>
          </a:xfrm>
          <a:prstGeom prst="rect">
            <a:avLst/>
          </a:prstGeom>
        </p:spPr>
      </p:pic>
      <p:pic>
        <p:nvPicPr>
          <p:cNvPr id="13" name="Picture 12" descr="Journal.psd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556" y="4448317"/>
            <a:ext cx="815707" cy="1017976"/>
          </a:xfrm>
          <a:prstGeom prst="rect">
            <a:avLst/>
          </a:prstGeom>
        </p:spPr>
      </p:pic>
      <p:sp>
        <p:nvSpPr>
          <p:cNvPr id="14" name="Title 7"/>
          <p:cNvSpPr txBox="1">
            <a:spLocks/>
          </p:cNvSpPr>
          <p:nvPr/>
        </p:nvSpPr>
        <p:spPr>
          <a:xfrm>
            <a:off x="71437" y="3827605"/>
            <a:ext cx="1960563" cy="4869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3000" b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Helvetica"/>
                <a:ea typeface="+mj-ea"/>
                <a:cs typeface="Helvetica"/>
              </a:rPr>
              <a:t>Хімія</a:t>
            </a:r>
            <a:endParaRPr kumimoji="0" lang="en-US" sz="3000" b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Helvetica"/>
              <a:ea typeface="+mj-ea"/>
              <a:cs typeface="Helvetica"/>
            </a:endParaRPr>
          </a:p>
        </p:txBody>
      </p:sp>
      <p:sp>
        <p:nvSpPr>
          <p:cNvPr id="15" name="Title 7"/>
          <p:cNvSpPr txBox="1">
            <a:spLocks/>
          </p:cNvSpPr>
          <p:nvPr/>
        </p:nvSpPr>
        <p:spPr>
          <a:xfrm>
            <a:off x="1518040" y="4676918"/>
            <a:ext cx="1974460" cy="4869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000" dirty="0" smtClean="0">
                <a:solidFill>
                  <a:srgbClr val="000000"/>
                </a:solidFill>
                <a:latin typeface="Helvetica"/>
                <a:ea typeface="+mj-ea"/>
                <a:cs typeface="Helvetica"/>
              </a:rPr>
              <a:t>= </a:t>
            </a:r>
            <a:r>
              <a:rPr lang="en-US" sz="3000" dirty="0" smtClean="0">
                <a:solidFill>
                  <a:srgbClr val="FF0011"/>
                </a:solidFill>
                <a:latin typeface="Helvetica"/>
                <a:cs typeface="Helvetica"/>
              </a:rPr>
              <a:t>$4,044</a:t>
            </a:r>
            <a:endParaRPr kumimoji="0" lang="en-US" sz="3000" b="0" u="none" strike="noStrike" kern="1200" cap="none" spc="0" normalizeH="0" baseline="0" noProof="0" dirty="0">
              <a:ln>
                <a:noFill/>
              </a:ln>
              <a:solidFill>
                <a:srgbClr val="FF0011"/>
              </a:solidFill>
              <a:effectLst/>
              <a:uLnTx/>
              <a:uFillTx/>
              <a:latin typeface="Helvetica"/>
              <a:ea typeface="+mj-ea"/>
              <a:cs typeface="Helvetica"/>
            </a:endParaRPr>
          </a:p>
        </p:txBody>
      </p:sp>
      <p:pic>
        <p:nvPicPr>
          <p:cNvPr id="16" name="Picture 15" descr="Journal.psd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4900" y="4466909"/>
            <a:ext cx="815707" cy="1017976"/>
          </a:xfrm>
          <a:prstGeom prst="rect">
            <a:avLst/>
          </a:prstGeom>
        </p:spPr>
      </p:pic>
      <p:sp>
        <p:nvSpPr>
          <p:cNvPr id="17" name="Title 7"/>
          <p:cNvSpPr txBox="1">
            <a:spLocks/>
          </p:cNvSpPr>
          <p:nvPr/>
        </p:nvSpPr>
        <p:spPr>
          <a:xfrm>
            <a:off x="3066781" y="3827605"/>
            <a:ext cx="1960563" cy="4869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3000" b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Helvetica"/>
                <a:ea typeface="+mj-ea"/>
                <a:cs typeface="Helvetica"/>
              </a:rPr>
              <a:t>Фізика</a:t>
            </a:r>
            <a:endParaRPr kumimoji="0" lang="en-US" sz="3000" b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Helvetica"/>
              <a:ea typeface="+mj-ea"/>
              <a:cs typeface="Helvetica"/>
            </a:endParaRPr>
          </a:p>
        </p:txBody>
      </p:sp>
      <p:sp>
        <p:nvSpPr>
          <p:cNvPr id="18" name="Title 7"/>
          <p:cNvSpPr txBox="1">
            <a:spLocks/>
          </p:cNvSpPr>
          <p:nvPr/>
        </p:nvSpPr>
        <p:spPr>
          <a:xfrm>
            <a:off x="4513384" y="4695510"/>
            <a:ext cx="1974460" cy="4869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000" dirty="0" smtClean="0">
                <a:solidFill>
                  <a:srgbClr val="000000"/>
                </a:solidFill>
                <a:latin typeface="Helvetica"/>
                <a:ea typeface="+mj-ea"/>
                <a:cs typeface="Helvetica"/>
              </a:rPr>
              <a:t>= </a:t>
            </a:r>
            <a:r>
              <a:rPr lang="en-US" sz="3000" dirty="0" smtClean="0">
                <a:solidFill>
                  <a:srgbClr val="FF0011"/>
                </a:solidFill>
                <a:latin typeface="Helvetica"/>
                <a:cs typeface="Helvetica"/>
              </a:rPr>
              <a:t>$3,499</a:t>
            </a:r>
            <a:endParaRPr kumimoji="0" lang="en-US" sz="3000" b="0" u="none" strike="noStrike" kern="1200" cap="none" spc="0" normalizeH="0" baseline="0" noProof="0" dirty="0">
              <a:ln>
                <a:noFill/>
              </a:ln>
              <a:solidFill>
                <a:srgbClr val="FF0011"/>
              </a:solidFill>
              <a:effectLst/>
              <a:uLnTx/>
              <a:uFillTx/>
              <a:latin typeface="Helvetica"/>
              <a:ea typeface="+mj-ea"/>
              <a:cs typeface="Helvetica"/>
            </a:endParaRPr>
          </a:p>
        </p:txBody>
      </p:sp>
      <p:pic>
        <p:nvPicPr>
          <p:cNvPr id="19" name="Picture 18" descr="Journal.psd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1344" y="4466909"/>
            <a:ext cx="815707" cy="1017976"/>
          </a:xfrm>
          <a:prstGeom prst="rect">
            <a:avLst/>
          </a:prstGeom>
        </p:spPr>
      </p:pic>
      <p:sp>
        <p:nvSpPr>
          <p:cNvPr id="20" name="Title 7"/>
          <p:cNvSpPr txBox="1">
            <a:spLocks/>
          </p:cNvSpPr>
          <p:nvPr/>
        </p:nvSpPr>
        <p:spPr>
          <a:xfrm>
            <a:off x="6012461" y="3827605"/>
            <a:ext cx="1839765" cy="4869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uk-UA" sz="3000" dirty="0" smtClean="0">
                <a:latin typeface="Helvetica"/>
                <a:cs typeface="Helvetica"/>
              </a:rPr>
              <a:t>Біологія</a:t>
            </a:r>
            <a:endParaRPr lang="en-US" sz="3000" dirty="0">
              <a:latin typeface="Helvetica"/>
              <a:cs typeface="Helvetica"/>
            </a:endParaRPr>
          </a:p>
        </p:txBody>
      </p:sp>
      <p:sp>
        <p:nvSpPr>
          <p:cNvPr id="21" name="Title 7"/>
          <p:cNvSpPr txBox="1">
            <a:spLocks/>
          </p:cNvSpPr>
          <p:nvPr/>
        </p:nvSpPr>
        <p:spPr>
          <a:xfrm>
            <a:off x="7419828" y="4695510"/>
            <a:ext cx="1974460" cy="4869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000" dirty="0" smtClean="0">
                <a:solidFill>
                  <a:srgbClr val="000000"/>
                </a:solidFill>
                <a:latin typeface="Helvetica"/>
                <a:cs typeface="Helvetica"/>
              </a:rPr>
              <a:t>= </a:t>
            </a:r>
            <a:r>
              <a:rPr lang="en-US" sz="3000" dirty="0" smtClean="0">
                <a:solidFill>
                  <a:srgbClr val="FF0011"/>
                </a:solidFill>
                <a:latin typeface="Helvetica"/>
                <a:cs typeface="Helvetica"/>
              </a:rPr>
              <a:t>$2,167</a:t>
            </a:r>
            <a:endParaRPr lang="en-US" sz="3000" dirty="0">
              <a:solidFill>
                <a:srgbClr val="FF0011"/>
              </a:solidFill>
              <a:latin typeface="Helvetica"/>
              <a:cs typeface="Helvetica"/>
            </a:endParaRPr>
          </a:p>
        </p:txBody>
      </p:sp>
      <p:sp>
        <p:nvSpPr>
          <p:cNvPr id="22" name="Title 7"/>
          <p:cNvSpPr txBox="1">
            <a:spLocks/>
          </p:cNvSpPr>
          <p:nvPr/>
        </p:nvSpPr>
        <p:spPr>
          <a:xfrm>
            <a:off x="5059484" y="1950473"/>
            <a:ext cx="1974460" cy="4869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600" dirty="0" smtClean="0">
                <a:solidFill>
                  <a:srgbClr val="000000"/>
                </a:solidFill>
                <a:latin typeface="Helvetica"/>
                <a:ea typeface="+mj-ea"/>
                <a:cs typeface="Helvetica"/>
              </a:rPr>
              <a:t>= </a:t>
            </a:r>
            <a:r>
              <a:rPr lang="en-US" sz="3600" dirty="0" smtClean="0">
                <a:solidFill>
                  <a:srgbClr val="FF0011"/>
                </a:solidFill>
                <a:latin typeface="Helvetica"/>
                <a:cs typeface="Helvetica"/>
              </a:rPr>
              <a:t>$2,035</a:t>
            </a:r>
            <a:endParaRPr kumimoji="0" lang="en-US" sz="3600" b="0" u="none" strike="noStrike" kern="1200" cap="none" spc="0" normalizeH="0" baseline="0" noProof="0" dirty="0">
              <a:ln>
                <a:noFill/>
              </a:ln>
              <a:solidFill>
                <a:srgbClr val="FF0011"/>
              </a:solidFill>
              <a:effectLst/>
              <a:uLnTx/>
              <a:uFillTx/>
              <a:latin typeface="Helvetica"/>
              <a:ea typeface="+mj-ea"/>
              <a:cs typeface="Helvetica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0" y="6139210"/>
            <a:ext cx="833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Helvetica"/>
                <a:cs typeface="Helvetica"/>
              </a:rPr>
              <a:t>Source: “Periodicals Price Survey 2011: Under Pressure, Times Are Changing,” by Stephen Bosch, </a:t>
            </a:r>
            <a:r>
              <a:rPr lang="en-US" sz="900" dirty="0" err="1" smtClean="0">
                <a:latin typeface="Helvetica"/>
                <a:cs typeface="Helvetica"/>
              </a:rPr>
              <a:t>Kittie</a:t>
            </a:r>
            <a:r>
              <a:rPr lang="en-US" sz="900" dirty="0" smtClean="0">
                <a:latin typeface="Helvetica"/>
                <a:cs typeface="Helvetica"/>
              </a:rPr>
              <a:t> Henderson, &amp; Heather </a:t>
            </a:r>
            <a:r>
              <a:rPr lang="en-US" sz="900" dirty="0" err="1" smtClean="0">
                <a:latin typeface="Helvetica"/>
                <a:cs typeface="Helvetica"/>
              </a:rPr>
              <a:t>Klusendorf</a:t>
            </a:r>
            <a:r>
              <a:rPr lang="en-US" sz="900" dirty="0" smtClean="0">
                <a:latin typeface="Helvetica"/>
                <a:cs typeface="Helvetica"/>
              </a:rPr>
              <a:t>.  Library Journal, April 14, 2011. http://www.libraryjournal.com/lj/newslettersnewsletterbucketljxpress/890009-441/periodicals_price_survey_2011_under.html.csp</a:t>
            </a:r>
            <a:endParaRPr lang="en-US" sz="900" dirty="0">
              <a:latin typeface="Helvetica"/>
              <a:cs typeface="Helvetic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27318</TotalTime>
  <Words>701</Words>
  <Application>Microsoft Office PowerPoint</Application>
  <PresentationFormat>Екран (4:3)</PresentationFormat>
  <Paragraphs>132</Paragraphs>
  <Slides>33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слайдів</vt:lpstr>
      </vt:variant>
      <vt:variant>
        <vt:i4>33</vt:i4>
      </vt:variant>
    </vt:vector>
  </HeadingPairs>
  <TitlesOfParts>
    <vt:vector size="35" baseType="lpstr">
      <vt:lpstr>Office Theme</vt:lpstr>
      <vt:lpstr>Office Theme</vt:lpstr>
      <vt:lpstr>Презентація PowerPoint</vt:lpstr>
      <vt:lpstr>Презентація PowerPoint</vt:lpstr>
      <vt:lpstr>Презентація PowerPoint</vt:lpstr>
      <vt:lpstr>Презентація PowerPoint</vt:lpstr>
      <vt:lpstr>В середньому академічні бібліотеки Великобританії мають доступ  лише до ПОЛОВИНИ усіх журналів</vt:lpstr>
      <vt:lpstr>ЧОМУ ?</vt:lpstr>
      <vt:lpstr>Презентація PowerPoint</vt:lpstr>
      <vt:lpstr>Презентація PowerPoint</vt:lpstr>
      <vt:lpstr>Вартість в середньому журналу з Охорони здоров’я:  </vt:lpstr>
      <vt:lpstr>Звіт Європейської Комісії: У середньому, прибуткові журнали УТРИЧІ дорожчі від неприбуткових1  Прибуткові журнали з неврології на 890% дорожчі (за сторінку)2</vt:lpstr>
      <vt:lpstr>Презентація PowerPoint</vt:lpstr>
      <vt:lpstr>Презентація PowerPoint</vt:lpstr>
      <vt:lpstr>Що сталось?</vt:lpstr>
      <vt:lpstr>Презентація PowerPoint</vt:lpstr>
      <vt:lpstr>Вирішення: Відкритий доступ  </vt:lpstr>
      <vt:lpstr>Презентація PowerPoint</vt:lpstr>
      <vt:lpstr>2 шляхи викладення статті у відкритому доступі:</vt:lpstr>
      <vt:lpstr>X 7,400</vt:lpstr>
      <vt:lpstr>Презентація PowerPoint</vt:lpstr>
      <vt:lpstr>Презентація PowerPoint</vt:lpstr>
      <vt:lpstr>За міцної підтримки ЮНЕСКО та Європейської комісії, 41 Нобелівського лауреата, Національного Інституту Здоров’я США та ін.</vt:lpstr>
      <vt:lpstr>Презентація PowerPoint</vt:lpstr>
      <vt:lpstr>Презентація PowerPoint</vt:lpstr>
      <vt:lpstr>Маючи такий нерівномірний доступ до інформації, індійські науковці мають виборювати право займатись наукою на належному рівні. Доступ до сучасної наукової інформації є необхідним для Індії, аби вона могла посісти чинне місце в світовій науковій спільноті.</vt:lpstr>
      <vt:lpstr>То що ми можемо зробити ?</vt:lpstr>
      <vt:lpstr>Презентація PowerPoint</vt:lpstr>
      <vt:lpstr>Презентація PowerPoint</vt:lpstr>
      <vt:lpstr>Презентація PowerPoint</vt:lpstr>
      <vt:lpstr>Презентація PowerPoint</vt:lpstr>
      <vt:lpstr>Приєднуйтесь:</vt:lpstr>
      <vt:lpstr>Презентація PowerPoint</vt:lpstr>
      <vt:lpstr>Ця проблема спільна для всіх, не лише для якихось окремих країн чи континентів,або для окремих галузей знань.    Нам потрібно розширювати студентську коаліцію.  Нам потрібна ваша допомога.</vt:lpstr>
      <vt:lpstr>Дізнатись більше та поспілкуватись з нами можна за  посиланням www.righttoresearch.org/act/eifl         </vt:lpstr>
    </vt:vector>
  </TitlesOfParts>
  <Company>Trinity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Nick Shockey</dc:creator>
  <cp:lastModifiedBy>Чуканова</cp:lastModifiedBy>
  <cp:revision>182</cp:revision>
  <dcterms:created xsi:type="dcterms:W3CDTF">2011-12-16T12:59:51Z</dcterms:created>
  <dcterms:modified xsi:type="dcterms:W3CDTF">2012-02-03T12:28:01Z</dcterms:modified>
</cp:coreProperties>
</file>