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4"/>
  </p:notesMasterIdLst>
  <p:handoutMasterIdLst>
    <p:handoutMasterId r:id="rId35"/>
  </p:handoutMasterIdLst>
  <p:sldIdLst>
    <p:sldId id="256" r:id="rId2"/>
    <p:sldId id="263" r:id="rId3"/>
    <p:sldId id="286" r:id="rId4"/>
    <p:sldId id="262" r:id="rId5"/>
    <p:sldId id="266" r:id="rId6"/>
    <p:sldId id="268" r:id="rId7"/>
    <p:sldId id="269" r:id="rId8"/>
    <p:sldId id="267" r:id="rId9"/>
    <p:sldId id="265" r:id="rId10"/>
    <p:sldId id="288" r:id="rId11"/>
    <p:sldId id="259" r:id="rId12"/>
    <p:sldId id="258" r:id="rId13"/>
    <p:sldId id="260" r:id="rId14"/>
    <p:sldId id="294" r:id="rId15"/>
    <p:sldId id="293" r:id="rId16"/>
    <p:sldId id="261" r:id="rId17"/>
    <p:sldId id="285" r:id="rId18"/>
    <p:sldId id="287" r:id="rId19"/>
    <p:sldId id="270" r:id="rId20"/>
    <p:sldId id="271" r:id="rId21"/>
    <p:sldId id="292" r:id="rId22"/>
    <p:sldId id="272" r:id="rId23"/>
    <p:sldId id="273" r:id="rId24"/>
    <p:sldId id="274" r:id="rId25"/>
    <p:sldId id="279" r:id="rId26"/>
    <p:sldId id="280" r:id="rId27"/>
    <p:sldId id="283" r:id="rId28"/>
    <p:sldId id="282" r:id="rId29"/>
    <p:sldId id="289" r:id="rId30"/>
    <p:sldId id="290" r:id="rId31"/>
    <p:sldId id="284" r:id="rId32"/>
    <p:sldId id="291" r:id="rId33"/>
  </p:sldIdLst>
  <p:sldSz cx="9144000" cy="6858000" type="screen4x3"/>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3" autoAdjust="0"/>
    <p:restoredTop sz="95204" autoAdjust="0"/>
  </p:normalViewPr>
  <p:slideViewPr>
    <p:cSldViewPr>
      <p:cViewPr varScale="1">
        <p:scale>
          <a:sx n="67" d="100"/>
          <a:sy n="67" d="100"/>
        </p:scale>
        <p:origin x="-522" y="-102"/>
      </p:cViewPr>
      <p:guideLst>
        <p:guide orient="horz" pos="2160"/>
        <p:guide pos="2880"/>
      </p:guideLst>
    </p:cSldViewPr>
  </p:slideViewPr>
  <p:outlineViewPr>
    <p:cViewPr>
      <p:scale>
        <a:sx n="33" d="100"/>
        <a:sy n="33" d="100"/>
      </p:scale>
      <p:origin x="24"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Місце для верхнього колонтитула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uk-UA"/>
          </a:p>
        </p:txBody>
      </p:sp>
      <p:sp>
        <p:nvSpPr>
          <p:cNvPr id="3" name="Місце для дати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CC10497-4AC3-4AD0-A36D-CB96D58C6757}" type="datetimeFigureOut">
              <a:rPr lang="uk-UA" smtClean="0"/>
              <a:t>30.01.2013</a:t>
            </a:fld>
            <a:endParaRPr lang="uk-UA"/>
          </a:p>
        </p:txBody>
      </p:sp>
      <p:sp>
        <p:nvSpPr>
          <p:cNvPr id="4" name="Місце для нижнього колонтитула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uk-UA"/>
          </a:p>
        </p:txBody>
      </p:sp>
      <p:sp>
        <p:nvSpPr>
          <p:cNvPr id="5" name="Місце для номера слайда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BF10D89-55A8-4778-A526-AD72B04C8CD0}" type="slidenum">
              <a:rPr lang="uk-UA" smtClean="0"/>
              <a:t>‹#›</a:t>
            </a:fld>
            <a:endParaRPr lang="uk-UA"/>
          </a:p>
        </p:txBody>
      </p:sp>
    </p:spTree>
    <p:extLst>
      <p:ext uri="{BB962C8B-B14F-4D97-AF65-F5344CB8AC3E}">
        <p14:creationId xmlns:p14="http://schemas.microsoft.com/office/powerpoint/2010/main" val="18051353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Місце для верхнього колонтитула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uk-UA"/>
          </a:p>
        </p:txBody>
      </p:sp>
      <p:sp>
        <p:nvSpPr>
          <p:cNvPr id="3" name="Місце для дати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1A45634-2F30-46B4-B46A-E05D876F4A9B}" type="datetimeFigureOut">
              <a:rPr lang="uk-UA" smtClean="0"/>
              <a:t>30.01.2013</a:t>
            </a:fld>
            <a:endParaRPr lang="uk-UA"/>
          </a:p>
        </p:txBody>
      </p:sp>
      <p:sp>
        <p:nvSpPr>
          <p:cNvPr id="4" name="Місце для зображення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uk-UA"/>
          </a:p>
        </p:txBody>
      </p:sp>
      <p:sp>
        <p:nvSpPr>
          <p:cNvPr id="5" name="Місце для нотаток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6" name="Місце для нижнього колонтитула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uk-UA"/>
          </a:p>
        </p:txBody>
      </p:sp>
      <p:sp>
        <p:nvSpPr>
          <p:cNvPr id="7" name="Місце для номера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69A7016-E67D-4E90-8775-A758EF45DAF1}" type="slidenum">
              <a:rPr lang="uk-UA" smtClean="0"/>
              <a:t>‹#›</a:t>
            </a:fld>
            <a:endParaRPr lang="uk-UA"/>
          </a:p>
        </p:txBody>
      </p:sp>
    </p:spTree>
    <p:extLst>
      <p:ext uri="{BB962C8B-B14F-4D97-AF65-F5344CB8AC3E}">
        <p14:creationId xmlns:p14="http://schemas.microsoft.com/office/powerpoint/2010/main" val="20033826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uk-UA"/>
          </a:p>
        </p:txBody>
      </p:sp>
      <p:sp>
        <p:nvSpPr>
          <p:cNvPr id="4" name="Місце для номера слайда 3"/>
          <p:cNvSpPr>
            <a:spLocks noGrp="1"/>
          </p:cNvSpPr>
          <p:nvPr>
            <p:ph type="sldNum" sz="quarter" idx="10"/>
          </p:nvPr>
        </p:nvSpPr>
        <p:spPr/>
        <p:txBody>
          <a:bodyPr/>
          <a:lstStyle/>
          <a:p>
            <a:fld id="{C69A7016-E67D-4E90-8775-A758EF45DAF1}" type="slidenum">
              <a:rPr lang="uk-UA" smtClean="0"/>
              <a:t>1</a:t>
            </a:fld>
            <a:endParaRPr lang="uk-UA"/>
          </a:p>
        </p:txBody>
      </p:sp>
    </p:spTree>
    <p:extLst>
      <p:ext uri="{BB962C8B-B14F-4D97-AF65-F5344CB8AC3E}">
        <p14:creationId xmlns:p14="http://schemas.microsoft.com/office/powerpoint/2010/main" val="31021111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uk-UA"/>
          </a:p>
        </p:txBody>
      </p:sp>
      <p:sp>
        <p:nvSpPr>
          <p:cNvPr id="4" name="Місце для номера слайда 3"/>
          <p:cNvSpPr>
            <a:spLocks noGrp="1"/>
          </p:cNvSpPr>
          <p:nvPr>
            <p:ph type="sldNum" sz="quarter" idx="10"/>
          </p:nvPr>
        </p:nvSpPr>
        <p:spPr/>
        <p:txBody>
          <a:bodyPr/>
          <a:lstStyle/>
          <a:p>
            <a:fld id="{C69A7016-E67D-4E90-8775-A758EF45DAF1}" type="slidenum">
              <a:rPr lang="uk-UA" smtClean="0"/>
              <a:t>10</a:t>
            </a:fld>
            <a:endParaRPr lang="uk-UA"/>
          </a:p>
        </p:txBody>
      </p:sp>
    </p:spTree>
    <p:extLst>
      <p:ext uri="{BB962C8B-B14F-4D97-AF65-F5344CB8AC3E}">
        <p14:creationId xmlns:p14="http://schemas.microsoft.com/office/powerpoint/2010/main" val="28212807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uk-UA"/>
          </a:p>
        </p:txBody>
      </p:sp>
      <p:sp>
        <p:nvSpPr>
          <p:cNvPr id="4" name="Місце для номера слайда 3"/>
          <p:cNvSpPr>
            <a:spLocks noGrp="1"/>
          </p:cNvSpPr>
          <p:nvPr>
            <p:ph type="sldNum" sz="quarter" idx="10"/>
          </p:nvPr>
        </p:nvSpPr>
        <p:spPr/>
        <p:txBody>
          <a:bodyPr/>
          <a:lstStyle/>
          <a:p>
            <a:fld id="{C69A7016-E67D-4E90-8775-A758EF45DAF1}" type="slidenum">
              <a:rPr lang="uk-UA" smtClean="0"/>
              <a:t>11</a:t>
            </a:fld>
            <a:endParaRPr lang="uk-UA"/>
          </a:p>
        </p:txBody>
      </p:sp>
    </p:spTree>
    <p:extLst>
      <p:ext uri="{BB962C8B-B14F-4D97-AF65-F5344CB8AC3E}">
        <p14:creationId xmlns:p14="http://schemas.microsoft.com/office/powerpoint/2010/main" val="15568123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z="1200" b="0" i="0" kern="1200" dirty="0" smtClean="0">
                <a:solidFill>
                  <a:schemeClr val="tx1"/>
                </a:solidFill>
                <a:effectLst/>
                <a:latin typeface="+mn-lt"/>
                <a:ea typeface="+mn-ea"/>
                <a:cs typeface="+mn-cs"/>
              </a:rPr>
              <a:t>EBSCO Discovery Service creates a unified, customized index of an institution’s information resources, and an easy, yet powerful means of accessing all of that content from a single search box-searching made even more powerful because of the quality of metadata and depth and breadth of coverage.</a:t>
            </a:r>
          </a:p>
          <a:p>
            <a:endParaRPr lang="uk-UA" dirty="0"/>
          </a:p>
        </p:txBody>
      </p:sp>
      <p:sp>
        <p:nvSpPr>
          <p:cNvPr id="4" name="Місце для номера слайда 3"/>
          <p:cNvSpPr>
            <a:spLocks noGrp="1"/>
          </p:cNvSpPr>
          <p:nvPr>
            <p:ph type="sldNum" sz="quarter" idx="10"/>
          </p:nvPr>
        </p:nvSpPr>
        <p:spPr/>
        <p:txBody>
          <a:bodyPr/>
          <a:lstStyle/>
          <a:p>
            <a:fld id="{C69A7016-E67D-4E90-8775-A758EF45DAF1}" type="slidenum">
              <a:rPr lang="uk-UA" smtClean="0"/>
              <a:t>12</a:t>
            </a:fld>
            <a:endParaRPr lang="uk-UA"/>
          </a:p>
        </p:txBody>
      </p:sp>
    </p:spTree>
    <p:extLst>
      <p:ext uri="{BB962C8B-B14F-4D97-AF65-F5344CB8AC3E}">
        <p14:creationId xmlns:p14="http://schemas.microsoft.com/office/powerpoint/2010/main" val="21682490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effectLst/>
                <a:latin typeface="+mn-lt"/>
                <a:ea typeface="+mn-ea"/>
                <a:cs typeface="+mn-cs"/>
              </a:rPr>
              <a:t>The Base Index for EBSCO Discovery Service forms the foundation upon which each EDS subscribing library builds out its custom collection. Beginning with the Base Index, each institution extends the reach of EDS by adding appropriate resources including its catalog, institutional repositories, </a:t>
            </a:r>
            <a:r>
              <a:rPr lang="en-US" sz="1200" b="0" i="0" kern="1200" dirty="0" err="1" smtClean="0">
                <a:solidFill>
                  <a:schemeClr val="tx1"/>
                </a:solidFill>
                <a:effectLst/>
                <a:latin typeface="+mn-lt"/>
                <a:ea typeface="+mn-ea"/>
                <a:cs typeface="+mn-cs"/>
              </a:rPr>
              <a:t>EBSCOhost</a:t>
            </a:r>
            <a:r>
              <a:rPr lang="en-US" sz="1200" b="0" i="0" kern="1200" dirty="0" smtClean="0">
                <a:solidFill>
                  <a:schemeClr val="tx1"/>
                </a:solidFill>
                <a:effectLst/>
                <a:latin typeface="+mn-lt"/>
                <a:ea typeface="+mn-ea"/>
                <a:cs typeface="+mn-cs"/>
              </a:rPr>
              <a:t> and other databases, and additional content sources to which it subscribes. It is this combination that allows a single, comprehensive, custom solution for discovering the value of any library’s collection.</a:t>
            </a:r>
          </a:p>
          <a:p>
            <a:endParaRPr lang="uk-UA" dirty="0"/>
          </a:p>
        </p:txBody>
      </p:sp>
      <p:sp>
        <p:nvSpPr>
          <p:cNvPr id="4" name="Місце для номера слайда 3"/>
          <p:cNvSpPr>
            <a:spLocks noGrp="1"/>
          </p:cNvSpPr>
          <p:nvPr>
            <p:ph type="sldNum" sz="quarter" idx="10"/>
          </p:nvPr>
        </p:nvSpPr>
        <p:spPr/>
        <p:txBody>
          <a:bodyPr/>
          <a:lstStyle/>
          <a:p>
            <a:fld id="{C69A7016-E67D-4E90-8775-A758EF45DAF1}" type="slidenum">
              <a:rPr lang="uk-UA" smtClean="0"/>
              <a:t>13</a:t>
            </a:fld>
            <a:endParaRPr lang="uk-UA"/>
          </a:p>
        </p:txBody>
      </p:sp>
    </p:spTree>
    <p:extLst>
      <p:ext uri="{BB962C8B-B14F-4D97-AF65-F5344CB8AC3E}">
        <p14:creationId xmlns:p14="http://schemas.microsoft.com/office/powerpoint/2010/main" val="16383992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effectLst/>
                <a:latin typeface="+mn-lt"/>
                <a:ea typeface="+mn-ea"/>
                <a:cs typeface="+mn-cs"/>
              </a:rPr>
              <a:t>The EDS Base Index is comprised of metadata from the world’s foremost information providers. At present, the EDS Base Index represents content from approximately 20,000 providers in addition to metadata from another 70,000 book publishers. Although constantly growing, today the EDS Base Index provides metadata for nearly 64,000 magazines &amp; journals, approximately 825,000 CDs &amp; DVDs, nearly six million books, more than 320 million newspaper articles, more than 400,000 conference proceedings and hundreds of thousands of additional information sources from various source-types</a:t>
            </a:r>
          </a:p>
          <a:p>
            <a:endParaRPr lang="uk-UA" dirty="0"/>
          </a:p>
        </p:txBody>
      </p:sp>
      <p:sp>
        <p:nvSpPr>
          <p:cNvPr id="4" name="Місце для номера слайда 3"/>
          <p:cNvSpPr>
            <a:spLocks noGrp="1"/>
          </p:cNvSpPr>
          <p:nvPr>
            <p:ph type="sldNum" sz="quarter" idx="10"/>
          </p:nvPr>
        </p:nvSpPr>
        <p:spPr/>
        <p:txBody>
          <a:bodyPr/>
          <a:lstStyle/>
          <a:p>
            <a:fld id="{C69A7016-E67D-4E90-8775-A758EF45DAF1}" type="slidenum">
              <a:rPr lang="uk-UA" smtClean="0"/>
              <a:t>16</a:t>
            </a:fld>
            <a:endParaRPr lang="uk-UA"/>
          </a:p>
        </p:txBody>
      </p:sp>
    </p:spTree>
    <p:extLst>
      <p:ext uri="{BB962C8B-B14F-4D97-AF65-F5344CB8AC3E}">
        <p14:creationId xmlns:p14="http://schemas.microsoft.com/office/powerpoint/2010/main" val="11608938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uk-UA"/>
          </a:p>
        </p:txBody>
      </p:sp>
      <p:sp>
        <p:nvSpPr>
          <p:cNvPr id="4" name="Місце для номера слайда 3"/>
          <p:cNvSpPr>
            <a:spLocks noGrp="1"/>
          </p:cNvSpPr>
          <p:nvPr>
            <p:ph type="sldNum" sz="quarter" idx="10"/>
          </p:nvPr>
        </p:nvSpPr>
        <p:spPr/>
        <p:txBody>
          <a:bodyPr/>
          <a:lstStyle/>
          <a:p>
            <a:fld id="{C69A7016-E67D-4E90-8775-A758EF45DAF1}" type="slidenum">
              <a:rPr lang="uk-UA" smtClean="0"/>
              <a:t>17</a:t>
            </a:fld>
            <a:endParaRPr lang="uk-UA"/>
          </a:p>
        </p:txBody>
      </p:sp>
    </p:spTree>
    <p:extLst>
      <p:ext uri="{BB962C8B-B14F-4D97-AF65-F5344CB8AC3E}">
        <p14:creationId xmlns:p14="http://schemas.microsoft.com/office/powerpoint/2010/main" val="172997346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uk-UA"/>
          </a:p>
        </p:txBody>
      </p:sp>
      <p:sp>
        <p:nvSpPr>
          <p:cNvPr id="4" name="Місце для номера слайда 3"/>
          <p:cNvSpPr>
            <a:spLocks noGrp="1"/>
          </p:cNvSpPr>
          <p:nvPr>
            <p:ph type="sldNum" sz="quarter" idx="10"/>
          </p:nvPr>
        </p:nvSpPr>
        <p:spPr/>
        <p:txBody>
          <a:bodyPr/>
          <a:lstStyle/>
          <a:p>
            <a:fld id="{C69A7016-E67D-4E90-8775-A758EF45DAF1}" type="slidenum">
              <a:rPr lang="uk-UA" smtClean="0"/>
              <a:t>18</a:t>
            </a:fld>
            <a:endParaRPr lang="uk-UA"/>
          </a:p>
        </p:txBody>
      </p:sp>
    </p:spTree>
    <p:extLst>
      <p:ext uri="{BB962C8B-B14F-4D97-AF65-F5344CB8AC3E}">
        <p14:creationId xmlns:p14="http://schemas.microsoft.com/office/powerpoint/2010/main" val="348382579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uk-UA"/>
          </a:p>
        </p:txBody>
      </p:sp>
      <p:sp>
        <p:nvSpPr>
          <p:cNvPr id="4" name="Місце для номера слайда 3"/>
          <p:cNvSpPr>
            <a:spLocks noGrp="1"/>
          </p:cNvSpPr>
          <p:nvPr>
            <p:ph type="sldNum" sz="quarter" idx="10"/>
          </p:nvPr>
        </p:nvSpPr>
        <p:spPr/>
        <p:txBody>
          <a:bodyPr/>
          <a:lstStyle/>
          <a:p>
            <a:fld id="{C69A7016-E67D-4E90-8775-A758EF45DAF1}" type="slidenum">
              <a:rPr lang="uk-UA" smtClean="0"/>
              <a:t>19</a:t>
            </a:fld>
            <a:endParaRPr lang="uk-UA"/>
          </a:p>
        </p:txBody>
      </p:sp>
    </p:spTree>
    <p:extLst>
      <p:ext uri="{BB962C8B-B14F-4D97-AF65-F5344CB8AC3E}">
        <p14:creationId xmlns:p14="http://schemas.microsoft.com/office/powerpoint/2010/main" val="61840791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uk-UA"/>
          </a:p>
        </p:txBody>
      </p:sp>
      <p:sp>
        <p:nvSpPr>
          <p:cNvPr id="4" name="Місце для номера слайда 3"/>
          <p:cNvSpPr>
            <a:spLocks noGrp="1"/>
          </p:cNvSpPr>
          <p:nvPr>
            <p:ph type="sldNum" sz="quarter" idx="10"/>
          </p:nvPr>
        </p:nvSpPr>
        <p:spPr/>
        <p:txBody>
          <a:bodyPr/>
          <a:lstStyle/>
          <a:p>
            <a:fld id="{C69A7016-E67D-4E90-8775-A758EF45DAF1}" type="slidenum">
              <a:rPr lang="uk-UA" smtClean="0"/>
              <a:t>20</a:t>
            </a:fld>
            <a:endParaRPr lang="uk-UA"/>
          </a:p>
        </p:txBody>
      </p:sp>
    </p:spTree>
    <p:extLst>
      <p:ext uri="{BB962C8B-B14F-4D97-AF65-F5344CB8AC3E}">
        <p14:creationId xmlns:p14="http://schemas.microsoft.com/office/powerpoint/2010/main" val="381257304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uk-UA"/>
          </a:p>
        </p:txBody>
      </p:sp>
      <p:sp>
        <p:nvSpPr>
          <p:cNvPr id="4" name="Місце для номера слайда 3"/>
          <p:cNvSpPr>
            <a:spLocks noGrp="1"/>
          </p:cNvSpPr>
          <p:nvPr>
            <p:ph type="sldNum" sz="quarter" idx="10"/>
          </p:nvPr>
        </p:nvSpPr>
        <p:spPr/>
        <p:txBody>
          <a:bodyPr/>
          <a:lstStyle/>
          <a:p>
            <a:fld id="{C69A7016-E67D-4E90-8775-A758EF45DAF1}" type="slidenum">
              <a:rPr lang="uk-UA" smtClean="0"/>
              <a:t>22</a:t>
            </a:fld>
            <a:endParaRPr lang="uk-UA"/>
          </a:p>
        </p:txBody>
      </p:sp>
    </p:spTree>
    <p:extLst>
      <p:ext uri="{BB962C8B-B14F-4D97-AF65-F5344CB8AC3E}">
        <p14:creationId xmlns:p14="http://schemas.microsoft.com/office/powerpoint/2010/main" val="4991699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z="1200" kern="1200" dirty="0" smtClean="0">
                <a:solidFill>
                  <a:schemeClr val="tx1"/>
                </a:solidFill>
                <a:effectLst/>
                <a:latin typeface="+mn-lt"/>
                <a:ea typeface="+mn-ea"/>
                <a:cs typeface="+mn-cs"/>
              </a:rPr>
              <a:t>694 445 </a:t>
            </a:r>
            <a:r>
              <a:rPr lang="uk-UA" sz="1200" kern="1200" dirty="0" smtClean="0">
                <a:solidFill>
                  <a:schemeClr val="tx1"/>
                </a:solidFill>
                <a:effectLst/>
                <a:latin typeface="+mn-lt"/>
                <a:ea typeface="+mn-ea"/>
                <a:cs typeface="+mn-cs"/>
              </a:rPr>
              <a:t>пошуків у </a:t>
            </a:r>
            <a:r>
              <a:rPr lang="en-US" sz="1200" kern="1200" dirty="0" smtClean="0">
                <a:solidFill>
                  <a:schemeClr val="tx1"/>
                </a:solidFill>
                <a:effectLst/>
                <a:latin typeface="+mn-lt"/>
                <a:ea typeface="+mn-ea"/>
                <a:cs typeface="+mn-cs"/>
              </a:rPr>
              <a:t>Google</a:t>
            </a:r>
            <a:endParaRPr lang="uk-UA"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695</a:t>
            </a:r>
            <a:r>
              <a:rPr lang="uk-UA"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000</a:t>
            </a:r>
            <a:r>
              <a:rPr lang="uk-UA" sz="1200" kern="1200" dirty="0" smtClean="0">
                <a:solidFill>
                  <a:schemeClr val="tx1"/>
                </a:solidFill>
                <a:effectLst/>
                <a:latin typeface="+mn-lt"/>
                <a:ea typeface="+mn-ea"/>
                <a:cs typeface="+mn-cs"/>
              </a:rPr>
              <a:t> оновлень </a:t>
            </a:r>
            <a:r>
              <a:rPr lang="uk-UA" sz="1200" kern="1200" dirty="0" err="1" smtClean="0">
                <a:solidFill>
                  <a:schemeClr val="tx1"/>
                </a:solidFill>
                <a:effectLst/>
                <a:latin typeface="+mn-lt"/>
                <a:ea typeface="+mn-ea"/>
                <a:cs typeface="+mn-cs"/>
              </a:rPr>
              <a:t>фейсбуку</a:t>
            </a:r>
            <a:endParaRPr lang="uk-UA"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370</a:t>
            </a:r>
            <a:r>
              <a:rPr lang="uk-UA" sz="1200" kern="1200" dirty="0" smtClean="0">
                <a:solidFill>
                  <a:schemeClr val="tx1"/>
                </a:solidFill>
                <a:effectLst/>
                <a:latin typeface="+mn-lt"/>
                <a:ea typeface="+mn-ea"/>
                <a:cs typeface="+mn-cs"/>
              </a:rPr>
              <a:t> 0</a:t>
            </a:r>
            <a:r>
              <a:rPr lang="en-US" sz="1200" kern="1200" dirty="0" smtClean="0">
                <a:solidFill>
                  <a:schemeClr val="tx1"/>
                </a:solidFill>
                <a:effectLst/>
                <a:latin typeface="+mn-lt"/>
                <a:ea typeface="+mn-ea"/>
                <a:cs typeface="+mn-cs"/>
              </a:rPr>
              <a:t>00 </a:t>
            </a:r>
            <a:r>
              <a:rPr lang="uk-UA" sz="1200" kern="1200" dirty="0" smtClean="0">
                <a:solidFill>
                  <a:schemeClr val="tx1"/>
                </a:solidFill>
                <a:effectLst/>
                <a:latin typeface="+mn-lt"/>
                <a:ea typeface="+mn-ea"/>
                <a:cs typeface="+mn-cs"/>
              </a:rPr>
              <a:t>хвилин дзвінків у </a:t>
            </a:r>
            <a:r>
              <a:rPr lang="en-US" sz="1200" kern="1200" dirty="0" smtClean="0">
                <a:solidFill>
                  <a:schemeClr val="tx1"/>
                </a:solidFill>
                <a:effectLst/>
                <a:latin typeface="+mn-lt"/>
                <a:ea typeface="+mn-ea"/>
                <a:cs typeface="+mn-cs"/>
              </a:rPr>
              <a:t>Skype</a:t>
            </a:r>
            <a:endParaRPr lang="uk-UA"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98</a:t>
            </a:r>
            <a:r>
              <a:rPr lang="uk-UA"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000 </a:t>
            </a:r>
            <a:r>
              <a:rPr lang="uk-UA" sz="1200" kern="1200" dirty="0" err="1" smtClean="0">
                <a:solidFill>
                  <a:schemeClr val="tx1"/>
                </a:solidFill>
                <a:effectLst/>
                <a:latin typeface="+mn-lt"/>
                <a:ea typeface="+mn-ea"/>
                <a:cs typeface="+mn-cs"/>
              </a:rPr>
              <a:t>твітів</a:t>
            </a:r>
            <a:endParaRPr lang="uk-UA"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13</a:t>
            </a:r>
            <a:r>
              <a:rPr lang="uk-UA" sz="1200"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000 </a:t>
            </a:r>
            <a:r>
              <a:rPr lang="uk-UA" sz="1200" kern="1200" dirty="0" smtClean="0">
                <a:solidFill>
                  <a:schemeClr val="tx1"/>
                </a:solidFill>
                <a:effectLst/>
                <a:latin typeface="+mn-lt"/>
                <a:ea typeface="+mn-ea"/>
                <a:cs typeface="+mn-cs"/>
              </a:rPr>
              <a:t>годин прослуховування музичних файлів</a:t>
            </a:r>
            <a:r>
              <a:rPr lang="en-US" sz="1200" kern="1200" dirty="0" smtClean="0">
                <a:solidFill>
                  <a:schemeClr val="tx1"/>
                </a:solidFill>
                <a:effectLst/>
                <a:latin typeface="+mn-lt"/>
                <a:ea typeface="+mn-ea"/>
                <a:cs typeface="+mn-cs"/>
              </a:rPr>
              <a:t>, </a:t>
            </a:r>
            <a:endParaRPr lang="uk-UA"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6</a:t>
            </a:r>
            <a:r>
              <a:rPr lang="uk-UA" sz="1200"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600 </a:t>
            </a:r>
            <a:r>
              <a:rPr lang="uk-UA" sz="1200" kern="1200" dirty="0" smtClean="0">
                <a:solidFill>
                  <a:schemeClr val="tx1"/>
                </a:solidFill>
                <a:effectLst/>
                <a:latin typeface="+mn-lt"/>
                <a:ea typeface="+mn-ea"/>
                <a:cs typeface="+mn-cs"/>
              </a:rPr>
              <a:t>зображень завантажено у </a:t>
            </a:r>
            <a:r>
              <a:rPr lang="en-US" sz="1200" kern="1200" dirty="0" smtClean="0">
                <a:solidFill>
                  <a:schemeClr val="tx1"/>
                </a:solidFill>
                <a:effectLst/>
                <a:latin typeface="+mn-lt"/>
                <a:ea typeface="+mn-ea"/>
                <a:cs typeface="+mn-cs"/>
              </a:rPr>
              <a:t>Flickr, </a:t>
            </a:r>
            <a:endParaRPr lang="uk-UA"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1</a:t>
            </a:r>
            <a:r>
              <a:rPr lang="uk-UA" sz="1200"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500</a:t>
            </a:r>
            <a:r>
              <a:rPr lang="uk-UA" sz="1200" kern="1200" dirty="0" smtClean="0">
                <a:solidFill>
                  <a:schemeClr val="tx1"/>
                </a:solidFill>
                <a:effectLst/>
                <a:latin typeface="+mn-lt"/>
                <a:ea typeface="+mn-ea"/>
                <a:cs typeface="+mn-cs"/>
              </a:rPr>
              <a:t> нових постів у </a:t>
            </a:r>
            <a:r>
              <a:rPr lang="uk-UA" sz="1200" kern="1200" dirty="0" err="1" smtClean="0">
                <a:solidFill>
                  <a:schemeClr val="tx1"/>
                </a:solidFill>
                <a:effectLst/>
                <a:latin typeface="+mn-lt"/>
                <a:ea typeface="+mn-ea"/>
                <a:cs typeface="+mn-cs"/>
              </a:rPr>
              <a:t>блогах</a:t>
            </a:r>
            <a:r>
              <a:rPr lang="en-US" sz="1200" kern="1200" dirty="0" smtClean="0">
                <a:solidFill>
                  <a:schemeClr val="tx1"/>
                </a:solidFill>
                <a:effectLst/>
                <a:latin typeface="+mn-lt"/>
                <a:ea typeface="+mn-ea"/>
                <a:cs typeface="+mn-cs"/>
              </a:rPr>
              <a:t>,</a:t>
            </a:r>
            <a:r>
              <a:rPr lang="uk-UA" sz="1200" kern="1200" dirty="0" smtClean="0">
                <a:solidFill>
                  <a:schemeClr val="tx1"/>
                </a:solidFill>
                <a:effectLst/>
                <a:latin typeface="+mn-lt"/>
                <a:ea typeface="+mn-ea"/>
                <a:cs typeface="+mn-cs"/>
              </a:rPr>
              <a:t> </a:t>
            </a:r>
          </a:p>
          <a:p>
            <a:r>
              <a:rPr lang="uk-UA" sz="1200" kern="1200" dirty="0" smtClean="0">
                <a:solidFill>
                  <a:schemeClr val="tx1"/>
                </a:solidFill>
                <a:effectLst/>
                <a:latin typeface="+mn-lt"/>
                <a:ea typeface="+mn-ea"/>
                <a:cs typeface="+mn-cs"/>
              </a:rPr>
              <a:t>6</a:t>
            </a:r>
            <a:r>
              <a:rPr lang="en-US" sz="1200" kern="1200" dirty="0" smtClean="0">
                <a:solidFill>
                  <a:schemeClr val="tx1"/>
                </a:solidFill>
                <a:effectLst/>
                <a:latin typeface="+mn-lt"/>
                <a:ea typeface="+mn-ea"/>
                <a:cs typeface="+mn-cs"/>
              </a:rPr>
              <a:t>00 </a:t>
            </a:r>
            <a:r>
              <a:rPr lang="uk-UA" sz="1200" kern="1200" dirty="0" smtClean="0">
                <a:solidFill>
                  <a:schemeClr val="tx1"/>
                </a:solidFill>
                <a:effectLst/>
                <a:latin typeface="+mn-lt"/>
                <a:ea typeface="+mn-ea"/>
                <a:cs typeface="+mn-cs"/>
              </a:rPr>
              <a:t>нових відео на </a:t>
            </a:r>
            <a:r>
              <a:rPr lang="en-US" sz="1200" kern="1200" dirty="0" smtClean="0">
                <a:solidFill>
                  <a:schemeClr val="tx1"/>
                </a:solidFill>
                <a:effectLst/>
                <a:latin typeface="+mn-lt"/>
                <a:ea typeface="+mn-ea"/>
                <a:cs typeface="+mn-cs"/>
              </a:rPr>
              <a:t>YouTube</a:t>
            </a:r>
            <a:endParaRPr lang="uk-UA"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320 </a:t>
            </a:r>
            <a:r>
              <a:rPr lang="uk-UA" sz="1200" kern="1200" dirty="0" smtClean="0">
                <a:solidFill>
                  <a:schemeClr val="tx1"/>
                </a:solidFill>
                <a:effectLst/>
                <a:latin typeface="+mn-lt"/>
                <a:ea typeface="+mn-ea"/>
                <a:cs typeface="+mn-cs"/>
              </a:rPr>
              <a:t>нових реєстрацій у </a:t>
            </a:r>
            <a:r>
              <a:rPr lang="en-US" sz="1200" kern="1200" dirty="0" smtClean="0">
                <a:solidFill>
                  <a:schemeClr val="tx1"/>
                </a:solidFill>
                <a:effectLst/>
                <a:latin typeface="+mn-lt"/>
                <a:ea typeface="+mn-ea"/>
                <a:cs typeface="+mn-cs"/>
              </a:rPr>
              <a:t>Twitter, </a:t>
            </a:r>
            <a:endParaRPr lang="uk-UA"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100 </a:t>
            </a:r>
            <a:r>
              <a:rPr lang="uk-UA" sz="1200" kern="1200" dirty="0" smtClean="0">
                <a:solidFill>
                  <a:schemeClr val="tx1"/>
                </a:solidFill>
                <a:effectLst/>
                <a:latin typeface="+mn-lt"/>
                <a:ea typeface="+mn-ea"/>
                <a:cs typeface="+mn-cs"/>
              </a:rPr>
              <a:t>реєстрацій у </a:t>
            </a:r>
            <a:r>
              <a:rPr lang="en-US" sz="1200" kern="1200" dirty="0" smtClean="0">
                <a:solidFill>
                  <a:schemeClr val="tx1"/>
                </a:solidFill>
                <a:effectLst/>
                <a:latin typeface="+mn-lt"/>
                <a:ea typeface="+mn-ea"/>
                <a:cs typeface="+mn-cs"/>
              </a:rPr>
              <a:t>LinkedIn</a:t>
            </a:r>
            <a:endParaRPr lang="uk-UA"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60 </a:t>
            </a:r>
            <a:r>
              <a:rPr lang="uk-UA" sz="1200" kern="1200" dirty="0" smtClean="0">
                <a:solidFill>
                  <a:schemeClr val="tx1"/>
                </a:solidFill>
                <a:effectLst/>
                <a:latin typeface="+mn-lt"/>
                <a:ea typeface="+mn-ea"/>
                <a:cs typeface="+mn-cs"/>
              </a:rPr>
              <a:t>нових </a:t>
            </a:r>
            <a:r>
              <a:rPr lang="uk-UA" sz="1200" kern="1200" dirty="0" err="1" smtClean="0">
                <a:solidFill>
                  <a:schemeClr val="tx1"/>
                </a:solidFill>
                <a:effectLst/>
                <a:latin typeface="+mn-lt"/>
                <a:ea typeface="+mn-ea"/>
                <a:cs typeface="+mn-cs"/>
              </a:rPr>
              <a:t>блогів</a:t>
            </a:r>
            <a:r>
              <a:rPr lang="uk-UA"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50 </a:t>
            </a:r>
            <a:r>
              <a:rPr lang="uk-UA" sz="1200" kern="1200" dirty="0" smtClean="0">
                <a:solidFill>
                  <a:schemeClr val="tx1"/>
                </a:solidFill>
                <a:effectLst/>
                <a:latin typeface="+mn-lt"/>
                <a:ea typeface="+mn-ea"/>
                <a:cs typeface="+mn-cs"/>
              </a:rPr>
              <a:t>завантажено </a:t>
            </a:r>
            <a:r>
              <a:rPr lang="en-US" sz="1200" kern="1200" dirty="0" err="1" smtClean="0">
                <a:solidFill>
                  <a:schemeClr val="tx1"/>
                </a:solidFill>
                <a:effectLst/>
                <a:latin typeface="+mn-lt"/>
                <a:ea typeface="+mn-ea"/>
                <a:cs typeface="+mn-cs"/>
              </a:rPr>
              <a:t>WordPress</a:t>
            </a:r>
            <a:endParaRPr lang="uk-UA"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70 </a:t>
            </a:r>
            <a:r>
              <a:rPr lang="uk-UA" sz="1200" kern="1200" dirty="0" smtClean="0">
                <a:solidFill>
                  <a:schemeClr val="tx1"/>
                </a:solidFill>
                <a:effectLst/>
                <a:latin typeface="+mn-lt"/>
                <a:ea typeface="+mn-ea"/>
                <a:cs typeface="+mn-cs"/>
              </a:rPr>
              <a:t>реєстрацій нових доменів</a:t>
            </a:r>
          </a:p>
          <a:p>
            <a:r>
              <a:rPr lang="en-US" sz="1200" kern="1200" dirty="0" smtClean="0">
                <a:solidFill>
                  <a:schemeClr val="tx1"/>
                </a:solidFill>
                <a:effectLst/>
                <a:latin typeface="+mn-lt"/>
                <a:ea typeface="+mn-ea"/>
                <a:cs typeface="+mn-cs"/>
              </a:rPr>
              <a:t>168 </a:t>
            </a:r>
            <a:r>
              <a:rPr lang="uk-UA" sz="1200" kern="1200" dirty="0" smtClean="0">
                <a:solidFill>
                  <a:schemeClr val="tx1"/>
                </a:solidFill>
                <a:effectLst/>
                <a:latin typeface="+mn-lt"/>
                <a:ea typeface="+mn-ea"/>
                <a:cs typeface="+mn-cs"/>
              </a:rPr>
              <a:t>млн.</a:t>
            </a:r>
            <a:r>
              <a:rPr lang="uk-UA"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email</a:t>
            </a:r>
            <a:endParaRPr lang="uk-UA"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endParaRPr lang="uk-UA" sz="1200" kern="1200" dirty="0" smtClean="0">
              <a:solidFill>
                <a:schemeClr val="tx1"/>
              </a:solidFill>
              <a:effectLst/>
              <a:latin typeface="+mn-lt"/>
              <a:ea typeface="+mn-ea"/>
              <a:cs typeface="+mn-cs"/>
            </a:endParaRPr>
          </a:p>
          <a:p>
            <a:endParaRPr lang="uk-UA" dirty="0"/>
          </a:p>
        </p:txBody>
      </p:sp>
      <p:sp>
        <p:nvSpPr>
          <p:cNvPr id="4" name="Місце для номера слайда 3"/>
          <p:cNvSpPr>
            <a:spLocks noGrp="1"/>
          </p:cNvSpPr>
          <p:nvPr>
            <p:ph type="sldNum" sz="quarter" idx="10"/>
          </p:nvPr>
        </p:nvSpPr>
        <p:spPr/>
        <p:txBody>
          <a:bodyPr/>
          <a:lstStyle/>
          <a:p>
            <a:fld id="{C69A7016-E67D-4E90-8775-A758EF45DAF1}" type="slidenum">
              <a:rPr lang="uk-UA" smtClean="0"/>
              <a:t>2</a:t>
            </a:fld>
            <a:endParaRPr lang="uk-UA"/>
          </a:p>
        </p:txBody>
      </p:sp>
    </p:spTree>
    <p:extLst>
      <p:ext uri="{BB962C8B-B14F-4D97-AF65-F5344CB8AC3E}">
        <p14:creationId xmlns:p14="http://schemas.microsoft.com/office/powerpoint/2010/main" val="41872294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uk-UA"/>
          </a:p>
        </p:txBody>
      </p:sp>
      <p:sp>
        <p:nvSpPr>
          <p:cNvPr id="4" name="Місце для номера слайда 3"/>
          <p:cNvSpPr>
            <a:spLocks noGrp="1"/>
          </p:cNvSpPr>
          <p:nvPr>
            <p:ph type="sldNum" sz="quarter" idx="10"/>
          </p:nvPr>
        </p:nvSpPr>
        <p:spPr/>
        <p:txBody>
          <a:bodyPr/>
          <a:lstStyle/>
          <a:p>
            <a:fld id="{C69A7016-E67D-4E90-8775-A758EF45DAF1}" type="slidenum">
              <a:rPr lang="uk-UA" smtClean="0"/>
              <a:t>23</a:t>
            </a:fld>
            <a:endParaRPr lang="uk-UA"/>
          </a:p>
        </p:txBody>
      </p:sp>
    </p:spTree>
    <p:extLst>
      <p:ext uri="{BB962C8B-B14F-4D97-AF65-F5344CB8AC3E}">
        <p14:creationId xmlns:p14="http://schemas.microsoft.com/office/powerpoint/2010/main" val="38446096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F5444F0-E83B-4D61-B0AD-619E614777C6}" type="slidenum">
              <a:rPr lang="en-US" smtClean="0"/>
              <a:pPr/>
              <a:t>24</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F5444F0-E83B-4D61-B0AD-619E614777C6}" type="slidenum">
              <a:rPr lang="en-US" smtClean="0"/>
              <a:pPr/>
              <a:t>25</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F5444F0-E83B-4D61-B0AD-619E614777C6}" type="slidenum">
              <a:rPr lang="en-US" smtClean="0"/>
              <a:pPr/>
              <a:t>26</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F5444F0-E83B-4D61-B0AD-619E614777C6}" type="slidenum">
              <a:rPr lang="en-US" smtClean="0"/>
              <a:pPr/>
              <a:t>27</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F5444F0-E83B-4D61-B0AD-619E614777C6}" type="slidenum">
              <a:rPr lang="en-US" smtClean="0"/>
              <a:pPr/>
              <a:t>28</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uk-UA"/>
          </a:p>
        </p:txBody>
      </p:sp>
      <p:sp>
        <p:nvSpPr>
          <p:cNvPr id="4" name="Місце для номера слайда 3"/>
          <p:cNvSpPr>
            <a:spLocks noGrp="1"/>
          </p:cNvSpPr>
          <p:nvPr>
            <p:ph type="sldNum" sz="quarter" idx="10"/>
          </p:nvPr>
        </p:nvSpPr>
        <p:spPr/>
        <p:txBody>
          <a:bodyPr/>
          <a:lstStyle/>
          <a:p>
            <a:fld id="{C69A7016-E67D-4E90-8775-A758EF45DAF1}" type="slidenum">
              <a:rPr lang="uk-UA" smtClean="0"/>
              <a:t>29</a:t>
            </a:fld>
            <a:endParaRPr lang="uk-UA"/>
          </a:p>
        </p:txBody>
      </p:sp>
    </p:spTree>
    <p:extLst>
      <p:ext uri="{BB962C8B-B14F-4D97-AF65-F5344CB8AC3E}">
        <p14:creationId xmlns:p14="http://schemas.microsoft.com/office/powerpoint/2010/main" val="27969684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uk-UA"/>
          </a:p>
        </p:txBody>
      </p:sp>
      <p:sp>
        <p:nvSpPr>
          <p:cNvPr id="4" name="Місце для номера слайда 3"/>
          <p:cNvSpPr>
            <a:spLocks noGrp="1"/>
          </p:cNvSpPr>
          <p:nvPr>
            <p:ph type="sldNum" sz="quarter" idx="10"/>
          </p:nvPr>
        </p:nvSpPr>
        <p:spPr/>
        <p:txBody>
          <a:bodyPr/>
          <a:lstStyle/>
          <a:p>
            <a:fld id="{C69A7016-E67D-4E90-8775-A758EF45DAF1}" type="slidenum">
              <a:rPr lang="uk-UA" smtClean="0"/>
              <a:t>30</a:t>
            </a:fld>
            <a:endParaRPr lang="uk-UA"/>
          </a:p>
        </p:txBody>
      </p:sp>
    </p:spTree>
    <p:extLst>
      <p:ext uri="{BB962C8B-B14F-4D97-AF65-F5344CB8AC3E}">
        <p14:creationId xmlns:p14="http://schemas.microsoft.com/office/powerpoint/2010/main" val="356608840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F5444F0-E83B-4D61-B0AD-619E614777C6}" type="slidenum">
              <a:rPr lang="en-US" smtClean="0"/>
              <a:pPr/>
              <a:t>31</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uk-UA"/>
          </a:p>
        </p:txBody>
      </p:sp>
      <p:sp>
        <p:nvSpPr>
          <p:cNvPr id="4" name="Місце для номера слайда 3"/>
          <p:cNvSpPr>
            <a:spLocks noGrp="1"/>
          </p:cNvSpPr>
          <p:nvPr>
            <p:ph type="sldNum" sz="quarter" idx="10"/>
          </p:nvPr>
        </p:nvSpPr>
        <p:spPr/>
        <p:txBody>
          <a:bodyPr/>
          <a:lstStyle/>
          <a:p>
            <a:fld id="{C69A7016-E67D-4E90-8775-A758EF45DAF1}" type="slidenum">
              <a:rPr lang="uk-UA" smtClean="0"/>
              <a:t>32</a:t>
            </a:fld>
            <a:endParaRPr lang="uk-UA"/>
          </a:p>
        </p:txBody>
      </p:sp>
    </p:spTree>
    <p:extLst>
      <p:ext uri="{BB962C8B-B14F-4D97-AF65-F5344CB8AC3E}">
        <p14:creationId xmlns:p14="http://schemas.microsoft.com/office/powerpoint/2010/main" val="40245375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uk-UA"/>
          </a:p>
        </p:txBody>
      </p:sp>
      <p:sp>
        <p:nvSpPr>
          <p:cNvPr id="4" name="Місце для номера слайда 3"/>
          <p:cNvSpPr>
            <a:spLocks noGrp="1"/>
          </p:cNvSpPr>
          <p:nvPr>
            <p:ph type="sldNum" sz="quarter" idx="10"/>
          </p:nvPr>
        </p:nvSpPr>
        <p:spPr/>
        <p:txBody>
          <a:bodyPr/>
          <a:lstStyle/>
          <a:p>
            <a:fld id="{C69A7016-E67D-4E90-8775-A758EF45DAF1}" type="slidenum">
              <a:rPr lang="uk-UA" smtClean="0"/>
              <a:t>3</a:t>
            </a:fld>
            <a:endParaRPr lang="uk-UA"/>
          </a:p>
        </p:txBody>
      </p:sp>
    </p:spTree>
    <p:extLst>
      <p:ext uri="{BB962C8B-B14F-4D97-AF65-F5344CB8AC3E}">
        <p14:creationId xmlns:p14="http://schemas.microsoft.com/office/powerpoint/2010/main" val="4534757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uk-UA"/>
          </a:p>
        </p:txBody>
      </p:sp>
      <p:sp>
        <p:nvSpPr>
          <p:cNvPr id="4" name="Місце для номера слайда 3"/>
          <p:cNvSpPr>
            <a:spLocks noGrp="1"/>
          </p:cNvSpPr>
          <p:nvPr>
            <p:ph type="sldNum" sz="quarter" idx="10"/>
          </p:nvPr>
        </p:nvSpPr>
        <p:spPr/>
        <p:txBody>
          <a:bodyPr/>
          <a:lstStyle/>
          <a:p>
            <a:fld id="{C69A7016-E67D-4E90-8775-A758EF45DAF1}" type="slidenum">
              <a:rPr lang="uk-UA" smtClean="0"/>
              <a:t>4</a:t>
            </a:fld>
            <a:endParaRPr lang="uk-UA"/>
          </a:p>
        </p:txBody>
      </p:sp>
    </p:spTree>
    <p:extLst>
      <p:ext uri="{BB962C8B-B14F-4D97-AF65-F5344CB8AC3E}">
        <p14:creationId xmlns:p14="http://schemas.microsoft.com/office/powerpoint/2010/main" val="4044260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uk-UA"/>
          </a:p>
        </p:txBody>
      </p:sp>
      <p:sp>
        <p:nvSpPr>
          <p:cNvPr id="4" name="Місце для номера слайда 3"/>
          <p:cNvSpPr>
            <a:spLocks noGrp="1"/>
          </p:cNvSpPr>
          <p:nvPr>
            <p:ph type="sldNum" sz="quarter" idx="10"/>
          </p:nvPr>
        </p:nvSpPr>
        <p:spPr/>
        <p:txBody>
          <a:bodyPr/>
          <a:lstStyle/>
          <a:p>
            <a:fld id="{C69A7016-E67D-4E90-8775-A758EF45DAF1}" type="slidenum">
              <a:rPr lang="uk-UA" smtClean="0"/>
              <a:t>5</a:t>
            </a:fld>
            <a:endParaRPr lang="uk-UA"/>
          </a:p>
        </p:txBody>
      </p:sp>
    </p:spTree>
    <p:extLst>
      <p:ext uri="{BB962C8B-B14F-4D97-AF65-F5344CB8AC3E}">
        <p14:creationId xmlns:p14="http://schemas.microsoft.com/office/powerpoint/2010/main" val="3981965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uk-UA"/>
          </a:p>
        </p:txBody>
      </p:sp>
      <p:sp>
        <p:nvSpPr>
          <p:cNvPr id="4" name="Місце для номера слайда 3"/>
          <p:cNvSpPr>
            <a:spLocks noGrp="1"/>
          </p:cNvSpPr>
          <p:nvPr>
            <p:ph type="sldNum" sz="quarter" idx="10"/>
          </p:nvPr>
        </p:nvSpPr>
        <p:spPr/>
        <p:txBody>
          <a:bodyPr/>
          <a:lstStyle/>
          <a:p>
            <a:fld id="{C69A7016-E67D-4E90-8775-A758EF45DAF1}" type="slidenum">
              <a:rPr lang="uk-UA" smtClean="0"/>
              <a:t>6</a:t>
            </a:fld>
            <a:endParaRPr lang="uk-UA"/>
          </a:p>
        </p:txBody>
      </p:sp>
    </p:spTree>
    <p:extLst>
      <p:ext uri="{BB962C8B-B14F-4D97-AF65-F5344CB8AC3E}">
        <p14:creationId xmlns:p14="http://schemas.microsoft.com/office/powerpoint/2010/main" val="26481963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uk-UA"/>
          </a:p>
        </p:txBody>
      </p:sp>
      <p:sp>
        <p:nvSpPr>
          <p:cNvPr id="4" name="Місце для номера слайда 3"/>
          <p:cNvSpPr>
            <a:spLocks noGrp="1"/>
          </p:cNvSpPr>
          <p:nvPr>
            <p:ph type="sldNum" sz="quarter" idx="10"/>
          </p:nvPr>
        </p:nvSpPr>
        <p:spPr/>
        <p:txBody>
          <a:bodyPr/>
          <a:lstStyle/>
          <a:p>
            <a:fld id="{C69A7016-E67D-4E90-8775-A758EF45DAF1}" type="slidenum">
              <a:rPr lang="uk-UA" smtClean="0"/>
              <a:t>7</a:t>
            </a:fld>
            <a:endParaRPr lang="uk-UA"/>
          </a:p>
        </p:txBody>
      </p:sp>
    </p:spTree>
    <p:extLst>
      <p:ext uri="{BB962C8B-B14F-4D97-AF65-F5344CB8AC3E}">
        <p14:creationId xmlns:p14="http://schemas.microsoft.com/office/powerpoint/2010/main" val="19352032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uk-UA"/>
          </a:p>
        </p:txBody>
      </p:sp>
      <p:sp>
        <p:nvSpPr>
          <p:cNvPr id="4" name="Місце для номера слайда 3"/>
          <p:cNvSpPr>
            <a:spLocks noGrp="1"/>
          </p:cNvSpPr>
          <p:nvPr>
            <p:ph type="sldNum" sz="quarter" idx="10"/>
          </p:nvPr>
        </p:nvSpPr>
        <p:spPr/>
        <p:txBody>
          <a:bodyPr/>
          <a:lstStyle/>
          <a:p>
            <a:fld id="{C69A7016-E67D-4E90-8775-A758EF45DAF1}" type="slidenum">
              <a:rPr lang="uk-UA" smtClean="0"/>
              <a:t>8</a:t>
            </a:fld>
            <a:endParaRPr lang="uk-UA"/>
          </a:p>
        </p:txBody>
      </p:sp>
    </p:spTree>
    <p:extLst>
      <p:ext uri="{BB962C8B-B14F-4D97-AF65-F5344CB8AC3E}">
        <p14:creationId xmlns:p14="http://schemas.microsoft.com/office/powerpoint/2010/main" val="13909593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uk-UA"/>
          </a:p>
        </p:txBody>
      </p:sp>
      <p:sp>
        <p:nvSpPr>
          <p:cNvPr id="4" name="Місце для номера слайда 3"/>
          <p:cNvSpPr>
            <a:spLocks noGrp="1"/>
          </p:cNvSpPr>
          <p:nvPr>
            <p:ph type="sldNum" sz="quarter" idx="10"/>
          </p:nvPr>
        </p:nvSpPr>
        <p:spPr/>
        <p:txBody>
          <a:bodyPr/>
          <a:lstStyle/>
          <a:p>
            <a:fld id="{C69A7016-E67D-4E90-8775-A758EF45DAF1}" type="slidenum">
              <a:rPr lang="uk-UA" smtClean="0"/>
              <a:t>9</a:t>
            </a:fld>
            <a:endParaRPr lang="uk-UA"/>
          </a:p>
        </p:txBody>
      </p:sp>
    </p:spTree>
    <p:extLst>
      <p:ext uri="{BB962C8B-B14F-4D97-AF65-F5344CB8AC3E}">
        <p14:creationId xmlns:p14="http://schemas.microsoft.com/office/powerpoint/2010/main" val="27593593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и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uk-UA" smtClean="0"/>
              <a:t>Зразок заголовка</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uk-UA" smtClean="0"/>
              <a:t>Зразок підзаголовка</a:t>
            </a:r>
            <a:endParaRPr lang="en-US" dirty="0"/>
          </a:p>
        </p:txBody>
      </p:sp>
      <p:sp>
        <p:nvSpPr>
          <p:cNvPr id="4" name="Date Placeholder 3"/>
          <p:cNvSpPr>
            <a:spLocks noGrp="1"/>
          </p:cNvSpPr>
          <p:nvPr>
            <p:ph type="dt" sz="half" idx="10"/>
          </p:nvPr>
        </p:nvSpPr>
        <p:spPr/>
        <p:txBody>
          <a:bodyPr/>
          <a:lstStyle/>
          <a:p>
            <a:fld id="{7B234C80-3E49-4F2E-BE0B-A87F4EF4BC07}" type="datetimeFigureOut">
              <a:rPr lang="uk-UA" smtClean="0"/>
              <a:t>30.01.2013</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22E4C7FA-171C-4F53-B38D-20B5DA2E7F6A}" type="slidenum">
              <a:rPr lang="uk-UA" smtClean="0"/>
              <a:t>‹#›</a:t>
            </a:fld>
            <a:endParaRPr lang="uk-UA"/>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і вертикальни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uk-UA" smtClean="0"/>
              <a:t>Зразок заголовка</a:t>
            </a:r>
            <a:endParaRPr lang="en-US"/>
          </a:p>
        </p:txBody>
      </p:sp>
      <p:sp>
        <p:nvSpPr>
          <p:cNvPr id="3" name="Vertical Text Placeholder 2"/>
          <p:cNvSpPr>
            <a:spLocks noGrp="1"/>
          </p:cNvSpPr>
          <p:nvPr>
            <p:ph type="body" orient="vert" idx="1"/>
          </p:nvPr>
        </p:nvSpPr>
        <p:spPr/>
        <p:txBody>
          <a:bodyPr vert="eaVert"/>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en-US"/>
          </a:p>
        </p:txBody>
      </p:sp>
      <p:sp>
        <p:nvSpPr>
          <p:cNvPr id="4" name="Date Placeholder 3"/>
          <p:cNvSpPr>
            <a:spLocks noGrp="1"/>
          </p:cNvSpPr>
          <p:nvPr>
            <p:ph type="dt" sz="half" idx="10"/>
          </p:nvPr>
        </p:nvSpPr>
        <p:spPr/>
        <p:txBody>
          <a:bodyPr/>
          <a:lstStyle/>
          <a:p>
            <a:fld id="{7B234C80-3E49-4F2E-BE0B-A87F4EF4BC07}" type="datetimeFigureOut">
              <a:rPr lang="uk-UA" smtClean="0"/>
              <a:t>30.01.2013</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22E4C7FA-171C-4F53-B38D-20B5DA2E7F6A}" type="slidenum">
              <a:rPr lang="uk-UA" smtClean="0"/>
              <a:t>‹#›</a:t>
            </a:fld>
            <a:endParaRPr lang="uk-U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ий заголовок і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uk-UA" smtClean="0"/>
              <a:t>Зразок заголовка</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en-US" dirty="0"/>
          </a:p>
        </p:txBody>
      </p:sp>
      <p:sp>
        <p:nvSpPr>
          <p:cNvPr id="4" name="Date Placeholder 3"/>
          <p:cNvSpPr>
            <a:spLocks noGrp="1"/>
          </p:cNvSpPr>
          <p:nvPr>
            <p:ph type="dt" sz="half" idx="10"/>
          </p:nvPr>
        </p:nvSpPr>
        <p:spPr/>
        <p:txBody>
          <a:bodyPr/>
          <a:lstStyle/>
          <a:p>
            <a:fld id="{7B234C80-3E49-4F2E-BE0B-A87F4EF4BC07}" type="datetimeFigureOut">
              <a:rPr lang="uk-UA" smtClean="0"/>
              <a:t>30.01.2013</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22E4C7FA-171C-4F53-B38D-20B5DA2E7F6A}" type="slidenum">
              <a:rPr lang="uk-UA" smtClean="0"/>
              <a:t>‹#›</a:t>
            </a:fld>
            <a:endParaRPr lang="uk-U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і об'є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uk-UA" smtClean="0"/>
              <a:t>Зразок заголовка</a:t>
            </a:r>
            <a:endParaRPr lang="en-US"/>
          </a:p>
        </p:txBody>
      </p:sp>
      <p:sp>
        <p:nvSpPr>
          <p:cNvPr id="3" name="Content Placeholder 2"/>
          <p:cNvSpPr>
            <a:spLocks noGrp="1"/>
          </p:cNvSpPr>
          <p:nvPr>
            <p:ph idx="1"/>
          </p:nvPr>
        </p:nvSpPr>
        <p:spPr/>
        <p:txBody>
          <a:body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en-US"/>
          </a:p>
        </p:txBody>
      </p:sp>
      <p:sp>
        <p:nvSpPr>
          <p:cNvPr id="4" name="Date Placeholder 3"/>
          <p:cNvSpPr>
            <a:spLocks noGrp="1"/>
          </p:cNvSpPr>
          <p:nvPr>
            <p:ph type="dt" sz="half" idx="10"/>
          </p:nvPr>
        </p:nvSpPr>
        <p:spPr/>
        <p:txBody>
          <a:bodyPr/>
          <a:lstStyle/>
          <a:p>
            <a:fld id="{7B234C80-3E49-4F2E-BE0B-A87F4EF4BC07}" type="datetimeFigureOut">
              <a:rPr lang="uk-UA" smtClean="0"/>
              <a:t>30.01.2013</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22E4C7FA-171C-4F53-B38D-20B5DA2E7F6A}" type="slidenum">
              <a:rPr lang="uk-UA" smtClean="0"/>
              <a:t>‹#›</a:t>
            </a:fld>
            <a:endParaRPr lang="uk-U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озділу">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uk-UA" smtClean="0"/>
              <a:t>Зразок заголовка</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uk-UA" smtClean="0"/>
              <a:t>Зразок тексту</a:t>
            </a:r>
          </a:p>
        </p:txBody>
      </p:sp>
      <p:sp>
        <p:nvSpPr>
          <p:cNvPr id="4" name="Date Placeholder 3"/>
          <p:cNvSpPr>
            <a:spLocks noGrp="1"/>
          </p:cNvSpPr>
          <p:nvPr>
            <p:ph type="dt" sz="half" idx="10"/>
          </p:nvPr>
        </p:nvSpPr>
        <p:spPr/>
        <p:txBody>
          <a:bodyPr/>
          <a:lstStyle/>
          <a:p>
            <a:fld id="{7B234C80-3E49-4F2E-BE0B-A87F4EF4BC07}" type="datetimeFigureOut">
              <a:rPr lang="uk-UA" smtClean="0"/>
              <a:t>30.01.2013</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22E4C7FA-171C-4F53-B38D-20B5DA2E7F6A}" type="slidenum">
              <a:rPr lang="uk-UA" smtClean="0"/>
              <a:t>‹#›</a:t>
            </a:fld>
            <a:endParaRPr lang="uk-UA"/>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єкт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uk-UA" smtClean="0"/>
              <a:t>Зразок заголовка</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en-US" dirty="0"/>
          </a:p>
        </p:txBody>
      </p:sp>
      <p:sp>
        <p:nvSpPr>
          <p:cNvPr id="5" name="Date Placeholder 4"/>
          <p:cNvSpPr>
            <a:spLocks noGrp="1"/>
          </p:cNvSpPr>
          <p:nvPr>
            <p:ph type="dt" sz="half" idx="10"/>
          </p:nvPr>
        </p:nvSpPr>
        <p:spPr/>
        <p:txBody>
          <a:bodyPr/>
          <a:lstStyle/>
          <a:p>
            <a:fld id="{7B234C80-3E49-4F2E-BE0B-A87F4EF4BC07}" type="datetimeFigureOut">
              <a:rPr lang="uk-UA" smtClean="0"/>
              <a:t>30.01.2013</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22E4C7FA-171C-4F53-B38D-20B5DA2E7F6A}" type="slidenum">
              <a:rPr lang="uk-UA" smtClean="0"/>
              <a:t>‹#›</a:t>
            </a:fld>
            <a:endParaRPr lang="uk-U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Порівняння">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uk-UA" smtClean="0"/>
              <a:t>Зразок заголовка</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uk-UA" smtClean="0"/>
              <a:t>Зразок тексту</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uk-UA" smtClean="0"/>
              <a:t>Зразок тексту</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en-US" dirty="0"/>
          </a:p>
        </p:txBody>
      </p:sp>
      <p:sp>
        <p:nvSpPr>
          <p:cNvPr id="7" name="Date Placeholder 6"/>
          <p:cNvSpPr>
            <a:spLocks noGrp="1"/>
          </p:cNvSpPr>
          <p:nvPr>
            <p:ph type="dt" sz="half" idx="10"/>
          </p:nvPr>
        </p:nvSpPr>
        <p:spPr/>
        <p:txBody>
          <a:bodyPr/>
          <a:lstStyle/>
          <a:p>
            <a:fld id="{7B234C80-3E49-4F2E-BE0B-A87F4EF4BC07}" type="datetimeFigureOut">
              <a:rPr lang="uk-UA" smtClean="0"/>
              <a:t>30.01.2013</a:t>
            </a:fld>
            <a:endParaRPr lang="uk-UA"/>
          </a:p>
        </p:txBody>
      </p:sp>
      <p:sp>
        <p:nvSpPr>
          <p:cNvPr id="8" name="Footer Placeholder 7"/>
          <p:cNvSpPr>
            <a:spLocks noGrp="1"/>
          </p:cNvSpPr>
          <p:nvPr>
            <p:ph type="ftr" sz="quarter" idx="11"/>
          </p:nvPr>
        </p:nvSpPr>
        <p:spPr/>
        <p:txBody>
          <a:bodyPr/>
          <a:lstStyle/>
          <a:p>
            <a:endParaRPr lang="uk-UA"/>
          </a:p>
        </p:txBody>
      </p:sp>
      <p:sp>
        <p:nvSpPr>
          <p:cNvPr id="9" name="Slide Number Placeholder 8"/>
          <p:cNvSpPr>
            <a:spLocks noGrp="1"/>
          </p:cNvSpPr>
          <p:nvPr>
            <p:ph type="sldNum" sz="quarter" idx="12"/>
          </p:nvPr>
        </p:nvSpPr>
        <p:spPr/>
        <p:txBody>
          <a:bodyPr/>
          <a:lstStyle/>
          <a:p>
            <a:fld id="{22E4C7FA-171C-4F53-B38D-20B5DA2E7F6A}" type="slidenum">
              <a:rPr lang="uk-UA" smtClean="0"/>
              <a:t>‹#›</a:t>
            </a:fld>
            <a:endParaRPr lang="uk-UA"/>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Лише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uk-UA" smtClean="0"/>
              <a:t>Зразок заголовка</a:t>
            </a:r>
            <a:endParaRPr lang="en-US"/>
          </a:p>
        </p:txBody>
      </p:sp>
      <p:sp>
        <p:nvSpPr>
          <p:cNvPr id="3" name="Date Placeholder 2"/>
          <p:cNvSpPr>
            <a:spLocks noGrp="1"/>
          </p:cNvSpPr>
          <p:nvPr>
            <p:ph type="dt" sz="half" idx="10"/>
          </p:nvPr>
        </p:nvSpPr>
        <p:spPr/>
        <p:txBody>
          <a:bodyPr/>
          <a:lstStyle/>
          <a:p>
            <a:fld id="{7B234C80-3E49-4F2E-BE0B-A87F4EF4BC07}" type="datetimeFigureOut">
              <a:rPr lang="uk-UA" smtClean="0"/>
              <a:t>30.01.2013</a:t>
            </a:fld>
            <a:endParaRPr lang="uk-UA"/>
          </a:p>
        </p:txBody>
      </p:sp>
      <p:sp>
        <p:nvSpPr>
          <p:cNvPr id="4" name="Footer Placeholder 3"/>
          <p:cNvSpPr>
            <a:spLocks noGrp="1"/>
          </p:cNvSpPr>
          <p:nvPr>
            <p:ph type="ftr" sz="quarter" idx="11"/>
          </p:nvPr>
        </p:nvSpPr>
        <p:spPr/>
        <p:txBody>
          <a:bodyPr/>
          <a:lstStyle/>
          <a:p>
            <a:endParaRPr lang="uk-UA"/>
          </a:p>
        </p:txBody>
      </p:sp>
      <p:sp>
        <p:nvSpPr>
          <p:cNvPr id="5" name="Slide Number Placeholder 4"/>
          <p:cNvSpPr>
            <a:spLocks noGrp="1"/>
          </p:cNvSpPr>
          <p:nvPr>
            <p:ph type="sldNum" sz="quarter" idx="12"/>
          </p:nvPr>
        </p:nvSpPr>
        <p:spPr/>
        <p:txBody>
          <a:bodyPr/>
          <a:lstStyle/>
          <a:p>
            <a:fld id="{22E4C7FA-171C-4F53-B38D-20B5DA2E7F6A}" type="slidenum">
              <a:rPr lang="uk-UA" smtClean="0"/>
              <a:t>‹#›</a:t>
            </a:fld>
            <a:endParaRPr lang="uk-U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и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B234C80-3E49-4F2E-BE0B-A87F4EF4BC07}" type="datetimeFigureOut">
              <a:rPr lang="uk-UA" smtClean="0"/>
              <a:t>30.01.2013</a:t>
            </a:fld>
            <a:endParaRPr lang="uk-UA"/>
          </a:p>
        </p:txBody>
      </p:sp>
      <p:sp>
        <p:nvSpPr>
          <p:cNvPr id="3" name="Footer Placeholder 2"/>
          <p:cNvSpPr>
            <a:spLocks noGrp="1"/>
          </p:cNvSpPr>
          <p:nvPr>
            <p:ph type="ftr" sz="quarter" idx="11"/>
          </p:nvPr>
        </p:nvSpPr>
        <p:spPr/>
        <p:txBody>
          <a:bodyPr/>
          <a:lstStyle/>
          <a:p>
            <a:endParaRPr lang="uk-UA"/>
          </a:p>
        </p:txBody>
      </p:sp>
      <p:sp>
        <p:nvSpPr>
          <p:cNvPr id="4" name="Slide Number Placeholder 3"/>
          <p:cNvSpPr>
            <a:spLocks noGrp="1"/>
          </p:cNvSpPr>
          <p:nvPr>
            <p:ph type="sldNum" sz="quarter" idx="12"/>
          </p:nvPr>
        </p:nvSpPr>
        <p:spPr/>
        <p:txBody>
          <a:bodyPr/>
          <a:lstStyle/>
          <a:p>
            <a:fld id="{22E4C7FA-171C-4F53-B38D-20B5DA2E7F6A}" type="slidenum">
              <a:rPr lang="uk-UA" smtClean="0"/>
              <a:t>‹#›</a:t>
            </a:fld>
            <a:endParaRPr lang="uk-U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Вміст із підписом">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uk-UA" smtClean="0"/>
              <a:t>Зразок заголовка</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uk-UA" smtClean="0"/>
              <a:t>Зразок тексту</a:t>
            </a:r>
          </a:p>
        </p:txBody>
      </p:sp>
      <p:sp>
        <p:nvSpPr>
          <p:cNvPr id="5" name="Date Placeholder 4"/>
          <p:cNvSpPr>
            <a:spLocks noGrp="1"/>
          </p:cNvSpPr>
          <p:nvPr>
            <p:ph type="dt" sz="half" idx="10"/>
          </p:nvPr>
        </p:nvSpPr>
        <p:spPr/>
        <p:txBody>
          <a:bodyPr/>
          <a:lstStyle/>
          <a:p>
            <a:fld id="{7B234C80-3E49-4F2E-BE0B-A87F4EF4BC07}" type="datetimeFigureOut">
              <a:rPr lang="uk-UA" smtClean="0"/>
              <a:t>30.01.2013</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22E4C7FA-171C-4F53-B38D-20B5DA2E7F6A}" type="slidenum">
              <a:rPr lang="uk-UA" smtClean="0"/>
              <a:t>‹#›</a:t>
            </a:fld>
            <a:endParaRPr lang="uk-UA"/>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Зображення з підписом">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uk-UA" smtClean="0"/>
              <a:t>Зразок заголовка</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uk-UA" smtClean="0"/>
              <a:t>Клацніть піктограму, щоб додати зображення</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uk-UA" smtClean="0"/>
              <a:t>Зразок тексту</a:t>
            </a:r>
          </a:p>
        </p:txBody>
      </p:sp>
      <p:sp>
        <p:nvSpPr>
          <p:cNvPr id="5" name="Date Placeholder 4"/>
          <p:cNvSpPr>
            <a:spLocks noGrp="1"/>
          </p:cNvSpPr>
          <p:nvPr>
            <p:ph type="dt" sz="half" idx="10"/>
          </p:nvPr>
        </p:nvSpPr>
        <p:spPr/>
        <p:txBody>
          <a:bodyPr/>
          <a:lstStyle/>
          <a:p>
            <a:fld id="{7B234C80-3E49-4F2E-BE0B-A87F4EF4BC07}" type="datetimeFigureOut">
              <a:rPr lang="uk-UA" smtClean="0"/>
              <a:t>30.01.2013</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22E4C7FA-171C-4F53-B38D-20B5DA2E7F6A}" type="slidenum">
              <a:rPr lang="uk-UA" smtClean="0"/>
              <a:t>‹#›</a:t>
            </a:fld>
            <a:endParaRPr lang="uk-U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uk-UA" smtClean="0"/>
              <a:t>Зразок заголовка</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7B234C80-3E49-4F2E-BE0B-A87F4EF4BC07}" type="datetimeFigureOut">
              <a:rPr lang="uk-UA" smtClean="0"/>
              <a:t>30.01.2013</a:t>
            </a:fld>
            <a:endParaRPr lang="uk-UA"/>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uk-UA"/>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22E4C7FA-171C-4F53-B38D-20B5DA2E7F6A}" type="slidenum">
              <a:rPr lang="uk-UA" smtClean="0"/>
              <a:t>‹#›</a:t>
            </a:fld>
            <a:endParaRPr lang="uk-UA"/>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8" Type="http://schemas.openxmlformats.org/officeDocument/2006/relationships/image" Target="../media/image27.jpg"/><Relationship Id="rId13" Type="http://schemas.openxmlformats.org/officeDocument/2006/relationships/image" Target="../media/image32.jpg"/><Relationship Id="rId3" Type="http://schemas.openxmlformats.org/officeDocument/2006/relationships/image" Target="../media/image22.jpg"/><Relationship Id="rId7" Type="http://schemas.openxmlformats.org/officeDocument/2006/relationships/image" Target="../media/image26.jpg"/><Relationship Id="rId12" Type="http://schemas.openxmlformats.org/officeDocument/2006/relationships/image" Target="../media/image31.png"/><Relationship Id="rId17" Type="http://schemas.openxmlformats.org/officeDocument/2006/relationships/image" Target="../media/image36.gif"/><Relationship Id="rId2" Type="http://schemas.openxmlformats.org/officeDocument/2006/relationships/notesSlide" Target="../notesSlides/notesSlide10.xml"/><Relationship Id="rId16" Type="http://schemas.openxmlformats.org/officeDocument/2006/relationships/image" Target="../media/image35.jpg"/><Relationship Id="rId1" Type="http://schemas.openxmlformats.org/officeDocument/2006/relationships/slideLayout" Target="../slideLayouts/slideLayout2.xml"/><Relationship Id="rId6" Type="http://schemas.openxmlformats.org/officeDocument/2006/relationships/image" Target="../media/image25.png"/><Relationship Id="rId11" Type="http://schemas.openxmlformats.org/officeDocument/2006/relationships/image" Target="../media/image30.jpg"/><Relationship Id="rId5" Type="http://schemas.openxmlformats.org/officeDocument/2006/relationships/image" Target="../media/image24.png"/><Relationship Id="rId15" Type="http://schemas.openxmlformats.org/officeDocument/2006/relationships/image" Target="../media/image34.jpg"/><Relationship Id="rId10" Type="http://schemas.openxmlformats.org/officeDocument/2006/relationships/image" Target="../media/image29.jpg"/><Relationship Id="rId4" Type="http://schemas.openxmlformats.org/officeDocument/2006/relationships/image" Target="../media/image23.gif"/><Relationship Id="rId9" Type="http://schemas.openxmlformats.org/officeDocument/2006/relationships/image" Target="../media/image28.jpg"/><Relationship Id="rId14" Type="http://schemas.openxmlformats.org/officeDocument/2006/relationships/image" Target="../media/image33.jpg"/></Relationships>
</file>

<file path=ppt/slides/_rels/slide11.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www.librarytechnology.org/"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8.xml"/><Relationship Id="rId1" Type="http://schemas.openxmlformats.org/officeDocument/2006/relationships/slideLayout" Target="../slideLayouts/slideLayout7.xml"/><Relationship Id="rId5" Type="http://schemas.openxmlformats.org/officeDocument/2006/relationships/image" Target="../media/image40.png"/><Relationship Id="rId4" Type="http://schemas.openxmlformats.org/officeDocument/2006/relationships/image" Target="../media/image38.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43.png"/></Relationships>
</file>

<file path=ppt/slides/_rels/slide2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2.xml.rels><?xml version="1.0" encoding="UTF-8" standalone="yes"?>
<Relationships xmlns="http://schemas.openxmlformats.org/package/2006/relationships"><Relationship Id="rId3" Type="http://schemas.openxmlformats.org/officeDocument/2006/relationships/hyperlink" Target="mailto:chornatv@ukma.kiev.ua" TargetMode="External"/><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14.pn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18.png"/><Relationship Id="rId5" Type="http://schemas.openxmlformats.org/officeDocument/2006/relationships/image" Target="../media/image17.gif"/><Relationship Id="rId4" Type="http://schemas.openxmlformats.org/officeDocument/2006/relationships/image" Target="../media/image16.png"/><Relationship Id="rId9" Type="http://schemas.openxmlformats.org/officeDocument/2006/relationships/image" Target="../media/image21.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11413" y="2852936"/>
            <a:ext cx="8784976" cy="2160240"/>
          </a:xfrm>
        </p:spPr>
        <p:txBody>
          <a:bodyPr/>
          <a:lstStyle/>
          <a:p>
            <a:pPr algn="ctr"/>
            <a:r>
              <a:rPr lang="en-US" sz="4800" dirty="0" smtClean="0"/>
              <a:t/>
            </a:r>
            <a:br>
              <a:rPr lang="en-US" sz="4800" dirty="0" smtClean="0"/>
            </a:br>
            <a:r>
              <a:rPr lang="en-US" sz="4800" dirty="0" smtClean="0"/>
              <a:t>EBSCO Discovery Service</a:t>
            </a:r>
            <a:r>
              <a:rPr lang="uk-UA" sz="4800" dirty="0"/>
              <a:t/>
            </a:r>
            <a:br>
              <a:rPr lang="uk-UA" sz="4800" dirty="0"/>
            </a:br>
            <a:r>
              <a:rPr lang="uk-UA" sz="4800" dirty="0" smtClean="0"/>
              <a:t>в </a:t>
            </a:r>
            <a:r>
              <a:rPr lang="uk-UA" sz="4800" dirty="0" err="1" smtClean="0"/>
              <a:t>НаУКМА</a:t>
            </a:r>
            <a:endParaRPr lang="uk-UA" sz="4800" dirty="0"/>
          </a:p>
        </p:txBody>
      </p:sp>
      <p:sp>
        <p:nvSpPr>
          <p:cNvPr id="3" name="Підзаголовок 2"/>
          <p:cNvSpPr>
            <a:spLocks noGrp="1"/>
          </p:cNvSpPr>
          <p:nvPr>
            <p:ph type="subTitle" idx="1"/>
          </p:nvPr>
        </p:nvSpPr>
        <p:spPr>
          <a:xfrm>
            <a:off x="683568" y="5013176"/>
            <a:ext cx="7846640" cy="1320552"/>
          </a:xfrm>
        </p:spPr>
        <p:txBody>
          <a:bodyPr/>
          <a:lstStyle/>
          <a:p>
            <a:r>
              <a:rPr lang="uk-UA" sz="3200" dirty="0"/>
              <a:t>дослідникам, студентам, бібліотекарям</a:t>
            </a:r>
          </a:p>
          <a:p>
            <a:endParaRPr lang="uk-UA"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536" y="567486"/>
            <a:ext cx="1905000" cy="190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796136" y="373402"/>
            <a:ext cx="2915816" cy="22931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756404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84172" y="5314500"/>
            <a:ext cx="3378200" cy="1460500"/>
          </a:xfrm>
          <a:prstGeom prst="rect">
            <a:avLst/>
          </a:prstGeom>
        </p:spPr>
      </p:pic>
      <p:sp>
        <p:nvSpPr>
          <p:cNvPr id="2" name="Заголовок 1"/>
          <p:cNvSpPr>
            <a:spLocks noGrp="1"/>
          </p:cNvSpPr>
          <p:nvPr>
            <p:ph type="title"/>
          </p:nvPr>
        </p:nvSpPr>
        <p:spPr>
          <a:xfrm>
            <a:off x="436338" y="404664"/>
            <a:ext cx="8229600" cy="990600"/>
          </a:xfrm>
        </p:spPr>
        <p:txBody>
          <a:bodyPr/>
          <a:lstStyle/>
          <a:p>
            <a:r>
              <a:rPr lang="uk-UA" dirty="0" smtClean="0"/>
              <a:t>Інтегровані пошукові сервіси</a:t>
            </a:r>
            <a:endParaRPr lang="uk-UA" dirty="0"/>
          </a:p>
        </p:txBody>
      </p:sp>
      <p:pic>
        <p:nvPicPr>
          <p:cNvPr id="4" name="Місце для вмісту 3"/>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2915816" y="3352465"/>
            <a:ext cx="2590800" cy="704850"/>
          </a:xfrm>
        </p:spPr>
      </p:pic>
      <p:pic>
        <p:nvPicPr>
          <p:cNvPr id="5" name="Рисунок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1386" y="6360106"/>
            <a:ext cx="3241358" cy="414894"/>
          </a:xfrm>
          <a:prstGeom prst="rect">
            <a:avLst/>
          </a:prstGeom>
        </p:spPr>
      </p:pic>
      <p:pic>
        <p:nvPicPr>
          <p:cNvPr id="6" name="Рисунок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95536" y="2852805"/>
            <a:ext cx="2399440" cy="599860"/>
          </a:xfrm>
          <a:prstGeom prst="rect">
            <a:avLst/>
          </a:prstGeom>
        </p:spPr>
      </p:pic>
      <p:pic>
        <p:nvPicPr>
          <p:cNvPr id="8" name="Рисунок 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400651" y="1269535"/>
            <a:ext cx="1905000" cy="1905000"/>
          </a:xfrm>
          <a:prstGeom prst="rect">
            <a:avLst/>
          </a:prstGeom>
        </p:spPr>
      </p:pic>
      <p:pic>
        <p:nvPicPr>
          <p:cNvPr id="9" name="Рисунок 8"/>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11386" y="1902262"/>
            <a:ext cx="3189265" cy="874095"/>
          </a:xfrm>
          <a:prstGeom prst="rect">
            <a:avLst/>
          </a:prstGeom>
        </p:spPr>
      </p:pic>
      <p:pic>
        <p:nvPicPr>
          <p:cNvPr id="10" name="Рисунок 9"/>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279971" y="2040105"/>
            <a:ext cx="1657978" cy="723481"/>
          </a:xfrm>
          <a:prstGeom prst="rect">
            <a:avLst/>
          </a:prstGeom>
        </p:spPr>
      </p:pic>
      <p:pic>
        <p:nvPicPr>
          <p:cNvPr id="11" name="Рисунок 10"/>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218334" y="4327312"/>
            <a:ext cx="2613352" cy="757872"/>
          </a:xfrm>
          <a:prstGeom prst="rect">
            <a:avLst/>
          </a:prstGeom>
        </p:spPr>
      </p:pic>
      <p:pic>
        <p:nvPicPr>
          <p:cNvPr id="12" name="Рисунок 11"/>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11386" y="3694560"/>
            <a:ext cx="3514725" cy="600075"/>
          </a:xfrm>
          <a:prstGeom prst="rect">
            <a:avLst/>
          </a:prstGeom>
        </p:spPr>
      </p:pic>
      <p:pic>
        <p:nvPicPr>
          <p:cNvPr id="13" name="Рисунок 12"/>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7083060" y="1227408"/>
            <a:ext cx="1663492" cy="1625397"/>
          </a:xfrm>
          <a:prstGeom prst="rect">
            <a:avLst/>
          </a:prstGeom>
        </p:spPr>
      </p:pic>
      <p:pic>
        <p:nvPicPr>
          <p:cNvPr id="14" name="Рисунок 13"/>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6108960" y="2852805"/>
            <a:ext cx="2832100" cy="1257300"/>
          </a:xfrm>
          <a:prstGeom prst="rect">
            <a:avLst/>
          </a:prstGeom>
        </p:spPr>
      </p:pic>
      <p:pic>
        <p:nvPicPr>
          <p:cNvPr id="15" name="Рисунок 14"/>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6794760" y="5382206"/>
            <a:ext cx="2146300" cy="1270000"/>
          </a:xfrm>
          <a:prstGeom prst="rect">
            <a:avLst/>
          </a:prstGeom>
        </p:spPr>
      </p:pic>
      <p:pic>
        <p:nvPicPr>
          <p:cNvPr id="16" name="Рисунок 15"/>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2765651" y="4302234"/>
            <a:ext cx="3175000" cy="927100"/>
          </a:xfrm>
          <a:prstGeom prst="rect">
            <a:avLst/>
          </a:prstGeom>
        </p:spPr>
      </p:pic>
      <p:pic>
        <p:nvPicPr>
          <p:cNvPr id="17" name="Рисунок 16"/>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27236" y="4448650"/>
            <a:ext cx="2457450" cy="933556"/>
          </a:xfrm>
          <a:prstGeom prst="rect">
            <a:avLst/>
          </a:prstGeom>
        </p:spPr>
      </p:pic>
      <p:pic>
        <p:nvPicPr>
          <p:cNvPr id="18" name="Рисунок 17"/>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27235" y="5517232"/>
            <a:ext cx="2341317" cy="842874"/>
          </a:xfrm>
          <a:prstGeom prst="rect">
            <a:avLst/>
          </a:prstGeom>
        </p:spPr>
      </p:pic>
    </p:spTree>
    <p:extLst>
      <p:ext uri="{BB962C8B-B14F-4D97-AF65-F5344CB8AC3E}">
        <p14:creationId xmlns:p14="http://schemas.microsoft.com/office/powerpoint/2010/main" val="380097200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a:xfrm>
            <a:off x="457200" y="1923688"/>
            <a:ext cx="8229600" cy="4553312"/>
          </a:xfrm>
        </p:spPr>
        <p:txBody>
          <a:bodyPr>
            <a:normAutofit fontScale="92500" lnSpcReduction="10000"/>
          </a:bodyPr>
          <a:lstStyle/>
          <a:p>
            <a:pPr algn="just">
              <a:buFont typeface="Wingdings" pitchFamily="2" charset="2"/>
              <a:buChar char="ü"/>
            </a:pPr>
            <a:r>
              <a:rPr lang="ru-RU" sz="2800" b="1" dirty="0" smtClean="0"/>
              <a:t>Все</a:t>
            </a:r>
            <a:r>
              <a:rPr lang="ru-RU" sz="2800" b="1" dirty="0"/>
              <a:t>, </a:t>
            </a:r>
            <a:r>
              <a:rPr lang="ru-RU" sz="2800" b="1" dirty="0" err="1"/>
              <a:t>що</a:t>
            </a:r>
            <a:r>
              <a:rPr lang="ru-RU" sz="2800" b="1" dirty="0"/>
              <a:t> </a:t>
            </a:r>
            <a:r>
              <a:rPr lang="ru-RU" sz="2800" b="1" dirty="0" err="1"/>
              <a:t>необхідно</a:t>
            </a:r>
            <a:r>
              <a:rPr lang="ru-RU" sz="2800" b="1" dirty="0"/>
              <a:t> </a:t>
            </a:r>
            <a:r>
              <a:rPr lang="ru-RU" sz="2800" b="1" dirty="0" err="1"/>
              <a:t>досліднику</a:t>
            </a:r>
            <a:r>
              <a:rPr lang="ru-RU" sz="2800" b="1" dirty="0"/>
              <a:t>, </a:t>
            </a:r>
            <a:r>
              <a:rPr lang="ru-RU" sz="2800" b="1" dirty="0" err="1"/>
              <a:t>викладачу</a:t>
            </a:r>
            <a:r>
              <a:rPr lang="ru-RU" sz="2800" b="1" dirty="0"/>
              <a:t>, студенту в одному </a:t>
            </a:r>
            <a:r>
              <a:rPr lang="ru-RU" sz="2800" b="1" dirty="0" err="1"/>
              <a:t>місці</a:t>
            </a:r>
            <a:endParaRPr lang="ru-RU" sz="2800" b="1" dirty="0"/>
          </a:p>
          <a:p>
            <a:pPr algn="just">
              <a:buFont typeface="Wingdings" pitchFamily="2" charset="2"/>
              <a:buChar char="ü"/>
            </a:pPr>
            <a:endParaRPr lang="uk-UA" sz="2800" b="1" dirty="0" smtClean="0"/>
          </a:p>
          <a:p>
            <a:pPr algn="just">
              <a:buFont typeface="Wingdings" pitchFamily="2" charset="2"/>
              <a:buChar char="ü"/>
            </a:pPr>
            <a:r>
              <a:rPr lang="uk-UA" sz="2800" b="1" dirty="0" smtClean="0"/>
              <a:t>Найглибше та найширше індексування метаданих</a:t>
            </a:r>
            <a:r>
              <a:rPr lang="ru-RU" sz="2800" b="1" dirty="0"/>
              <a:t> </a:t>
            </a:r>
            <a:endParaRPr lang="ru-RU" sz="2800" b="1" dirty="0" smtClean="0"/>
          </a:p>
          <a:p>
            <a:pPr algn="just">
              <a:buFont typeface="Wingdings" pitchFamily="2" charset="2"/>
              <a:buChar char="ü"/>
            </a:pPr>
            <a:endParaRPr lang="ru-RU" sz="2800" dirty="0"/>
          </a:p>
          <a:p>
            <a:pPr algn="just">
              <a:buFont typeface="Wingdings" pitchFamily="2" charset="2"/>
              <a:buChar char="ü"/>
            </a:pPr>
            <a:r>
              <a:rPr lang="ru-RU" sz="2800" b="1" dirty="0" smtClean="0"/>
              <a:t> </a:t>
            </a:r>
            <a:r>
              <a:rPr lang="ru-RU" sz="2800" b="1" dirty="0" err="1" smtClean="0"/>
              <a:t>Повнотекстовий</a:t>
            </a:r>
            <a:r>
              <a:rPr lang="ru-RU" sz="2800" b="1" dirty="0" smtClean="0"/>
              <a:t> </a:t>
            </a:r>
            <a:r>
              <a:rPr lang="ru-RU" sz="2800" b="1" dirty="0" err="1" smtClean="0"/>
              <a:t>пошук</a:t>
            </a:r>
            <a:r>
              <a:rPr lang="ru-RU" sz="2800" b="1" dirty="0" smtClean="0"/>
              <a:t> </a:t>
            </a:r>
            <a:r>
              <a:rPr lang="ru-RU" sz="2800" b="1" dirty="0" err="1" smtClean="0"/>
              <a:t>інформації</a:t>
            </a:r>
            <a:endParaRPr lang="ru-RU" sz="2800" b="1" dirty="0" smtClean="0"/>
          </a:p>
          <a:p>
            <a:pPr marL="0" indent="0" algn="just">
              <a:buNone/>
            </a:pPr>
            <a:endParaRPr lang="ru-RU" sz="2800" dirty="0"/>
          </a:p>
          <a:p>
            <a:pPr algn="just">
              <a:buFont typeface="Wingdings" pitchFamily="2" charset="2"/>
              <a:buChar char="ü"/>
            </a:pPr>
            <a:r>
              <a:rPr lang="ru-RU" sz="2800" b="1" dirty="0" smtClean="0"/>
              <a:t> </a:t>
            </a:r>
            <a:r>
              <a:rPr lang="ru-RU" sz="2800" b="1" dirty="0" err="1" smtClean="0"/>
              <a:t>Швидкий</a:t>
            </a:r>
            <a:r>
              <a:rPr lang="ru-RU" sz="2800" b="1" dirty="0" smtClean="0"/>
              <a:t>, </a:t>
            </a:r>
            <a:r>
              <a:rPr lang="ru-RU" sz="2800" b="1" dirty="0" err="1" smtClean="0"/>
              <a:t>простий</a:t>
            </a:r>
            <a:r>
              <a:rPr lang="ru-RU" sz="2800" b="1" dirty="0"/>
              <a:t> </a:t>
            </a:r>
            <a:r>
              <a:rPr lang="ru-RU" sz="2800" b="1" dirty="0" smtClean="0"/>
              <a:t>доступ до </a:t>
            </a:r>
            <a:r>
              <a:rPr lang="ru-RU" sz="2800" b="1" dirty="0" err="1" smtClean="0"/>
              <a:t>бібліотечного</a:t>
            </a:r>
            <a:r>
              <a:rPr lang="ru-RU" sz="2800" b="1" dirty="0" smtClean="0"/>
              <a:t> </a:t>
            </a:r>
            <a:r>
              <a:rPr lang="ru-RU" sz="2800" b="1" dirty="0" err="1" smtClean="0"/>
              <a:t>повнотекстового</a:t>
            </a:r>
            <a:r>
              <a:rPr lang="ru-RU" sz="2800" b="1" dirty="0" smtClean="0"/>
              <a:t> </a:t>
            </a:r>
            <a:r>
              <a:rPr lang="ru-RU" sz="2800" b="1" dirty="0" err="1" smtClean="0"/>
              <a:t>масиву</a:t>
            </a:r>
            <a:r>
              <a:rPr lang="ru-RU" sz="2800" b="1" dirty="0" smtClean="0"/>
              <a:t> </a:t>
            </a:r>
            <a:r>
              <a:rPr lang="ru-RU" sz="2800" b="1" dirty="0" err="1" smtClean="0"/>
              <a:t>інформації</a:t>
            </a:r>
            <a:r>
              <a:rPr lang="ru-RU" sz="2800" b="1" dirty="0" smtClean="0"/>
              <a:t> (</a:t>
            </a:r>
            <a:r>
              <a:rPr lang="ru-RU" sz="2800" b="1" dirty="0" err="1" smtClean="0"/>
              <a:t>електронної</a:t>
            </a:r>
            <a:r>
              <a:rPr lang="ru-RU" sz="2800" b="1" dirty="0" smtClean="0"/>
              <a:t> і </a:t>
            </a:r>
            <a:r>
              <a:rPr lang="ru-RU" sz="2800" b="1" dirty="0" err="1" smtClean="0"/>
              <a:t>друкованої</a:t>
            </a:r>
            <a:r>
              <a:rPr lang="ru-RU" sz="2800" b="1" dirty="0" smtClean="0"/>
              <a:t>)</a:t>
            </a:r>
            <a:endParaRPr lang="uk-UA" sz="2800" dirty="0"/>
          </a:p>
        </p:txBody>
      </p:sp>
      <p:sp>
        <p:nvSpPr>
          <p:cNvPr id="5" name="Заголовок 1"/>
          <p:cNvSpPr>
            <a:spLocks noGrp="1"/>
          </p:cNvSpPr>
          <p:nvPr>
            <p:ph type="title"/>
          </p:nvPr>
        </p:nvSpPr>
        <p:spPr>
          <a:xfrm>
            <a:off x="1905000" y="533400"/>
            <a:ext cx="7239000" cy="990600"/>
          </a:xfrm>
        </p:spPr>
        <p:txBody>
          <a:bodyPr>
            <a:normAutofit fontScale="90000"/>
          </a:bodyPr>
          <a:lstStyle/>
          <a:p>
            <a:r>
              <a:rPr lang="en-US" b="1" dirty="0"/>
              <a:t>EBSCO Discovery Service (EDS)</a:t>
            </a:r>
            <a:r>
              <a:rPr lang="en-US" dirty="0"/>
              <a:t> </a:t>
            </a:r>
            <a:endParaRPr lang="uk-UA" dirty="0"/>
          </a:p>
        </p:txBody>
      </p:sp>
      <p:pic>
        <p:nvPicPr>
          <p:cNvPr id="4" name="Рисунок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8688"/>
            <a:ext cx="1905000" cy="1905000"/>
          </a:xfrm>
          <a:prstGeom prst="rect">
            <a:avLst/>
          </a:prstGeom>
        </p:spPr>
      </p:pic>
    </p:spTree>
    <p:extLst>
      <p:ext uri="{BB962C8B-B14F-4D97-AF65-F5344CB8AC3E}">
        <p14:creationId xmlns:p14="http://schemas.microsoft.com/office/powerpoint/2010/main" val="306874407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b="1" dirty="0"/>
              <a:t>EBSCO Discovery Service (EDS) </a:t>
            </a:r>
            <a:endParaRPr lang="uk-UA" b="1" dirty="0"/>
          </a:p>
        </p:txBody>
      </p:sp>
      <p:sp>
        <p:nvSpPr>
          <p:cNvPr id="3" name="Місце для вмісту 2"/>
          <p:cNvSpPr>
            <a:spLocks noGrp="1"/>
          </p:cNvSpPr>
          <p:nvPr>
            <p:ph idx="1"/>
          </p:nvPr>
        </p:nvSpPr>
        <p:spPr>
          <a:xfrm>
            <a:off x="457200" y="2564904"/>
            <a:ext cx="8229600" cy="3912096"/>
          </a:xfrm>
        </p:spPr>
        <p:txBody>
          <a:bodyPr/>
          <a:lstStyle/>
          <a:p>
            <a:endParaRPr lang="uk-UA" dirty="0" smtClean="0"/>
          </a:p>
          <a:p>
            <a:endParaRPr lang="uk-UA" dirty="0"/>
          </a:p>
          <a:p>
            <a:endParaRPr lang="uk-UA" dirty="0" smtClean="0"/>
          </a:p>
          <a:p>
            <a:endParaRPr lang="uk-UA" dirty="0"/>
          </a:p>
          <a:p>
            <a:endParaRPr lang="uk-UA" dirty="0" smtClean="0"/>
          </a:p>
          <a:p>
            <a:endParaRPr lang="uk-UA" dirty="0"/>
          </a:p>
          <a:p>
            <a:pPr algn="ctr">
              <a:buFont typeface="Wingdings" pitchFamily="2" charset="2"/>
              <a:buChar char="ü"/>
            </a:pPr>
            <a:r>
              <a:rPr lang="uk-UA" dirty="0" smtClean="0"/>
              <a:t>об’єднує всі інформаційні ресурси бібліотеки</a:t>
            </a:r>
          </a:p>
          <a:p>
            <a:pPr algn="ctr">
              <a:buFont typeface="Wingdings" pitchFamily="2" charset="2"/>
              <a:buChar char="ü"/>
            </a:pPr>
            <a:r>
              <a:rPr lang="uk-UA" dirty="0" smtClean="0"/>
              <a:t>створює єдину точку повнотекстового пошуку інформації </a:t>
            </a:r>
            <a:endParaRPr lang="uk-UA" dirty="0"/>
          </a:p>
        </p:txBody>
      </p:sp>
      <p:sp>
        <p:nvSpPr>
          <p:cNvPr id="5" name="Блок-схема: магнітний диск 4"/>
          <p:cNvSpPr/>
          <p:nvPr/>
        </p:nvSpPr>
        <p:spPr>
          <a:xfrm>
            <a:off x="251520" y="3942171"/>
            <a:ext cx="1584176" cy="864096"/>
          </a:xfrm>
          <a:prstGeom prst="flowChartMagneticDisk">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6" name="Блок-схема: магнітний диск 5"/>
          <p:cNvSpPr/>
          <p:nvPr/>
        </p:nvSpPr>
        <p:spPr>
          <a:xfrm>
            <a:off x="2321380" y="3942171"/>
            <a:ext cx="1584176" cy="864096"/>
          </a:xfrm>
          <a:prstGeom prst="flowChartMagneticDisk">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7" name="Блок-схема: магнітний диск 6"/>
          <p:cNvSpPr/>
          <p:nvPr/>
        </p:nvSpPr>
        <p:spPr>
          <a:xfrm>
            <a:off x="4673644" y="3940894"/>
            <a:ext cx="1584176" cy="864096"/>
          </a:xfrm>
          <a:prstGeom prst="flowChartMagneticDisk">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8" name="Блок-схема: магнітний диск 7"/>
          <p:cNvSpPr/>
          <p:nvPr/>
        </p:nvSpPr>
        <p:spPr>
          <a:xfrm>
            <a:off x="6876256" y="3940894"/>
            <a:ext cx="1584176" cy="864096"/>
          </a:xfrm>
          <a:prstGeom prst="flowChartMagneticDisk">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9" name="TextBox 8"/>
          <p:cNvSpPr txBox="1"/>
          <p:nvPr/>
        </p:nvSpPr>
        <p:spPr>
          <a:xfrm>
            <a:off x="3635896" y="2132856"/>
            <a:ext cx="1584176" cy="646331"/>
          </a:xfrm>
          <a:prstGeom prst="rect">
            <a:avLst/>
          </a:prstGeom>
          <a:noFill/>
        </p:spPr>
        <p:txBody>
          <a:bodyPr wrap="square" rtlCol="0">
            <a:spAutoFit/>
          </a:bodyPr>
          <a:lstStyle/>
          <a:p>
            <a:pPr algn="ctr"/>
            <a:r>
              <a:rPr lang="tr-TR" sz="3600" b="1" dirty="0" smtClean="0">
                <a:solidFill>
                  <a:srgbClr val="FF0000"/>
                </a:solidFill>
              </a:rPr>
              <a:t>EDS</a:t>
            </a:r>
            <a:endParaRPr lang="uk-UA" sz="3600" b="1" dirty="0">
              <a:solidFill>
                <a:srgbClr val="FF0000"/>
              </a:solidFill>
            </a:endParaRPr>
          </a:p>
        </p:txBody>
      </p:sp>
      <p:sp>
        <p:nvSpPr>
          <p:cNvPr id="10" name="TextBox 9"/>
          <p:cNvSpPr txBox="1"/>
          <p:nvPr/>
        </p:nvSpPr>
        <p:spPr>
          <a:xfrm>
            <a:off x="332714" y="4297158"/>
            <a:ext cx="1421788" cy="369332"/>
          </a:xfrm>
          <a:prstGeom prst="rect">
            <a:avLst/>
          </a:prstGeom>
          <a:noFill/>
        </p:spPr>
        <p:txBody>
          <a:bodyPr wrap="square" rtlCol="0">
            <a:spAutoFit/>
          </a:bodyPr>
          <a:lstStyle/>
          <a:p>
            <a:pPr algn="ctr"/>
            <a:r>
              <a:rPr lang="uk-UA" b="1" dirty="0" smtClean="0">
                <a:solidFill>
                  <a:schemeClr val="accent5">
                    <a:lumMod val="50000"/>
                  </a:schemeClr>
                </a:solidFill>
              </a:rPr>
              <a:t>Е-каталог</a:t>
            </a:r>
            <a:endParaRPr lang="uk-UA" b="1" dirty="0">
              <a:solidFill>
                <a:schemeClr val="accent5">
                  <a:lumMod val="50000"/>
                </a:schemeClr>
              </a:solidFill>
            </a:endParaRPr>
          </a:p>
        </p:txBody>
      </p:sp>
      <p:sp>
        <p:nvSpPr>
          <p:cNvPr id="12" name="TextBox 11"/>
          <p:cNvSpPr txBox="1"/>
          <p:nvPr/>
        </p:nvSpPr>
        <p:spPr>
          <a:xfrm>
            <a:off x="2459614" y="4297158"/>
            <a:ext cx="1421788" cy="369332"/>
          </a:xfrm>
          <a:prstGeom prst="rect">
            <a:avLst/>
          </a:prstGeom>
          <a:noFill/>
        </p:spPr>
        <p:txBody>
          <a:bodyPr wrap="square" rtlCol="0">
            <a:spAutoFit/>
          </a:bodyPr>
          <a:lstStyle/>
          <a:p>
            <a:pPr algn="ctr"/>
            <a:r>
              <a:rPr lang="uk-UA" b="1" dirty="0" smtClean="0">
                <a:solidFill>
                  <a:schemeClr val="accent5">
                    <a:lumMod val="50000"/>
                  </a:schemeClr>
                </a:solidFill>
              </a:rPr>
              <a:t>Е-архів</a:t>
            </a:r>
            <a:endParaRPr lang="uk-UA" b="1" dirty="0">
              <a:solidFill>
                <a:schemeClr val="accent5">
                  <a:lumMod val="50000"/>
                </a:schemeClr>
              </a:solidFill>
            </a:endParaRPr>
          </a:p>
        </p:txBody>
      </p:sp>
      <p:sp>
        <p:nvSpPr>
          <p:cNvPr id="13" name="TextBox 12"/>
          <p:cNvSpPr txBox="1"/>
          <p:nvPr/>
        </p:nvSpPr>
        <p:spPr>
          <a:xfrm>
            <a:off x="4653194" y="4158659"/>
            <a:ext cx="1719006" cy="646331"/>
          </a:xfrm>
          <a:prstGeom prst="rect">
            <a:avLst/>
          </a:prstGeom>
          <a:noFill/>
        </p:spPr>
        <p:txBody>
          <a:bodyPr wrap="square" rtlCol="0">
            <a:spAutoFit/>
          </a:bodyPr>
          <a:lstStyle/>
          <a:p>
            <a:pPr algn="ctr"/>
            <a:r>
              <a:rPr lang="uk-UA" b="1" dirty="0" smtClean="0">
                <a:solidFill>
                  <a:schemeClr val="accent5">
                    <a:lumMod val="50000"/>
                  </a:schemeClr>
                </a:solidFill>
              </a:rPr>
              <a:t>Локальні ПТ ресурси</a:t>
            </a:r>
            <a:endParaRPr lang="uk-UA" b="1" dirty="0">
              <a:solidFill>
                <a:schemeClr val="accent5">
                  <a:lumMod val="50000"/>
                </a:schemeClr>
              </a:solidFill>
            </a:endParaRPr>
          </a:p>
        </p:txBody>
      </p:sp>
      <p:sp>
        <p:nvSpPr>
          <p:cNvPr id="14" name="TextBox 13"/>
          <p:cNvSpPr txBox="1"/>
          <p:nvPr/>
        </p:nvSpPr>
        <p:spPr>
          <a:xfrm>
            <a:off x="6808841" y="4297158"/>
            <a:ext cx="1719006" cy="369332"/>
          </a:xfrm>
          <a:prstGeom prst="rect">
            <a:avLst/>
          </a:prstGeom>
          <a:noFill/>
        </p:spPr>
        <p:txBody>
          <a:bodyPr wrap="square" rtlCol="0">
            <a:spAutoFit/>
          </a:bodyPr>
          <a:lstStyle/>
          <a:p>
            <a:pPr algn="ctr"/>
            <a:r>
              <a:rPr lang="uk-UA" b="1" dirty="0" smtClean="0">
                <a:solidFill>
                  <a:schemeClr val="accent5">
                    <a:lumMod val="50000"/>
                  </a:schemeClr>
                </a:solidFill>
              </a:rPr>
              <a:t>Бази даних</a:t>
            </a:r>
            <a:endParaRPr lang="uk-UA" b="1" dirty="0">
              <a:solidFill>
                <a:schemeClr val="accent5">
                  <a:lumMod val="50000"/>
                </a:schemeClr>
              </a:solidFill>
            </a:endParaRPr>
          </a:p>
        </p:txBody>
      </p:sp>
      <p:sp>
        <p:nvSpPr>
          <p:cNvPr id="4" name="Блок-схема: магнітний диск 3"/>
          <p:cNvSpPr/>
          <p:nvPr/>
        </p:nvSpPr>
        <p:spPr>
          <a:xfrm>
            <a:off x="2383634" y="1628800"/>
            <a:ext cx="3888432" cy="1440160"/>
          </a:xfrm>
          <a:prstGeom prst="flowChartMagneticDisk">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cxnSp>
        <p:nvCxnSpPr>
          <p:cNvPr id="21" name="Пряма зі стрілкою 20"/>
          <p:cNvCxnSpPr>
            <a:stCxn id="4" idx="2"/>
            <a:endCxn id="5" idx="1"/>
          </p:cNvCxnSpPr>
          <p:nvPr/>
        </p:nvCxnSpPr>
        <p:spPr>
          <a:xfrm flipH="1">
            <a:off x="1043608" y="2348880"/>
            <a:ext cx="1340026" cy="159329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Пряма зі стрілкою 21"/>
          <p:cNvCxnSpPr>
            <a:endCxn id="6" idx="1"/>
          </p:cNvCxnSpPr>
          <p:nvPr/>
        </p:nvCxnSpPr>
        <p:spPr>
          <a:xfrm flipH="1">
            <a:off x="3113468" y="3040382"/>
            <a:ext cx="57040" cy="90178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9" name="Пряма зі стрілкою 28"/>
          <p:cNvCxnSpPr/>
          <p:nvPr/>
        </p:nvCxnSpPr>
        <p:spPr>
          <a:xfrm>
            <a:off x="5248592" y="3040382"/>
            <a:ext cx="217140" cy="87321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2" name="Пряма зі стрілкою 31"/>
          <p:cNvCxnSpPr/>
          <p:nvPr/>
        </p:nvCxnSpPr>
        <p:spPr>
          <a:xfrm flipH="1">
            <a:off x="3113468" y="3068960"/>
            <a:ext cx="57040" cy="87321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3" name="Пряма зі стрілкою 32"/>
          <p:cNvCxnSpPr>
            <a:endCxn id="8" idx="1"/>
          </p:cNvCxnSpPr>
          <p:nvPr/>
        </p:nvCxnSpPr>
        <p:spPr>
          <a:xfrm>
            <a:off x="6272066" y="2348880"/>
            <a:ext cx="1396278" cy="159201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8648681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Блок-схема: магнітний диск 1"/>
          <p:cNvSpPr/>
          <p:nvPr/>
        </p:nvSpPr>
        <p:spPr>
          <a:xfrm>
            <a:off x="2453607" y="1412776"/>
            <a:ext cx="3888432" cy="1440160"/>
          </a:xfrm>
          <a:prstGeom prst="flowChartMagneticDisk">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3" name="Заголовок 2"/>
          <p:cNvSpPr>
            <a:spLocks noGrp="1"/>
          </p:cNvSpPr>
          <p:nvPr>
            <p:ph type="title"/>
          </p:nvPr>
        </p:nvSpPr>
        <p:spPr>
          <a:xfrm>
            <a:off x="457200" y="404664"/>
            <a:ext cx="8229600" cy="1119336"/>
          </a:xfrm>
        </p:spPr>
        <p:txBody>
          <a:bodyPr>
            <a:normAutofit/>
          </a:bodyPr>
          <a:lstStyle/>
          <a:p>
            <a:r>
              <a:rPr lang="uk-UA" dirty="0" smtClean="0"/>
              <a:t>Інформація…</a:t>
            </a:r>
            <a:endParaRPr lang="uk-UA" dirty="0"/>
          </a:p>
        </p:txBody>
      </p:sp>
      <p:sp>
        <p:nvSpPr>
          <p:cNvPr id="5" name="TextBox 4"/>
          <p:cNvSpPr txBox="1"/>
          <p:nvPr/>
        </p:nvSpPr>
        <p:spPr>
          <a:xfrm>
            <a:off x="3593756" y="1952308"/>
            <a:ext cx="1608134" cy="923330"/>
          </a:xfrm>
          <a:prstGeom prst="rect">
            <a:avLst/>
          </a:prstGeom>
          <a:noFill/>
        </p:spPr>
        <p:txBody>
          <a:bodyPr wrap="none" rtlCol="0">
            <a:spAutoFit/>
          </a:bodyPr>
          <a:lstStyle/>
          <a:p>
            <a:pPr algn="ctr"/>
            <a:r>
              <a:rPr lang="en-US" sz="5400" b="1" dirty="0" smtClean="0">
                <a:solidFill>
                  <a:srgbClr val="FF0000"/>
                </a:solidFill>
              </a:rPr>
              <a:t>EDS</a:t>
            </a:r>
            <a:endParaRPr lang="uk-UA" sz="5400" b="1" dirty="0">
              <a:solidFill>
                <a:srgbClr val="FF0000"/>
              </a:solidFill>
            </a:endParaRPr>
          </a:p>
        </p:txBody>
      </p:sp>
      <p:sp>
        <p:nvSpPr>
          <p:cNvPr id="6" name="Блок-схема: кілька документів 5"/>
          <p:cNvSpPr/>
          <p:nvPr/>
        </p:nvSpPr>
        <p:spPr>
          <a:xfrm>
            <a:off x="467544" y="3356992"/>
            <a:ext cx="2448272" cy="1440160"/>
          </a:xfrm>
          <a:prstGeom prst="flowChartMultidocumen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8" name="TextBox 7"/>
          <p:cNvSpPr txBox="1"/>
          <p:nvPr/>
        </p:nvSpPr>
        <p:spPr>
          <a:xfrm>
            <a:off x="465203" y="3661573"/>
            <a:ext cx="1986063" cy="830997"/>
          </a:xfrm>
          <a:prstGeom prst="rect">
            <a:avLst/>
          </a:prstGeom>
          <a:noFill/>
        </p:spPr>
        <p:txBody>
          <a:bodyPr wrap="square" rtlCol="0">
            <a:spAutoFit/>
          </a:bodyPr>
          <a:lstStyle/>
          <a:p>
            <a:pPr algn="ctr"/>
            <a:r>
              <a:rPr lang="uk-UA" sz="2400" b="1" dirty="0" smtClean="0">
                <a:solidFill>
                  <a:srgbClr val="FF0000"/>
                </a:solidFill>
              </a:rPr>
              <a:t>Каталог</a:t>
            </a:r>
          </a:p>
          <a:p>
            <a:pPr algn="ctr"/>
            <a:r>
              <a:rPr lang="uk-UA" sz="2400" b="1" dirty="0" smtClean="0">
                <a:solidFill>
                  <a:srgbClr val="FF0000"/>
                </a:solidFill>
              </a:rPr>
              <a:t>бібліотеки</a:t>
            </a:r>
            <a:endParaRPr lang="uk-UA" sz="2400" b="1" dirty="0">
              <a:solidFill>
                <a:srgbClr val="FF0000"/>
              </a:solidFill>
            </a:endParaRPr>
          </a:p>
        </p:txBody>
      </p:sp>
      <p:sp>
        <p:nvSpPr>
          <p:cNvPr id="9" name="Блок-схема: кілька документів 8"/>
          <p:cNvSpPr/>
          <p:nvPr/>
        </p:nvSpPr>
        <p:spPr>
          <a:xfrm>
            <a:off x="1949551" y="4797152"/>
            <a:ext cx="2448272" cy="1440160"/>
          </a:xfrm>
          <a:prstGeom prst="flowChartMultidocumen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11" name="TextBox 10"/>
          <p:cNvSpPr txBox="1"/>
          <p:nvPr/>
        </p:nvSpPr>
        <p:spPr>
          <a:xfrm>
            <a:off x="1931186" y="5165081"/>
            <a:ext cx="2136758" cy="830997"/>
          </a:xfrm>
          <a:prstGeom prst="rect">
            <a:avLst/>
          </a:prstGeom>
          <a:noFill/>
        </p:spPr>
        <p:txBody>
          <a:bodyPr wrap="square" rtlCol="0">
            <a:spAutoFit/>
          </a:bodyPr>
          <a:lstStyle/>
          <a:p>
            <a:pPr algn="ctr"/>
            <a:r>
              <a:rPr lang="uk-UA" sz="2400" b="1" dirty="0" smtClean="0">
                <a:solidFill>
                  <a:srgbClr val="FF0000"/>
                </a:solidFill>
              </a:rPr>
              <a:t>Інституційні </a:t>
            </a:r>
          </a:p>
          <a:p>
            <a:pPr algn="ctr"/>
            <a:r>
              <a:rPr lang="uk-UA" sz="2400" b="1" dirty="0" err="1" smtClean="0">
                <a:solidFill>
                  <a:srgbClr val="FF0000"/>
                </a:solidFill>
              </a:rPr>
              <a:t>репозитарії</a:t>
            </a:r>
            <a:endParaRPr lang="uk-UA" sz="2400" b="1" dirty="0">
              <a:solidFill>
                <a:srgbClr val="FF0000"/>
              </a:solidFill>
            </a:endParaRPr>
          </a:p>
        </p:txBody>
      </p:sp>
      <p:sp>
        <p:nvSpPr>
          <p:cNvPr id="12" name="Блок-схема: кілька документів 11"/>
          <p:cNvSpPr/>
          <p:nvPr/>
        </p:nvSpPr>
        <p:spPr>
          <a:xfrm>
            <a:off x="6355741" y="4766175"/>
            <a:ext cx="2448272" cy="1440160"/>
          </a:xfrm>
          <a:prstGeom prst="flowChartMultidocumen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13" name="Блок-схема: кілька документів 12"/>
          <p:cNvSpPr/>
          <p:nvPr/>
        </p:nvSpPr>
        <p:spPr>
          <a:xfrm>
            <a:off x="3188114" y="3226331"/>
            <a:ext cx="2608021" cy="1440160"/>
          </a:xfrm>
          <a:prstGeom prst="flowChartMultidocumen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err="1" smtClean="0">
                <a:solidFill>
                  <a:srgbClr val="FF0000"/>
                </a:solidFill>
              </a:rPr>
              <a:t>EBSCOhost</a:t>
            </a:r>
            <a:endParaRPr lang="uk-UA" sz="2800" b="1" dirty="0">
              <a:solidFill>
                <a:srgbClr val="FF0000"/>
              </a:solidFill>
            </a:endParaRPr>
          </a:p>
        </p:txBody>
      </p:sp>
      <p:sp>
        <p:nvSpPr>
          <p:cNvPr id="14" name="TextBox 13"/>
          <p:cNvSpPr txBox="1"/>
          <p:nvPr/>
        </p:nvSpPr>
        <p:spPr>
          <a:xfrm>
            <a:off x="6342039" y="4980416"/>
            <a:ext cx="2034406" cy="1200329"/>
          </a:xfrm>
          <a:prstGeom prst="rect">
            <a:avLst/>
          </a:prstGeom>
          <a:noFill/>
        </p:spPr>
        <p:txBody>
          <a:bodyPr wrap="square" rtlCol="0">
            <a:spAutoFit/>
          </a:bodyPr>
          <a:lstStyle/>
          <a:p>
            <a:pPr algn="ctr"/>
            <a:r>
              <a:rPr lang="uk-UA" sz="2400" b="1" dirty="0" smtClean="0">
                <a:solidFill>
                  <a:srgbClr val="FF0000"/>
                </a:solidFill>
              </a:rPr>
              <a:t>Ресурси відкритого доступу</a:t>
            </a:r>
            <a:endParaRPr lang="uk-UA" sz="2400" b="1" dirty="0">
              <a:solidFill>
                <a:srgbClr val="FF0000"/>
              </a:solidFill>
            </a:endParaRPr>
          </a:p>
        </p:txBody>
      </p:sp>
      <p:sp>
        <p:nvSpPr>
          <p:cNvPr id="15" name="Блок-схема: кілька документів 14"/>
          <p:cNvSpPr/>
          <p:nvPr/>
        </p:nvSpPr>
        <p:spPr>
          <a:xfrm>
            <a:off x="6156177" y="2550857"/>
            <a:ext cx="2847400" cy="1612269"/>
          </a:xfrm>
          <a:prstGeom prst="flowChartMultidocumen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2800" dirty="0" smtClean="0">
                <a:solidFill>
                  <a:srgbClr val="FF0000"/>
                </a:solidFill>
              </a:rPr>
              <a:t>Інші передплачені ресурси</a:t>
            </a:r>
            <a:endParaRPr lang="uk-UA" sz="2800" dirty="0">
              <a:solidFill>
                <a:srgbClr val="FF0000"/>
              </a:solidFill>
            </a:endParaRPr>
          </a:p>
        </p:txBody>
      </p:sp>
    </p:spTree>
    <p:extLst>
      <p:ext uri="{BB962C8B-B14F-4D97-AF65-F5344CB8AC3E}">
        <p14:creationId xmlns:p14="http://schemas.microsoft.com/office/powerpoint/2010/main" val="95449726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Контент провайдери </a:t>
            </a:r>
            <a:r>
              <a:rPr lang="en-US" dirty="0"/>
              <a:t>EDS</a:t>
            </a:r>
            <a:endParaRPr lang="uk-UA" dirty="0"/>
          </a:p>
        </p:txBody>
      </p:sp>
      <p:sp>
        <p:nvSpPr>
          <p:cNvPr id="3" name="Місце для вмісту 2"/>
          <p:cNvSpPr>
            <a:spLocks noGrp="1"/>
          </p:cNvSpPr>
          <p:nvPr>
            <p:ph idx="1"/>
          </p:nvPr>
        </p:nvSpPr>
        <p:spPr/>
        <p:txBody>
          <a:bodyPr>
            <a:normAutofit/>
          </a:bodyPr>
          <a:lstStyle/>
          <a:p>
            <a:r>
              <a:rPr lang="en-US" sz="2800" dirty="0" smtClean="0"/>
              <a:t>1. </a:t>
            </a:r>
            <a:r>
              <a:rPr lang="uk-UA" sz="2800" dirty="0" smtClean="0"/>
              <a:t>Бази даних</a:t>
            </a:r>
            <a:r>
              <a:rPr lang="en-US" sz="2800" dirty="0" smtClean="0"/>
              <a:t>/</a:t>
            </a:r>
            <a:r>
              <a:rPr lang="uk-UA" sz="2800" dirty="0" smtClean="0"/>
              <a:t>колекції партнерів </a:t>
            </a:r>
            <a:r>
              <a:rPr lang="en-US" sz="2800" dirty="0" smtClean="0"/>
              <a:t>EBSCO </a:t>
            </a:r>
          </a:p>
          <a:p>
            <a:r>
              <a:rPr lang="en-US" sz="2800" dirty="0" smtClean="0"/>
              <a:t>(</a:t>
            </a:r>
            <a:r>
              <a:rPr lang="uk-UA" sz="2800" dirty="0" smtClean="0"/>
              <a:t>дозвіл на розміщення інформації</a:t>
            </a:r>
            <a:r>
              <a:rPr lang="en-US" sz="2800" dirty="0" smtClean="0"/>
              <a:t>)</a:t>
            </a:r>
          </a:p>
          <a:p>
            <a:r>
              <a:rPr lang="en-US" sz="2800" dirty="0" smtClean="0"/>
              <a:t>2. </a:t>
            </a:r>
            <a:r>
              <a:rPr lang="uk-UA" sz="2800" dirty="0" smtClean="0"/>
              <a:t>Спільні ресурси, на які бібліотека має передплату</a:t>
            </a:r>
          </a:p>
          <a:p>
            <a:r>
              <a:rPr lang="uk-UA" sz="2800" dirty="0" smtClean="0"/>
              <a:t>3. Ядро передплачених власне ресурсів від </a:t>
            </a:r>
            <a:r>
              <a:rPr lang="en-US" sz="2800" dirty="0" smtClean="0"/>
              <a:t>EBSCO</a:t>
            </a:r>
          </a:p>
          <a:p>
            <a:r>
              <a:rPr lang="en-US" sz="2800" dirty="0" smtClean="0"/>
              <a:t>4. </a:t>
            </a:r>
            <a:r>
              <a:rPr lang="uk-UA" sz="2800" dirty="0" err="1" smtClean="0"/>
              <a:t>Опційно</a:t>
            </a:r>
            <a:r>
              <a:rPr lang="uk-UA" sz="2800" dirty="0" smtClean="0"/>
              <a:t> інтегровані ресурси доступні лише для бібліотеки</a:t>
            </a:r>
            <a:endParaRPr lang="uk-UA" sz="2800" dirty="0"/>
          </a:p>
        </p:txBody>
      </p:sp>
    </p:spTree>
    <p:extLst>
      <p:ext uri="{BB962C8B-B14F-4D97-AF65-F5344CB8AC3E}">
        <p14:creationId xmlns:p14="http://schemas.microsoft.com/office/powerpoint/2010/main" val="273997686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t>Контент провайдери </a:t>
            </a:r>
            <a:r>
              <a:rPr lang="en-US" dirty="0" smtClean="0"/>
              <a:t>EDS</a:t>
            </a:r>
            <a:endParaRPr lang="uk-UA" dirty="0"/>
          </a:p>
        </p:txBody>
      </p:sp>
      <p:sp>
        <p:nvSpPr>
          <p:cNvPr id="3" name="Місце для вмісту 2"/>
          <p:cNvSpPr>
            <a:spLocks noGrp="1"/>
          </p:cNvSpPr>
          <p:nvPr>
            <p:ph idx="1"/>
          </p:nvPr>
        </p:nvSpPr>
        <p:spPr/>
        <p:txBody>
          <a:bodyPr>
            <a:noAutofit/>
          </a:bodyPr>
          <a:lstStyle/>
          <a:p>
            <a:pPr algn="ctr"/>
            <a:r>
              <a:rPr lang="en-US" sz="2800" dirty="0" smtClean="0"/>
              <a:t>Elsevier</a:t>
            </a:r>
          </a:p>
          <a:p>
            <a:pPr algn="ctr"/>
            <a:r>
              <a:rPr lang="en-US" sz="2800" dirty="0" smtClean="0"/>
              <a:t>Wiley</a:t>
            </a:r>
          </a:p>
          <a:p>
            <a:pPr algn="ctr"/>
            <a:r>
              <a:rPr lang="en-US" sz="2800" dirty="0" smtClean="0"/>
              <a:t>Springer</a:t>
            </a:r>
          </a:p>
          <a:p>
            <a:pPr algn="ctr"/>
            <a:r>
              <a:rPr lang="en-US" sz="2800" dirty="0" smtClean="0"/>
              <a:t>Taylor </a:t>
            </a:r>
            <a:r>
              <a:rPr lang="en-US" sz="2800" dirty="0"/>
              <a:t>&amp; </a:t>
            </a:r>
            <a:r>
              <a:rPr lang="en-US" sz="2800" dirty="0" smtClean="0"/>
              <a:t>Francis</a:t>
            </a:r>
          </a:p>
          <a:p>
            <a:pPr algn="ctr"/>
            <a:r>
              <a:rPr lang="en-US" sz="2800" dirty="0" smtClean="0"/>
              <a:t>Sage</a:t>
            </a:r>
          </a:p>
          <a:p>
            <a:pPr algn="ctr"/>
            <a:r>
              <a:rPr lang="en-US" sz="2800" dirty="0" smtClean="0"/>
              <a:t>Nature Publishing</a:t>
            </a:r>
          </a:p>
          <a:p>
            <a:pPr algn="ctr"/>
            <a:r>
              <a:rPr lang="en-US" sz="2800" dirty="0" smtClean="0"/>
              <a:t>IEEE</a:t>
            </a:r>
          </a:p>
          <a:p>
            <a:pPr algn="ctr"/>
            <a:r>
              <a:rPr lang="en-US" sz="2800" dirty="0" smtClean="0"/>
              <a:t>ACM</a:t>
            </a:r>
          </a:p>
          <a:p>
            <a:pPr algn="ctr"/>
            <a:r>
              <a:rPr lang="en-US" sz="2800" dirty="0" smtClean="0"/>
              <a:t>Oxford</a:t>
            </a:r>
          </a:p>
          <a:p>
            <a:pPr algn="ctr"/>
            <a:r>
              <a:rPr lang="en-US" sz="2800" dirty="0" smtClean="0"/>
              <a:t>Cambridge</a:t>
            </a:r>
            <a:endParaRPr lang="uk-UA" sz="2800" dirty="0"/>
          </a:p>
        </p:txBody>
      </p:sp>
    </p:spTree>
    <p:extLst>
      <p:ext uri="{BB962C8B-B14F-4D97-AF65-F5344CB8AC3E}">
        <p14:creationId xmlns:p14="http://schemas.microsoft.com/office/powerpoint/2010/main" val="317233829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t>Кількість…</a:t>
            </a:r>
            <a:endParaRPr lang="uk-UA" dirty="0"/>
          </a:p>
        </p:txBody>
      </p:sp>
      <p:sp>
        <p:nvSpPr>
          <p:cNvPr id="4" name="Блок-схема: магнітний диск 3"/>
          <p:cNvSpPr/>
          <p:nvPr/>
        </p:nvSpPr>
        <p:spPr>
          <a:xfrm>
            <a:off x="2705635" y="1412776"/>
            <a:ext cx="3888432" cy="1440160"/>
          </a:xfrm>
          <a:prstGeom prst="flowChartMagneticDisk">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smtClean="0">
                <a:solidFill>
                  <a:srgbClr val="FF0000"/>
                </a:solidFill>
              </a:rPr>
              <a:t>EDS</a:t>
            </a:r>
            <a:endParaRPr lang="uk-UA" b="1" dirty="0">
              <a:solidFill>
                <a:srgbClr val="FF0000"/>
              </a:solidFill>
            </a:endParaRPr>
          </a:p>
        </p:txBody>
      </p:sp>
      <p:sp>
        <p:nvSpPr>
          <p:cNvPr id="5" name="Блок-схема: дисплей 4"/>
          <p:cNvSpPr/>
          <p:nvPr/>
        </p:nvSpPr>
        <p:spPr>
          <a:xfrm>
            <a:off x="416677" y="3246476"/>
            <a:ext cx="2499139" cy="1334652"/>
          </a:xfrm>
          <a:prstGeom prst="flowChartDisplay">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6" name="TextBox 5"/>
          <p:cNvSpPr txBox="1"/>
          <p:nvPr/>
        </p:nvSpPr>
        <p:spPr>
          <a:xfrm>
            <a:off x="636986" y="3476153"/>
            <a:ext cx="2134813" cy="830997"/>
          </a:xfrm>
          <a:prstGeom prst="rect">
            <a:avLst/>
          </a:prstGeom>
          <a:noFill/>
        </p:spPr>
        <p:txBody>
          <a:bodyPr wrap="square" rtlCol="0">
            <a:spAutoFit/>
          </a:bodyPr>
          <a:lstStyle/>
          <a:p>
            <a:pPr algn="ctr"/>
            <a:r>
              <a:rPr lang="uk-UA" sz="2400" b="1" dirty="0" smtClean="0">
                <a:solidFill>
                  <a:srgbClr val="FF0000"/>
                </a:solidFill>
              </a:rPr>
              <a:t>20 000 </a:t>
            </a:r>
          </a:p>
          <a:p>
            <a:pPr algn="ctr"/>
            <a:r>
              <a:rPr lang="uk-UA" sz="2400" b="1" dirty="0" smtClean="0">
                <a:solidFill>
                  <a:srgbClr val="FF0000"/>
                </a:solidFill>
              </a:rPr>
              <a:t>провайдерів</a:t>
            </a:r>
            <a:endParaRPr lang="uk-UA" sz="2400" b="1" dirty="0">
              <a:solidFill>
                <a:srgbClr val="FF0000"/>
              </a:solidFill>
            </a:endParaRPr>
          </a:p>
        </p:txBody>
      </p:sp>
      <p:sp>
        <p:nvSpPr>
          <p:cNvPr id="7" name="Овал 6"/>
          <p:cNvSpPr/>
          <p:nvPr/>
        </p:nvSpPr>
        <p:spPr>
          <a:xfrm>
            <a:off x="416676" y="5085184"/>
            <a:ext cx="2499139" cy="135053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8" name="TextBox 7"/>
          <p:cNvSpPr txBox="1"/>
          <p:nvPr/>
        </p:nvSpPr>
        <p:spPr>
          <a:xfrm>
            <a:off x="809279" y="5252618"/>
            <a:ext cx="1713931" cy="1015663"/>
          </a:xfrm>
          <a:prstGeom prst="rect">
            <a:avLst/>
          </a:prstGeom>
          <a:noFill/>
        </p:spPr>
        <p:txBody>
          <a:bodyPr wrap="none" rtlCol="0">
            <a:spAutoFit/>
          </a:bodyPr>
          <a:lstStyle/>
          <a:p>
            <a:pPr algn="ctr"/>
            <a:r>
              <a:rPr lang="uk-UA" sz="2000" b="1" dirty="0" smtClean="0">
                <a:solidFill>
                  <a:srgbClr val="FF0000"/>
                </a:solidFill>
              </a:rPr>
              <a:t>70 000 </a:t>
            </a:r>
          </a:p>
          <a:p>
            <a:pPr algn="ctr"/>
            <a:r>
              <a:rPr lang="uk-UA" sz="2000" b="1" dirty="0" smtClean="0">
                <a:solidFill>
                  <a:srgbClr val="FF0000"/>
                </a:solidFill>
              </a:rPr>
              <a:t>книжкових </a:t>
            </a:r>
          </a:p>
          <a:p>
            <a:pPr algn="ctr"/>
            <a:r>
              <a:rPr lang="uk-UA" sz="2000" b="1" dirty="0" smtClean="0">
                <a:solidFill>
                  <a:srgbClr val="FF0000"/>
                </a:solidFill>
              </a:rPr>
              <a:t>видавництв</a:t>
            </a:r>
            <a:endParaRPr lang="uk-UA" sz="2000" b="1" dirty="0">
              <a:solidFill>
                <a:srgbClr val="FF0000"/>
              </a:solidFill>
            </a:endParaRPr>
          </a:p>
        </p:txBody>
      </p:sp>
      <p:sp>
        <p:nvSpPr>
          <p:cNvPr id="9" name="Загнутий кут 8"/>
          <p:cNvSpPr/>
          <p:nvPr/>
        </p:nvSpPr>
        <p:spPr>
          <a:xfrm>
            <a:off x="3563888" y="3116113"/>
            <a:ext cx="2202087" cy="1465015"/>
          </a:xfrm>
          <a:prstGeom prst="foldedCorner">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10" name="TextBox 9"/>
          <p:cNvSpPr txBox="1"/>
          <p:nvPr/>
        </p:nvSpPr>
        <p:spPr>
          <a:xfrm>
            <a:off x="3563889" y="3258460"/>
            <a:ext cx="2202086" cy="1200329"/>
          </a:xfrm>
          <a:prstGeom prst="rect">
            <a:avLst/>
          </a:prstGeom>
          <a:noFill/>
        </p:spPr>
        <p:txBody>
          <a:bodyPr wrap="square" rtlCol="0">
            <a:spAutoFit/>
          </a:bodyPr>
          <a:lstStyle/>
          <a:p>
            <a:pPr algn="ctr"/>
            <a:r>
              <a:rPr lang="uk-UA" sz="2400" b="1" dirty="0" smtClean="0">
                <a:solidFill>
                  <a:srgbClr val="FF0000"/>
                </a:solidFill>
              </a:rPr>
              <a:t>64 000 </a:t>
            </a:r>
          </a:p>
          <a:p>
            <a:pPr algn="ctr"/>
            <a:r>
              <a:rPr lang="uk-UA" sz="2400" b="1" dirty="0" smtClean="0">
                <a:solidFill>
                  <a:srgbClr val="FF0000"/>
                </a:solidFill>
              </a:rPr>
              <a:t>наукових </a:t>
            </a:r>
          </a:p>
          <a:p>
            <a:pPr algn="ctr"/>
            <a:r>
              <a:rPr lang="uk-UA" sz="2400" b="1" dirty="0" smtClean="0">
                <a:solidFill>
                  <a:srgbClr val="FF0000"/>
                </a:solidFill>
              </a:rPr>
              <a:t>журналів</a:t>
            </a:r>
            <a:endParaRPr lang="uk-UA" sz="2400" b="1" dirty="0">
              <a:solidFill>
                <a:srgbClr val="FF0000"/>
              </a:solidFill>
            </a:endParaRPr>
          </a:p>
        </p:txBody>
      </p:sp>
      <p:sp>
        <p:nvSpPr>
          <p:cNvPr id="11" name="Табличка 10"/>
          <p:cNvSpPr/>
          <p:nvPr/>
        </p:nvSpPr>
        <p:spPr>
          <a:xfrm>
            <a:off x="3533727" y="5060694"/>
            <a:ext cx="2232248" cy="1584176"/>
          </a:xfrm>
          <a:prstGeom prst="plaqu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12" name="TextBox 11"/>
          <p:cNvSpPr txBox="1"/>
          <p:nvPr/>
        </p:nvSpPr>
        <p:spPr>
          <a:xfrm>
            <a:off x="3578029" y="5437283"/>
            <a:ext cx="2173804" cy="830997"/>
          </a:xfrm>
          <a:prstGeom prst="rect">
            <a:avLst/>
          </a:prstGeom>
          <a:noFill/>
        </p:spPr>
        <p:txBody>
          <a:bodyPr wrap="square" rtlCol="0">
            <a:spAutoFit/>
          </a:bodyPr>
          <a:lstStyle/>
          <a:p>
            <a:pPr algn="ctr"/>
            <a:r>
              <a:rPr lang="uk-UA" sz="2400" b="1" dirty="0" smtClean="0">
                <a:solidFill>
                  <a:srgbClr val="FF0000"/>
                </a:solidFill>
              </a:rPr>
              <a:t>825 000</a:t>
            </a:r>
          </a:p>
          <a:p>
            <a:pPr algn="ctr"/>
            <a:r>
              <a:rPr lang="tr-TR" sz="2400" b="1" dirty="0" smtClean="0">
                <a:solidFill>
                  <a:srgbClr val="FF0000"/>
                </a:solidFill>
              </a:rPr>
              <a:t>CD </a:t>
            </a:r>
            <a:r>
              <a:rPr lang="uk-UA" sz="2400" b="1" dirty="0" smtClean="0">
                <a:solidFill>
                  <a:srgbClr val="FF0000"/>
                </a:solidFill>
              </a:rPr>
              <a:t>та </a:t>
            </a:r>
            <a:r>
              <a:rPr lang="tr-TR" sz="2400" b="1" dirty="0" smtClean="0">
                <a:solidFill>
                  <a:srgbClr val="FF0000"/>
                </a:solidFill>
              </a:rPr>
              <a:t>DVD</a:t>
            </a:r>
            <a:endParaRPr lang="uk-UA" sz="2400" b="1" dirty="0">
              <a:solidFill>
                <a:srgbClr val="FF0000"/>
              </a:solidFill>
            </a:endParaRPr>
          </a:p>
        </p:txBody>
      </p:sp>
      <p:sp>
        <p:nvSpPr>
          <p:cNvPr id="13" name="Блок-схема: документ 12"/>
          <p:cNvSpPr/>
          <p:nvPr/>
        </p:nvSpPr>
        <p:spPr>
          <a:xfrm>
            <a:off x="6372200" y="3116113"/>
            <a:ext cx="1944216" cy="1465014"/>
          </a:xfrm>
          <a:prstGeom prst="flowChartDocumen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14" name="TextBox 13"/>
          <p:cNvSpPr txBox="1"/>
          <p:nvPr/>
        </p:nvSpPr>
        <p:spPr>
          <a:xfrm>
            <a:off x="6372200" y="3091490"/>
            <a:ext cx="1763579" cy="1200329"/>
          </a:xfrm>
          <a:prstGeom prst="rect">
            <a:avLst/>
          </a:prstGeom>
          <a:noFill/>
        </p:spPr>
        <p:txBody>
          <a:bodyPr wrap="square" rtlCol="0">
            <a:spAutoFit/>
          </a:bodyPr>
          <a:lstStyle/>
          <a:p>
            <a:pPr algn="ctr"/>
            <a:r>
              <a:rPr lang="uk-UA" sz="2400" b="1" dirty="0" smtClean="0">
                <a:solidFill>
                  <a:srgbClr val="FF0000"/>
                </a:solidFill>
              </a:rPr>
              <a:t>320 млн.</a:t>
            </a:r>
          </a:p>
          <a:p>
            <a:pPr algn="ctr"/>
            <a:r>
              <a:rPr lang="uk-UA" sz="2400" b="1" dirty="0" smtClean="0">
                <a:solidFill>
                  <a:srgbClr val="FF0000"/>
                </a:solidFill>
              </a:rPr>
              <a:t>газетних </a:t>
            </a:r>
          </a:p>
          <a:p>
            <a:pPr algn="ctr"/>
            <a:r>
              <a:rPr lang="uk-UA" sz="2400" b="1" dirty="0" smtClean="0">
                <a:solidFill>
                  <a:srgbClr val="FF0000"/>
                </a:solidFill>
              </a:rPr>
              <a:t>статей</a:t>
            </a:r>
            <a:endParaRPr lang="uk-UA" sz="2400" b="1" dirty="0">
              <a:solidFill>
                <a:srgbClr val="FF0000"/>
              </a:solidFill>
            </a:endParaRPr>
          </a:p>
        </p:txBody>
      </p:sp>
      <p:sp>
        <p:nvSpPr>
          <p:cNvPr id="15" name="Блок-схема: ручне керування 14"/>
          <p:cNvSpPr/>
          <p:nvPr/>
        </p:nvSpPr>
        <p:spPr>
          <a:xfrm>
            <a:off x="6372200" y="5085184"/>
            <a:ext cx="2448272" cy="1350532"/>
          </a:xfrm>
          <a:prstGeom prst="flowChartManualOperatio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16" name="TextBox 15"/>
          <p:cNvSpPr txBox="1"/>
          <p:nvPr/>
        </p:nvSpPr>
        <p:spPr>
          <a:xfrm>
            <a:off x="6541456" y="5085184"/>
            <a:ext cx="2062992" cy="1015663"/>
          </a:xfrm>
          <a:prstGeom prst="rect">
            <a:avLst/>
          </a:prstGeom>
          <a:noFill/>
        </p:spPr>
        <p:txBody>
          <a:bodyPr wrap="square" rtlCol="0">
            <a:spAutoFit/>
          </a:bodyPr>
          <a:lstStyle/>
          <a:p>
            <a:pPr algn="ctr"/>
            <a:r>
              <a:rPr lang="uk-UA" sz="2000" b="1" dirty="0" smtClean="0">
                <a:solidFill>
                  <a:srgbClr val="FF0000"/>
                </a:solidFill>
              </a:rPr>
              <a:t>400 000</a:t>
            </a:r>
          </a:p>
          <a:p>
            <a:pPr algn="ctr"/>
            <a:r>
              <a:rPr lang="uk-UA" sz="2000" b="1" dirty="0" smtClean="0">
                <a:solidFill>
                  <a:srgbClr val="FF0000"/>
                </a:solidFill>
              </a:rPr>
              <a:t>матеріалів </a:t>
            </a:r>
          </a:p>
          <a:p>
            <a:pPr algn="ctr"/>
            <a:r>
              <a:rPr lang="uk-UA" sz="2000" b="1" dirty="0" smtClean="0">
                <a:solidFill>
                  <a:srgbClr val="FF0000"/>
                </a:solidFill>
              </a:rPr>
              <a:t>конференцій</a:t>
            </a:r>
            <a:endParaRPr lang="uk-UA" sz="2000" b="1" dirty="0">
              <a:solidFill>
                <a:srgbClr val="FF0000"/>
              </a:solidFill>
            </a:endParaRPr>
          </a:p>
        </p:txBody>
      </p:sp>
    </p:spTree>
    <p:extLst>
      <p:ext uri="{BB962C8B-B14F-4D97-AF65-F5344CB8AC3E}">
        <p14:creationId xmlns:p14="http://schemas.microsoft.com/office/powerpoint/2010/main" val="396955314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вмісту 2"/>
          <p:cNvSpPr txBox="1">
            <a:spLocks/>
          </p:cNvSpPr>
          <p:nvPr/>
        </p:nvSpPr>
        <p:spPr>
          <a:xfrm>
            <a:off x="457200" y="1600200"/>
            <a:ext cx="8229600" cy="4876800"/>
          </a:xfrm>
          <a:prstGeom prst="rect">
            <a:avLst/>
          </a:prstGeom>
        </p:spPr>
        <p:txBody>
          <a:bodyPr>
            <a:normAutofit/>
          </a:bodyPr>
          <a:lst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algn="just">
              <a:buFont typeface="Wingdings" pitchFamily="2" charset="2"/>
              <a:buChar char="ü"/>
            </a:pPr>
            <a:endParaRPr lang="uk-UA" sz="2800" dirty="0"/>
          </a:p>
        </p:txBody>
      </p:sp>
      <p:sp>
        <p:nvSpPr>
          <p:cNvPr id="3" name="Заголовок 1"/>
          <p:cNvSpPr txBox="1">
            <a:spLocks/>
          </p:cNvSpPr>
          <p:nvPr/>
        </p:nvSpPr>
        <p:spPr>
          <a:xfrm>
            <a:off x="457200" y="533400"/>
            <a:ext cx="8229600" cy="990600"/>
          </a:xfrm>
          <a:prstGeom prst="rect">
            <a:avLst/>
          </a:prstGeom>
        </p:spPr>
        <p:txBody>
          <a:bodyPr/>
          <a:lstStyle>
            <a:lvl1pPr algn="l" defTabSz="914400" rtl="0" eaLnBrk="1" latinLnBrk="0" hangingPunct="1">
              <a:spcBef>
                <a:spcPct val="0"/>
              </a:spcBef>
              <a:buNone/>
              <a:defRPr sz="4000" kern="1200" spc="-100" baseline="0">
                <a:solidFill>
                  <a:schemeClr val="tx2"/>
                </a:solidFill>
                <a:latin typeface="+mj-lt"/>
                <a:ea typeface="+mj-ea"/>
                <a:cs typeface="+mj-cs"/>
              </a:defRPr>
            </a:lvl1pPr>
          </a:lstStyle>
          <a:p>
            <a:r>
              <a:rPr lang="en-US" smtClean="0"/>
              <a:t>EBSCO Discovery Service (EDS) </a:t>
            </a:r>
            <a:endParaRPr lang="uk-UA" dirty="0"/>
          </a:p>
        </p:txBody>
      </p:sp>
      <p:sp>
        <p:nvSpPr>
          <p:cNvPr id="5" name="Місце для вмісту 4"/>
          <p:cNvSpPr>
            <a:spLocks noGrp="1"/>
          </p:cNvSpPr>
          <p:nvPr>
            <p:ph idx="1"/>
          </p:nvPr>
        </p:nvSpPr>
        <p:spPr>
          <a:xfrm>
            <a:off x="457200" y="1340768"/>
            <a:ext cx="8229600" cy="5136232"/>
          </a:xfrm>
        </p:spPr>
        <p:txBody>
          <a:bodyPr/>
          <a:lstStyle/>
          <a:p>
            <a:r>
              <a:rPr lang="uk-UA" dirty="0" smtClean="0"/>
              <a:t>Інструмент пошуку інформаційних ресурсів з єдиною точкою доступу</a:t>
            </a:r>
          </a:p>
          <a:p>
            <a:r>
              <a:rPr lang="uk-UA" dirty="0" smtClean="0"/>
              <a:t>Інтеграція баз даних </a:t>
            </a:r>
            <a:r>
              <a:rPr lang="en-US" dirty="0" smtClean="0"/>
              <a:t>A-to-Z </a:t>
            </a:r>
            <a:r>
              <a:rPr lang="uk-UA" dirty="0" smtClean="0"/>
              <a:t>та </a:t>
            </a:r>
            <a:r>
              <a:rPr lang="en-US" dirty="0" err="1" smtClean="0"/>
              <a:t>LinkSource</a:t>
            </a:r>
            <a:endParaRPr lang="uk-UA" dirty="0" smtClean="0"/>
          </a:p>
          <a:p>
            <a:r>
              <a:rPr lang="uk-UA" dirty="0" smtClean="0"/>
              <a:t>Прямі </a:t>
            </a:r>
            <a:r>
              <a:rPr lang="uk-UA" dirty="0" err="1" smtClean="0"/>
              <a:t>лінки</a:t>
            </a:r>
            <a:r>
              <a:rPr lang="uk-UA" dirty="0" smtClean="0"/>
              <a:t> посилання на джерела ресурсу</a:t>
            </a:r>
          </a:p>
          <a:p>
            <a:endParaRPr lang="uk-UA" dirty="0"/>
          </a:p>
        </p:txBody>
      </p:sp>
      <p:pic>
        <p:nvPicPr>
          <p:cNvPr id="10" name="Рисунок 9"/>
          <p:cNvPicPr>
            <a:picLocks noChangeAspect="1"/>
          </p:cNvPicPr>
          <p:nvPr/>
        </p:nvPicPr>
        <p:blipFill rotWithShape="1">
          <a:blip r:embed="rId3">
            <a:extLst>
              <a:ext uri="{28A0092B-C50C-407E-A947-70E740481C1C}">
                <a14:useLocalDpi xmlns:a14="http://schemas.microsoft.com/office/drawing/2010/main" val="0"/>
              </a:ext>
            </a:extLst>
          </a:blip>
          <a:srcRect l="48642"/>
          <a:stretch/>
        </p:blipFill>
        <p:spPr>
          <a:xfrm>
            <a:off x="1948693" y="2982408"/>
            <a:ext cx="5246613" cy="3933056"/>
          </a:xfrm>
          <a:prstGeom prst="rect">
            <a:avLst/>
          </a:prstGeom>
        </p:spPr>
      </p:pic>
    </p:spTree>
    <p:extLst>
      <p:ext uri="{BB962C8B-B14F-4D97-AF65-F5344CB8AC3E}">
        <p14:creationId xmlns:p14="http://schemas.microsoft.com/office/powerpoint/2010/main" val="308033072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EBSCO Discovery Service</a:t>
            </a:r>
            <a:endParaRPr lang="uk-UA" dirty="0"/>
          </a:p>
        </p:txBody>
      </p:sp>
      <p:sp>
        <p:nvSpPr>
          <p:cNvPr id="3" name="Місце для вмісту 2"/>
          <p:cNvSpPr>
            <a:spLocks noGrp="1"/>
          </p:cNvSpPr>
          <p:nvPr>
            <p:ph idx="1"/>
          </p:nvPr>
        </p:nvSpPr>
        <p:spPr/>
        <p:txBody>
          <a:bodyPr>
            <a:normAutofit fontScale="77500" lnSpcReduction="20000"/>
          </a:bodyPr>
          <a:lstStyle/>
          <a:p>
            <a:pPr marL="0" indent="0" algn="ctr">
              <a:buNone/>
            </a:pPr>
            <a:r>
              <a:rPr lang="en-US" sz="7000" b="1" smtClean="0"/>
              <a:t>2 100</a:t>
            </a:r>
            <a:r>
              <a:rPr lang="uk-UA" sz="7000" b="1" smtClean="0"/>
              <a:t> </a:t>
            </a:r>
            <a:r>
              <a:rPr lang="uk-UA" sz="7000" b="1" dirty="0" smtClean="0"/>
              <a:t>установ</a:t>
            </a:r>
            <a:endParaRPr lang="en-US" sz="7000" b="1" dirty="0" smtClean="0"/>
          </a:p>
          <a:p>
            <a:pPr marL="0" indent="0" algn="ctr">
              <a:buNone/>
            </a:pPr>
            <a:r>
              <a:rPr lang="uk-UA" sz="3600" dirty="0" smtClean="0"/>
              <a:t>Коледжі, університети, національні бібліотеки</a:t>
            </a:r>
          </a:p>
          <a:p>
            <a:pPr marL="0" indent="0" algn="ctr">
              <a:buNone/>
            </a:pPr>
            <a:endParaRPr lang="uk-UA" sz="3600" dirty="0"/>
          </a:p>
          <a:p>
            <a:pPr marL="0" indent="0" algn="ctr">
              <a:buNone/>
            </a:pPr>
            <a:r>
              <a:rPr lang="uk-UA" sz="3600" dirty="0" smtClean="0"/>
              <a:t>США, Канада, Велика Британія, Німеччина, Туреччина, Мексика, Австралія, Індія, Південна Корея, Швеція, </a:t>
            </a:r>
            <a:r>
              <a:rPr lang="uk-UA" sz="3600" dirty="0" err="1" smtClean="0"/>
              <a:t>Тайланд</a:t>
            </a:r>
            <a:r>
              <a:rPr lang="uk-UA" sz="3600" dirty="0" smtClean="0"/>
              <a:t>, ОАЕ, Словенія, Іспанія, Італія, </a:t>
            </a:r>
            <a:r>
              <a:rPr lang="uk-UA" sz="3600" dirty="0" err="1" smtClean="0"/>
              <a:t>Чілі</a:t>
            </a:r>
            <a:r>
              <a:rPr lang="uk-UA" sz="3600" dirty="0" smtClean="0"/>
              <a:t>, Польща, Ізраїль</a:t>
            </a:r>
          </a:p>
          <a:p>
            <a:pPr marL="0" indent="0" algn="ctr">
              <a:buNone/>
            </a:pPr>
            <a:endParaRPr lang="uk-UA" sz="3600" dirty="0"/>
          </a:p>
          <a:p>
            <a:pPr marL="0" indent="0" algn="ctr">
              <a:buNone/>
            </a:pPr>
            <a:endParaRPr lang="uk-UA" sz="3600" dirty="0" smtClean="0"/>
          </a:p>
          <a:p>
            <a:pPr marL="0" indent="0" algn="ctr">
              <a:buNone/>
            </a:pPr>
            <a:endParaRPr lang="uk-UA" sz="3600" dirty="0" smtClean="0"/>
          </a:p>
          <a:p>
            <a:pPr marL="0" indent="0" algn="ctr">
              <a:buNone/>
            </a:pPr>
            <a:r>
              <a:rPr lang="en-US" sz="3600" dirty="0">
                <a:hlinkClick r:id="rId3"/>
              </a:rPr>
              <a:t>http://</a:t>
            </a:r>
            <a:r>
              <a:rPr lang="en-US" sz="3600" dirty="0" smtClean="0">
                <a:hlinkClick r:id="rId3"/>
              </a:rPr>
              <a:t>www.librarytechnology.org/</a:t>
            </a:r>
            <a:endParaRPr lang="uk-UA" sz="3600" dirty="0" smtClean="0"/>
          </a:p>
          <a:p>
            <a:pPr marL="0" indent="0">
              <a:buNone/>
            </a:pPr>
            <a:endParaRPr lang="uk-UA" dirty="0"/>
          </a:p>
        </p:txBody>
      </p:sp>
    </p:spTree>
    <p:extLst>
      <p:ext uri="{BB962C8B-B14F-4D97-AF65-F5344CB8AC3E}">
        <p14:creationId xmlns:p14="http://schemas.microsoft.com/office/powerpoint/2010/main" val="256903419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274638"/>
            <a:ext cx="8229600" cy="792162"/>
          </a:xfrm>
          <a:prstGeom prst="rect">
            <a:avLst/>
          </a:prstGeom>
        </p:spPr>
        <p:txBody>
          <a:bodyPr/>
          <a:lstStyle>
            <a:lvl1pPr algn="l" defTabSz="914400" rtl="0" eaLnBrk="1" latinLnBrk="0" hangingPunct="1">
              <a:spcBef>
                <a:spcPct val="0"/>
              </a:spcBef>
              <a:buNone/>
              <a:defRPr sz="4000" kern="1200" spc="-100" baseline="0">
                <a:solidFill>
                  <a:schemeClr val="tx2"/>
                </a:solidFill>
                <a:latin typeface="+mj-lt"/>
                <a:ea typeface="+mj-ea"/>
                <a:cs typeface="+mj-cs"/>
              </a:defRPr>
            </a:lvl1pPr>
          </a:lstStyle>
          <a:p>
            <a:r>
              <a:rPr lang="uk-UA" b="1" dirty="0"/>
              <a:t>А</a:t>
            </a:r>
            <a:r>
              <a:rPr lang="uk-UA" b="1" dirty="0" smtClean="0"/>
              <a:t>даптивність</a:t>
            </a:r>
            <a:endParaRPr lang="en-US" dirty="0"/>
          </a:p>
        </p:txBody>
      </p:sp>
      <p:sp>
        <p:nvSpPr>
          <p:cNvPr id="6" name="Oval 5"/>
          <p:cNvSpPr/>
          <p:nvPr/>
        </p:nvSpPr>
        <p:spPr>
          <a:xfrm>
            <a:off x="2133600" y="3657600"/>
            <a:ext cx="457200" cy="381000"/>
          </a:xfrm>
          <a:prstGeom prst="ellipse">
            <a:avLst/>
          </a:pr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11423" r="3417" b="6250"/>
          <a:stretch/>
        </p:blipFill>
        <p:spPr bwMode="auto">
          <a:xfrm>
            <a:off x="98810" y="2348880"/>
            <a:ext cx="8946379" cy="43064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5105400" y="670719"/>
            <a:ext cx="3505200" cy="1569660"/>
          </a:xfrm>
          <a:prstGeom prst="rect">
            <a:avLst/>
          </a:prstGeom>
          <a:noFill/>
        </p:spPr>
        <p:txBody>
          <a:bodyPr wrap="square" rtlCol="0">
            <a:spAutoFit/>
          </a:bodyPr>
          <a:lstStyle/>
          <a:p>
            <a:r>
              <a:rPr lang="uk-UA" sz="3200" dirty="0" smtClean="0"/>
              <a:t>Дизайн</a:t>
            </a:r>
            <a:r>
              <a:rPr lang="en-US" sz="3200" dirty="0" smtClean="0"/>
              <a:t>: </a:t>
            </a:r>
            <a:r>
              <a:rPr lang="uk-UA" sz="3200" dirty="0" smtClean="0"/>
              <a:t>кольори, логотип</a:t>
            </a:r>
            <a:r>
              <a:rPr lang="en-US" sz="3200" dirty="0" smtClean="0"/>
              <a:t>,</a:t>
            </a:r>
            <a:r>
              <a:rPr lang="uk-UA" sz="3200" dirty="0" smtClean="0"/>
              <a:t> </a:t>
            </a:r>
            <a:r>
              <a:rPr lang="en-US" sz="3200" dirty="0" smtClean="0"/>
              <a:t> </a:t>
            </a:r>
            <a:r>
              <a:rPr lang="uk-UA" sz="3200" dirty="0" smtClean="0"/>
              <a:t>назва</a:t>
            </a:r>
            <a:r>
              <a:rPr lang="en-US" sz="3200" dirty="0" smtClean="0"/>
              <a:t> </a:t>
            </a:r>
            <a:r>
              <a:rPr lang="uk-UA" sz="3200" dirty="0" smtClean="0"/>
              <a:t>бібліотеки</a:t>
            </a:r>
            <a:endParaRPr lang="en-US" sz="3200" dirty="0"/>
          </a:p>
        </p:txBody>
      </p:sp>
    </p:spTree>
    <p:extLst>
      <p:ext uri="{BB962C8B-B14F-4D97-AF65-F5344CB8AC3E}">
        <p14:creationId xmlns:p14="http://schemas.microsoft.com/office/powerpoint/2010/main" val="28488817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I:\60second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93477"/>
            <a:ext cx="9144000" cy="6464523"/>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кутник 2"/>
          <p:cNvSpPr/>
          <p:nvPr/>
        </p:nvSpPr>
        <p:spPr>
          <a:xfrm>
            <a:off x="10941" y="188640"/>
            <a:ext cx="9144000" cy="830997"/>
          </a:xfrm>
          <a:prstGeom prst="rect">
            <a:avLst/>
          </a:prstGeom>
        </p:spPr>
        <p:txBody>
          <a:bodyPr wrap="square">
            <a:spAutoFit/>
          </a:bodyPr>
          <a:lstStyle/>
          <a:p>
            <a:r>
              <a:rPr lang="en-US" sz="4800" b="1" dirty="0"/>
              <a:t>http://www.go-globe.com</a:t>
            </a:r>
            <a:endParaRPr lang="uk-UA" sz="4800" b="1" dirty="0"/>
          </a:p>
        </p:txBody>
      </p:sp>
    </p:spTree>
    <p:extLst>
      <p:ext uri="{BB962C8B-B14F-4D97-AF65-F5344CB8AC3E}">
        <p14:creationId xmlns:p14="http://schemas.microsoft.com/office/powerpoint/2010/main" val="315319756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274638"/>
            <a:ext cx="8229600" cy="1143000"/>
          </a:xfrm>
          <a:prstGeom prst="rect">
            <a:avLst/>
          </a:prstGeom>
        </p:spPr>
        <p:txBody>
          <a:bodyPr/>
          <a:lstStyle>
            <a:lvl1pPr algn="l" defTabSz="914400" rtl="0" eaLnBrk="1" latinLnBrk="0" hangingPunct="1">
              <a:spcBef>
                <a:spcPct val="0"/>
              </a:spcBef>
              <a:buNone/>
              <a:defRPr sz="4000" kern="1200" spc="-100" baseline="0">
                <a:solidFill>
                  <a:schemeClr val="tx2"/>
                </a:solidFill>
                <a:latin typeface="+mj-lt"/>
                <a:ea typeface="+mj-ea"/>
                <a:cs typeface="+mj-cs"/>
              </a:defRPr>
            </a:lvl1pPr>
          </a:lstStyle>
          <a:p>
            <a:r>
              <a:rPr lang="uk-UA" b="1" dirty="0" smtClean="0"/>
              <a:t>Простий пошуковий інтерфейс</a:t>
            </a:r>
            <a:endParaRPr lang="en-US" b="1" dirty="0"/>
          </a:p>
        </p:txBody>
      </p:sp>
      <p:pic>
        <p:nvPicPr>
          <p:cNvPr id="3" name="Picture 2"/>
          <p:cNvPicPr>
            <a:picLocks noChangeAspect="1" noChangeArrowheads="1"/>
          </p:cNvPicPr>
          <p:nvPr/>
        </p:nvPicPr>
        <p:blipFill>
          <a:blip r:embed="rId3" cstate="print"/>
          <a:srcRect/>
          <a:stretch>
            <a:fillRect/>
          </a:stretch>
        </p:blipFill>
        <p:spPr bwMode="auto">
          <a:xfrm>
            <a:off x="4717624" y="2884242"/>
            <a:ext cx="4048125" cy="1857375"/>
          </a:xfrm>
          <a:prstGeom prst="rect">
            <a:avLst/>
          </a:prstGeom>
          <a:noFill/>
          <a:ln w="9525">
            <a:noFill/>
            <a:miter lim="800000"/>
            <a:headEnd/>
            <a:tailEnd/>
          </a:ln>
        </p:spPr>
      </p:pic>
      <p:sp>
        <p:nvSpPr>
          <p:cNvPr id="6" name="TextBox 5"/>
          <p:cNvSpPr txBox="1"/>
          <p:nvPr/>
        </p:nvSpPr>
        <p:spPr>
          <a:xfrm>
            <a:off x="5454352" y="1246068"/>
            <a:ext cx="3334072" cy="1754326"/>
          </a:xfrm>
          <a:prstGeom prst="rect">
            <a:avLst/>
          </a:prstGeom>
          <a:noFill/>
        </p:spPr>
        <p:txBody>
          <a:bodyPr wrap="square" rtlCol="0">
            <a:spAutoFit/>
          </a:bodyPr>
          <a:lstStyle/>
          <a:p>
            <a:r>
              <a:rPr lang="uk-UA" sz="3600" dirty="0" smtClean="0"/>
              <a:t>пошукове вікно схоже на </a:t>
            </a:r>
            <a:r>
              <a:rPr lang="en-US" sz="3600" dirty="0" smtClean="0"/>
              <a:t>Google</a:t>
            </a:r>
            <a:endParaRPr lang="en-US" sz="3600" dirty="0"/>
          </a:p>
        </p:txBody>
      </p:sp>
      <p:pic>
        <p:nvPicPr>
          <p:cNvPr id="2050"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32381" t="38294" r="30196" b="41468"/>
          <a:stretch/>
        </p:blipFill>
        <p:spPr bwMode="auto">
          <a:xfrm>
            <a:off x="601577" y="1383002"/>
            <a:ext cx="4847771" cy="14804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rotWithShape="1">
          <a:blip r:embed="rId5">
            <a:extLst>
              <a:ext uri="{28A0092B-C50C-407E-A947-70E740481C1C}">
                <a14:useLocalDpi xmlns:a14="http://schemas.microsoft.com/office/drawing/2010/main" val="0"/>
              </a:ext>
            </a:extLst>
          </a:blip>
          <a:srcRect l="26779" t="31150" r="27954" b="38492"/>
          <a:stretch/>
        </p:blipFill>
        <p:spPr bwMode="auto">
          <a:xfrm>
            <a:off x="3280228" y="4637313"/>
            <a:ext cx="5863772" cy="2220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453155" y="3284745"/>
            <a:ext cx="3687795" cy="2062103"/>
          </a:xfrm>
          <a:prstGeom prst="rect">
            <a:avLst/>
          </a:prstGeom>
          <a:noFill/>
        </p:spPr>
        <p:txBody>
          <a:bodyPr wrap="square" rtlCol="0">
            <a:spAutoFit/>
          </a:bodyPr>
          <a:lstStyle/>
          <a:p>
            <a:r>
              <a:rPr lang="uk-UA" sz="3200" dirty="0" err="1" smtClean="0"/>
              <a:t>Віджети</a:t>
            </a:r>
            <a:r>
              <a:rPr lang="uk-UA" sz="3200" dirty="0" smtClean="0"/>
              <a:t> можуть бути вбудовані на будь-якій сторінці сайту</a:t>
            </a:r>
            <a:endParaRPr lang="en-US" sz="3200" dirty="0"/>
          </a:p>
        </p:txBody>
      </p:sp>
    </p:spTree>
    <p:extLst>
      <p:ext uri="{BB962C8B-B14F-4D97-AF65-F5344CB8AC3E}">
        <p14:creationId xmlns:p14="http://schemas.microsoft.com/office/powerpoint/2010/main" val="238680827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uk-UA" b="1" dirty="0" smtClean="0"/>
              <a:t>Збагачені метадані</a:t>
            </a:r>
            <a:endParaRPr lang="uk-UA" b="1" dirty="0"/>
          </a:p>
        </p:txBody>
      </p:sp>
      <p:sp>
        <p:nvSpPr>
          <p:cNvPr id="3" name="Місце для вмісту 2"/>
          <p:cNvSpPr>
            <a:spLocks noGrp="1"/>
          </p:cNvSpPr>
          <p:nvPr>
            <p:ph idx="1"/>
          </p:nvPr>
        </p:nvSpPr>
        <p:spPr/>
        <p:txBody>
          <a:bodyPr numCol="2">
            <a:noAutofit/>
          </a:bodyPr>
          <a:lstStyle/>
          <a:p>
            <a:r>
              <a:rPr lang="uk-UA" sz="3200" dirty="0" smtClean="0"/>
              <a:t>Предметні заголовки</a:t>
            </a:r>
            <a:endParaRPr lang="en-US" sz="3200" dirty="0"/>
          </a:p>
          <a:p>
            <a:r>
              <a:rPr lang="uk-UA" sz="3200" dirty="0" smtClean="0"/>
              <a:t>Авторські резюме</a:t>
            </a:r>
            <a:endParaRPr lang="en-US" sz="3200" dirty="0"/>
          </a:p>
          <a:p>
            <a:r>
              <a:rPr lang="uk-UA" sz="3200" dirty="0" smtClean="0"/>
              <a:t>Авторські ключові слова</a:t>
            </a:r>
            <a:endParaRPr lang="en-US" sz="3200" dirty="0"/>
          </a:p>
          <a:p>
            <a:r>
              <a:rPr lang="uk-UA" sz="3200" dirty="0" err="1" smtClean="0"/>
              <a:t>Афіляції</a:t>
            </a:r>
            <a:r>
              <a:rPr lang="uk-UA" sz="3200" dirty="0" smtClean="0"/>
              <a:t> авторів</a:t>
            </a:r>
            <a:endParaRPr lang="en-US" sz="3200" dirty="0"/>
          </a:p>
          <a:p>
            <a:r>
              <a:rPr lang="uk-UA" sz="3200" dirty="0" smtClean="0"/>
              <a:t>Географічні терміни</a:t>
            </a:r>
          </a:p>
          <a:p>
            <a:endParaRPr lang="uk-UA" sz="3200" dirty="0"/>
          </a:p>
          <a:p>
            <a:pPr marL="0" indent="0">
              <a:buNone/>
            </a:pPr>
            <a:endParaRPr lang="en-US" sz="3200" dirty="0"/>
          </a:p>
          <a:p>
            <a:r>
              <a:rPr lang="uk-UA" sz="3200" dirty="0" smtClean="0"/>
              <a:t>Повнотекстові </a:t>
            </a:r>
            <a:r>
              <a:rPr lang="uk-UA" sz="3200" dirty="0"/>
              <a:t>статті</a:t>
            </a:r>
            <a:endParaRPr lang="en-US" sz="3200" dirty="0"/>
          </a:p>
          <a:p>
            <a:r>
              <a:rPr lang="uk-UA" sz="3200" dirty="0"/>
              <a:t>Назви статей</a:t>
            </a:r>
          </a:p>
          <a:p>
            <a:r>
              <a:rPr lang="uk-UA" sz="3200" dirty="0"/>
              <a:t>Автори</a:t>
            </a:r>
          </a:p>
          <a:p>
            <a:r>
              <a:rPr lang="uk-UA" sz="3200" dirty="0"/>
              <a:t>Журнали</a:t>
            </a:r>
            <a:r>
              <a:rPr lang="en-US" sz="3200" dirty="0"/>
              <a:t>/</a:t>
            </a:r>
            <a:r>
              <a:rPr lang="uk-UA" sz="3200" dirty="0"/>
              <a:t>Джерела інформації</a:t>
            </a:r>
          </a:p>
          <a:p>
            <a:r>
              <a:rPr lang="uk-UA" sz="3200" dirty="0"/>
              <a:t>Інше…</a:t>
            </a:r>
            <a:endParaRPr lang="en-US" sz="3200" dirty="0"/>
          </a:p>
          <a:p>
            <a:endParaRPr lang="uk-UA" sz="3200" dirty="0"/>
          </a:p>
        </p:txBody>
      </p:sp>
    </p:spTree>
    <p:extLst>
      <p:ext uri="{BB962C8B-B14F-4D97-AF65-F5344CB8AC3E}">
        <p14:creationId xmlns:p14="http://schemas.microsoft.com/office/powerpoint/2010/main" val="18870895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152400"/>
            <a:ext cx="8229600" cy="1143000"/>
          </a:xfrm>
          <a:prstGeom prst="rect">
            <a:avLst/>
          </a:prstGeom>
        </p:spPr>
        <p:txBody>
          <a:bodyPr/>
          <a:lstStyle>
            <a:lvl1pPr algn="l" defTabSz="914400" rtl="0" eaLnBrk="1" latinLnBrk="0" hangingPunct="1">
              <a:spcBef>
                <a:spcPct val="0"/>
              </a:spcBef>
              <a:buNone/>
              <a:defRPr sz="4000" kern="1200" spc="-100" baseline="0">
                <a:solidFill>
                  <a:schemeClr val="tx2"/>
                </a:solidFill>
                <a:latin typeface="+mj-lt"/>
                <a:ea typeface="+mj-ea"/>
                <a:cs typeface="+mj-cs"/>
              </a:defRPr>
            </a:lvl1pPr>
          </a:lstStyle>
          <a:p>
            <a:r>
              <a:rPr lang="uk-UA" b="1" dirty="0" smtClean="0"/>
              <a:t>Фасети</a:t>
            </a:r>
            <a:endParaRPr lang="en-US" b="1" dirty="0"/>
          </a:p>
        </p:txBody>
      </p:sp>
      <p:pic>
        <p:nvPicPr>
          <p:cNvPr id="7" name="Рисунок 6"/>
          <p:cNvPicPr/>
          <p:nvPr/>
        </p:nvPicPr>
        <p:blipFill rotWithShape="1">
          <a:blip r:embed="rId3"/>
          <a:srcRect t="12397" r="2456" b="6336"/>
          <a:stretch/>
        </p:blipFill>
        <p:spPr bwMode="auto">
          <a:xfrm>
            <a:off x="0" y="1083478"/>
            <a:ext cx="9144000" cy="5774522"/>
          </a:xfrm>
          <a:prstGeom prst="rect">
            <a:avLst/>
          </a:prstGeom>
          <a:ln>
            <a:noFill/>
          </a:ln>
          <a:extLst>
            <a:ext uri="{53640926-AAD7-44D8-BBD7-CCE9431645EC}">
              <a14:shadowObscured xmlns:a14="http://schemas.microsoft.com/office/drawing/2010/main"/>
            </a:ext>
          </a:extLst>
        </p:spPr>
      </p:pic>
      <p:sp>
        <p:nvSpPr>
          <p:cNvPr id="4" name="TextBox 3"/>
          <p:cNvSpPr txBox="1"/>
          <p:nvPr/>
        </p:nvSpPr>
        <p:spPr>
          <a:xfrm>
            <a:off x="3657600" y="4383145"/>
            <a:ext cx="5378896" cy="2246769"/>
          </a:xfrm>
          <a:prstGeom prst="rect">
            <a:avLst/>
          </a:prstGeom>
          <a:noFill/>
        </p:spPr>
        <p:txBody>
          <a:bodyPr wrap="square" rtlCol="0">
            <a:spAutoFit/>
          </a:bodyPr>
          <a:lstStyle/>
          <a:p>
            <a:r>
              <a:rPr lang="en-US" sz="2800" dirty="0" smtClean="0">
                <a:solidFill>
                  <a:schemeClr val="bg1"/>
                </a:solidFill>
              </a:rPr>
              <a:t>Concept</a:t>
            </a:r>
            <a:endParaRPr lang="en-US" sz="2800" dirty="0" smtClean="0"/>
          </a:p>
          <a:p>
            <a:endParaRPr lang="en-US" sz="2800" dirty="0" smtClean="0"/>
          </a:p>
          <a:p>
            <a:r>
              <a:rPr lang="uk-UA" sz="2800" b="1" dirty="0" smtClean="0"/>
              <a:t>Фасети/кластери </a:t>
            </a:r>
            <a:r>
              <a:rPr lang="uk-UA" sz="2800" dirty="0" smtClean="0"/>
              <a:t>відображають зміни на рівні метаданих результатів пошуку</a:t>
            </a:r>
            <a:r>
              <a:rPr lang="en-US" sz="2800" dirty="0" smtClean="0"/>
              <a:t>.</a:t>
            </a:r>
            <a:endParaRPr lang="en-US" sz="2800" dirty="0"/>
          </a:p>
        </p:txBody>
      </p:sp>
      <p:sp>
        <p:nvSpPr>
          <p:cNvPr id="6" name="Right Brace 6"/>
          <p:cNvSpPr/>
          <p:nvPr/>
        </p:nvSpPr>
        <p:spPr>
          <a:xfrm>
            <a:off x="1259632" y="2996952"/>
            <a:ext cx="381000" cy="2376264"/>
          </a:xfrm>
          <a:prstGeom prst="rightBrac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5" name="Straight Arrow Connector 5"/>
          <p:cNvCxnSpPr/>
          <p:nvPr/>
        </p:nvCxnSpPr>
        <p:spPr>
          <a:xfrm flipH="1" flipV="1">
            <a:off x="1709904" y="4343400"/>
            <a:ext cx="1947696" cy="1029816"/>
          </a:xfrm>
          <a:prstGeom prst="straightConnector1">
            <a:avLst/>
          </a:prstGeom>
          <a:ln w="3810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7256286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274638"/>
            <a:ext cx="8229600" cy="1143000"/>
          </a:xfrm>
          <a:prstGeom prst="rect">
            <a:avLst/>
          </a:prstGeom>
        </p:spPr>
        <p:txBody>
          <a:bodyPr/>
          <a:lstStyle>
            <a:lvl1pPr algn="l" defTabSz="914400" rtl="0" eaLnBrk="1" latinLnBrk="0" hangingPunct="1">
              <a:spcBef>
                <a:spcPct val="0"/>
              </a:spcBef>
              <a:buNone/>
              <a:defRPr sz="4000" kern="1200" spc="-100" baseline="0">
                <a:solidFill>
                  <a:schemeClr val="tx2"/>
                </a:solidFill>
                <a:latin typeface="+mj-lt"/>
                <a:ea typeface="+mj-ea"/>
                <a:cs typeface="+mj-cs"/>
              </a:defRPr>
            </a:lvl1pPr>
          </a:lstStyle>
          <a:p>
            <a:r>
              <a:rPr lang="uk-UA" b="1" dirty="0" smtClean="0"/>
              <a:t>Обмеження, фільтри</a:t>
            </a:r>
            <a:endParaRPr lang="en-US" b="1" dirty="0"/>
          </a:p>
        </p:txBody>
      </p:sp>
      <p:pic>
        <p:nvPicPr>
          <p:cNvPr id="8" name="Рисунок 7"/>
          <p:cNvPicPr/>
          <p:nvPr/>
        </p:nvPicPr>
        <p:blipFill rotWithShape="1">
          <a:blip r:embed="rId3"/>
          <a:srcRect t="37189" r="84598" b="7715"/>
          <a:stretch/>
        </p:blipFill>
        <p:spPr bwMode="auto">
          <a:xfrm>
            <a:off x="16233" y="980728"/>
            <a:ext cx="2545592" cy="4191209"/>
          </a:xfrm>
          <a:prstGeom prst="rect">
            <a:avLst/>
          </a:prstGeom>
          <a:ln>
            <a:noFill/>
          </a:ln>
          <a:extLst>
            <a:ext uri="{53640926-AAD7-44D8-BBD7-CCE9431645EC}">
              <a14:shadowObscured xmlns:a14="http://schemas.microsoft.com/office/drawing/2010/main"/>
            </a:ext>
          </a:extLst>
        </p:spPr>
      </p:pic>
      <p:sp>
        <p:nvSpPr>
          <p:cNvPr id="5" name="Oval 5"/>
          <p:cNvSpPr/>
          <p:nvPr/>
        </p:nvSpPr>
        <p:spPr>
          <a:xfrm>
            <a:off x="1447800" y="4610100"/>
            <a:ext cx="1066800" cy="533400"/>
          </a:xfrm>
          <a:prstGeom prst="ellipse">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74"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t="13095" r="11933" b="7765"/>
          <a:stretch/>
        </p:blipFill>
        <p:spPr bwMode="auto">
          <a:xfrm>
            <a:off x="2596493" y="1544356"/>
            <a:ext cx="6552106" cy="45489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Striped Right Arrow 8"/>
          <p:cNvSpPr/>
          <p:nvPr/>
        </p:nvSpPr>
        <p:spPr>
          <a:xfrm rot="8917597" flipH="1" flipV="1">
            <a:off x="2389471" y="4123095"/>
            <a:ext cx="1219200" cy="533400"/>
          </a:xfrm>
          <a:prstGeom prst="stripedRightArrow">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5427764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143000"/>
          </a:xfrm>
        </p:spPr>
        <p:txBody>
          <a:bodyPr>
            <a:normAutofit/>
          </a:bodyPr>
          <a:lstStyle/>
          <a:p>
            <a:r>
              <a:rPr lang="uk-UA" b="1" dirty="0" smtClean="0"/>
              <a:t>Інтегрований пошук</a:t>
            </a:r>
            <a:endParaRPr lang="en-US" b="1" dirty="0"/>
          </a:p>
        </p:txBody>
      </p:sp>
      <p:sp>
        <p:nvSpPr>
          <p:cNvPr id="7" name="TextBox 6"/>
          <p:cNvSpPr txBox="1"/>
          <p:nvPr/>
        </p:nvSpPr>
        <p:spPr>
          <a:xfrm>
            <a:off x="381000" y="1295400"/>
            <a:ext cx="4038600" cy="3416320"/>
          </a:xfrm>
          <a:prstGeom prst="rect">
            <a:avLst/>
          </a:prstGeom>
          <a:noFill/>
        </p:spPr>
        <p:txBody>
          <a:bodyPr wrap="square" rtlCol="0">
            <a:spAutoFit/>
          </a:bodyPr>
          <a:lstStyle/>
          <a:p>
            <a:r>
              <a:rPr lang="uk-UA" sz="2400" dirty="0" smtClean="0"/>
              <a:t>Пошук у інтегрованих </a:t>
            </a:r>
            <a:r>
              <a:rPr lang="en-US" sz="2400" dirty="0" smtClean="0"/>
              <a:t>EBSCO </a:t>
            </a:r>
            <a:r>
              <a:rPr lang="uk-UA" sz="2400" dirty="0" smtClean="0"/>
              <a:t>ресурсах.</a:t>
            </a:r>
            <a:r>
              <a:rPr lang="en-US" sz="2400" dirty="0" smtClean="0"/>
              <a:t> </a:t>
            </a:r>
          </a:p>
          <a:p>
            <a:endParaRPr lang="en-US" sz="2400" dirty="0" smtClean="0"/>
          </a:p>
          <a:p>
            <a:r>
              <a:rPr lang="uk-UA" sz="2400" dirty="0" smtClean="0"/>
              <a:t>Бази даних НЕ </a:t>
            </a:r>
            <a:r>
              <a:rPr lang="en-US" sz="2400" dirty="0" err="1" smtClean="0"/>
              <a:t>Ebsco</a:t>
            </a:r>
            <a:r>
              <a:rPr lang="uk-UA" sz="2400" dirty="0" smtClean="0"/>
              <a:t> партнерів можуть бути доступні через</a:t>
            </a:r>
            <a:r>
              <a:rPr lang="en-US" sz="2400" dirty="0" smtClean="0"/>
              <a:t> EHIS</a:t>
            </a:r>
            <a:r>
              <a:rPr lang="uk-UA" sz="2400" dirty="0" smtClean="0"/>
              <a:t> </a:t>
            </a:r>
            <a:r>
              <a:rPr lang="uk-UA" sz="2400" dirty="0" err="1" smtClean="0"/>
              <a:t>конектори</a:t>
            </a:r>
            <a:r>
              <a:rPr lang="uk-UA" sz="2400" dirty="0" smtClean="0"/>
              <a:t>.</a:t>
            </a:r>
            <a:endParaRPr lang="en-US" sz="2400" dirty="0" smtClean="0"/>
          </a:p>
          <a:p>
            <a:endParaRPr lang="en-US" sz="2400" dirty="0" smtClean="0"/>
          </a:p>
          <a:p>
            <a:r>
              <a:rPr lang="uk-UA" sz="2400" dirty="0" smtClean="0"/>
              <a:t>Функції окремого пошуку.</a:t>
            </a:r>
            <a:endParaRPr lang="en-US" sz="2400" dirty="0"/>
          </a:p>
        </p:txBody>
      </p:sp>
      <p:cxnSp>
        <p:nvCxnSpPr>
          <p:cNvPr id="11" name="Straight Arrow Connector 10"/>
          <p:cNvCxnSpPr/>
          <p:nvPr/>
        </p:nvCxnSpPr>
        <p:spPr>
          <a:xfrm flipV="1">
            <a:off x="3995936" y="3320988"/>
            <a:ext cx="1296144" cy="1116124"/>
          </a:xfrm>
          <a:prstGeom prst="straightConnector1">
            <a:avLst/>
          </a:prstGeom>
          <a:ln w="3810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10"/>
          <p:cNvCxnSpPr/>
          <p:nvPr/>
        </p:nvCxnSpPr>
        <p:spPr>
          <a:xfrm flipV="1">
            <a:off x="3201380" y="1295400"/>
            <a:ext cx="2234716" cy="482744"/>
          </a:xfrm>
          <a:prstGeom prst="straightConnector1">
            <a:avLst/>
          </a:prstGeom>
          <a:ln w="3810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pic>
        <p:nvPicPr>
          <p:cNvPr id="4098"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84706" t="10913" r="1513" b="10318"/>
          <a:stretch/>
        </p:blipFill>
        <p:spPr bwMode="auto">
          <a:xfrm>
            <a:off x="5436096" y="863598"/>
            <a:ext cx="2232248" cy="57621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98236206"/>
      </p:ext>
    </p:extLst>
  </p:cSld>
  <p:clrMapOvr>
    <a:masterClrMapping/>
  </p:clrMapOvr>
  <mc:AlternateContent xmlns:mc="http://schemas.openxmlformats.org/markup-compatibility/2006" xmlns:p14="http://schemas.microsoft.com/office/powerpoint/2010/main">
    <mc:Choice Requires="p14">
      <p:transition spd="slow" p14:dur="2000" advClick="0" advTm="20000"/>
    </mc:Choice>
    <mc:Fallback xmlns="">
      <p:transition spd="slow" advClick="0" advTm="20000"/>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uk-UA" b="1" dirty="0" smtClean="0"/>
              <a:t>Наукові, рецензовані статті</a:t>
            </a:r>
            <a:endParaRPr lang="en-US" b="1" dirty="0"/>
          </a:p>
        </p:txBody>
      </p:sp>
      <p:pic>
        <p:nvPicPr>
          <p:cNvPr id="3074" name="Picture 2"/>
          <p:cNvPicPr>
            <a:picLocks noGrp="1" noChangeAspect="1" noChangeArrowheads="1"/>
          </p:cNvPicPr>
          <p:nvPr>
            <p:ph idx="1"/>
          </p:nvPr>
        </p:nvPicPr>
        <p:blipFill>
          <a:blip r:embed="rId3" cstate="print"/>
          <a:srcRect/>
          <a:stretch>
            <a:fillRect/>
          </a:stretch>
        </p:blipFill>
        <p:spPr bwMode="auto">
          <a:xfrm>
            <a:off x="5950870" y="1209410"/>
            <a:ext cx="2566397" cy="5648590"/>
          </a:xfrm>
          <a:prstGeom prst="rect">
            <a:avLst/>
          </a:prstGeom>
          <a:noFill/>
          <a:ln w="9525">
            <a:noFill/>
            <a:miter lim="800000"/>
            <a:headEnd/>
            <a:tailEnd/>
          </a:ln>
        </p:spPr>
      </p:pic>
      <p:cxnSp>
        <p:nvCxnSpPr>
          <p:cNvPr id="6" name="Straight Arrow Connector 5"/>
          <p:cNvCxnSpPr/>
          <p:nvPr/>
        </p:nvCxnSpPr>
        <p:spPr>
          <a:xfrm>
            <a:off x="3657600" y="2133600"/>
            <a:ext cx="2438400" cy="1590"/>
          </a:xfrm>
          <a:prstGeom prst="straightConnector1">
            <a:avLst/>
          </a:prstGeom>
          <a:ln w="6350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a:stCxn id="12" idx="3"/>
          </p:cNvCxnSpPr>
          <p:nvPr/>
        </p:nvCxnSpPr>
        <p:spPr>
          <a:xfrm>
            <a:off x="3657600" y="3204121"/>
            <a:ext cx="2286000" cy="1674267"/>
          </a:xfrm>
          <a:prstGeom prst="straightConnector1">
            <a:avLst/>
          </a:prstGeom>
          <a:ln w="6350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9" name="Oval 8"/>
          <p:cNvSpPr/>
          <p:nvPr/>
        </p:nvSpPr>
        <p:spPr>
          <a:xfrm>
            <a:off x="6019800" y="1828800"/>
            <a:ext cx="1828800" cy="609600"/>
          </a:xfrm>
          <a:prstGeom prst="ellipse">
            <a:avLst/>
          </a:prstGeom>
          <a:noFill/>
          <a:ln w="635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6030036" y="5161072"/>
            <a:ext cx="1524000" cy="304800"/>
          </a:xfrm>
          <a:prstGeom prst="ellipse">
            <a:avLst/>
          </a:prstGeom>
          <a:noFill/>
          <a:ln w="635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426529" y="1828800"/>
            <a:ext cx="3200400" cy="430887"/>
          </a:xfrm>
          <a:prstGeom prst="rect">
            <a:avLst/>
          </a:prstGeom>
          <a:solidFill>
            <a:schemeClr val="accent4">
              <a:lumMod val="40000"/>
              <a:lumOff val="60000"/>
            </a:schemeClr>
          </a:solidFill>
        </p:spPr>
        <p:txBody>
          <a:bodyPr wrap="square" rtlCol="0">
            <a:spAutoFit/>
          </a:bodyPr>
          <a:lstStyle/>
          <a:p>
            <a:r>
              <a:rPr lang="uk-UA" sz="2200" dirty="0" smtClean="0"/>
              <a:t>Рецензовані статті</a:t>
            </a:r>
            <a:endParaRPr lang="en-US" sz="2200" dirty="0"/>
          </a:p>
        </p:txBody>
      </p:sp>
      <p:sp>
        <p:nvSpPr>
          <p:cNvPr id="12" name="TextBox 11"/>
          <p:cNvSpPr txBox="1"/>
          <p:nvPr/>
        </p:nvSpPr>
        <p:spPr>
          <a:xfrm>
            <a:off x="426529" y="2819400"/>
            <a:ext cx="3231071" cy="769441"/>
          </a:xfrm>
          <a:prstGeom prst="rect">
            <a:avLst/>
          </a:prstGeom>
          <a:solidFill>
            <a:schemeClr val="accent4">
              <a:lumMod val="40000"/>
              <a:lumOff val="60000"/>
            </a:schemeClr>
          </a:solidFill>
        </p:spPr>
        <p:txBody>
          <a:bodyPr wrap="square" rtlCol="0">
            <a:spAutoFit/>
          </a:bodyPr>
          <a:lstStyle/>
          <a:p>
            <a:r>
              <a:rPr lang="uk-UA" sz="2200" dirty="0" smtClean="0"/>
              <a:t>Статті з наукових журналів</a:t>
            </a:r>
            <a:endParaRPr lang="en-US" sz="2200" dirty="0"/>
          </a:p>
        </p:txBody>
      </p:sp>
    </p:spTree>
    <p:extLst>
      <p:ext uri="{BB962C8B-B14F-4D97-AF65-F5344CB8AC3E}">
        <p14:creationId xmlns:p14="http://schemas.microsoft.com/office/powerpoint/2010/main" val="2963405808"/>
      </p:ext>
    </p:extLst>
  </p:cSld>
  <p:clrMapOvr>
    <a:masterClrMapping/>
  </p:clrMapOvr>
  <mc:AlternateContent xmlns:mc="http://schemas.openxmlformats.org/markup-compatibility/2006" xmlns:p14="http://schemas.microsoft.com/office/powerpoint/2010/main">
    <mc:Choice Requires="p14">
      <p:transition spd="slow" p14:dur="2000" advClick="0" advTm="20000"/>
    </mc:Choice>
    <mc:Fallback xmlns="">
      <p:transition spd="slow" advClick="0" advTm="20000"/>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uk-UA" b="1" dirty="0" smtClean="0"/>
              <a:t>Провайдери</a:t>
            </a:r>
            <a:endParaRPr lang="en-US" b="1" dirty="0"/>
          </a:p>
        </p:txBody>
      </p:sp>
      <p:pic>
        <p:nvPicPr>
          <p:cNvPr id="7170" name="Picture 2"/>
          <p:cNvPicPr>
            <a:picLocks noGrp="1" noChangeAspect="1" noChangeArrowheads="1"/>
          </p:cNvPicPr>
          <p:nvPr>
            <p:ph idx="1"/>
          </p:nvPr>
        </p:nvPicPr>
        <p:blipFill>
          <a:blip r:embed="rId3" cstate="print"/>
          <a:srcRect/>
          <a:stretch>
            <a:fillRect/>
          </a:stretch>
        </p:blipFill>
        <p:spPr bwMode="auto">
          <a:xfrm>
            <a:off x="2627784" y="1295400"/>
            <a:ext cx="5796316" cy="5405690"/>
          </a:xfrm>
          <a:prstGeom prst="rect">
            <a:avLst/>
          </a:prstGeom>
          <a:noFill/>
          <a:ln w="9525">
            <a:noFill/>
            <a:miter lim="800000"/>
            <a:headEnd/>
            <a:tailEnd/>
          </a:ln>
        </p:spPr>
      </p:pic>
      <p:sp>
        <p:nvSpPr>
          <p:cNvPr id="3" name="Ліва фігурна дужка 2"/>
          <p:cNvSpPr/>
          <p:nvPr/>
        </p:nvSpPr>
        <p:spPr>
          <a:xfrm>
            <a:off x="1475656" y="1916832"/>
            <a:ext cx="1008112" cy="4500000"/>
          </a:xfrm>
          <a:prstGeom prst="leftBrace">
            <a:avLst/>
          </a:prstGeom>
          <a:ln w="38100">
            <a:solidFill>
              <a:schemeClr val="accent6">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uk-UA" sz="2400" b="1" dirty="0"/>
          </a:p>
        </p:txBody>
      </p:sp>
    </p:spTree>
    <p:extLst>
      <p:ext uri="{BB962C8B-B14F-4D97-AF65-F5344CB8AC3E}">
        <p14:creationId xmlns:p14="http://schemas.microsoft.com/office/powerpoint/2010/main" val="2840886377"/>
      </p:ext>
    </p:extLst>
  </p:cSld>
  <p:clrMapOvr>
    <a:masterClrMapping/>
  </p:clrMapOvr>
  <mc:AlternateContent xmlns:mc="http://schemas.openxmlformats.org/markup-compatibility/2006" xmlns:p14="http://schemas.microsoft.com/office/powerpoint/2010/main">
    <mc:Choice Requires="p14">
      <p:transition spd="slow" p14:dur="2000" advClick="0" advTm="20000"/>
    </mc:Choice>
    <mc:Fallback xmlns="">
      <p:transition spd="slow" advClick="0" advTm="20000"/>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uk-UA" b="1" dirty="0" smtClean="0"/>
              <a:t>Оцінювання</a:t>
            </a:r>
            <a:endParaRPr lang="en-US" b="1" dirty="0"/>
          </a:p>
        </p:txBody>
      </p:sp>
      <p:sp>
        <p:nvSpPr>
          <p:cNvPr id="3" name="Content Placeholder 2"/>
          <p:cNvSpPr>
            <a:spLocks noGrp="1"/>
          </p:cNvSpPr>
          <p:nvPr>
            <p:ph idx="1"/>
          </p:nvPr>
        </p:nvSpPr>
        <p:spPr>
          <a:xfrm>
            <a:off x="4800600" y="1981200"/>
            <a:ext cx="4114800" cy="3752056"/>
          </a:xfrm>
          <a:solidFill>
            <a:schemeClr val="accent4">
              <a:lumMod val="40000"/>
              <a:lumOff val="60000"/>
            </a:schemeClr>
          </a:solidFill>
        </p:spPr>
        <p:txBody>
          <a:bodyPr>
            <a:noAutofit/>
          </a:bodyPr>
          <a:lstStyle/>
          <a:p>
            <a:r>
              <a:rPr lang="uk-UA" sz="3600" dirty="0" smtClean="0"/>
              <a:t>Опитування користувачів</a:t>
            </a:r>
            <a:endParaRPr lang="en-US" sz="3600" dirty="0" smtClean="0"/>
          </a:p>
          <a:p>
            <a:r>
              <a:rPr lang="uk-UA" sz="3600" dirty="0" smtClean="0"/>
              <a:t>Відгуки бібліотекарів</a:t>
            </a:r>
            <a:endParaRPr lang="en-US" sz="3600" dirty="0" smtClean="0"/>
          </a:p>
          <a:p>
            <a:r>
              <a:rPr lang="uk-UA" sz="3600" dirty="0" smtClean="0"/>
              <a:t>Інформування та тренінги</a:t>
            </a:r>
            <a:endParaRPr lang="en-US" sz="3600" dirty="0" smtClean="0"/>
          </a:p>
        </p:txBody>
      </p:sp>
      <p:pic>
        <p:nvPicPr>
          <p:cNvPr id="4099" name="Picture 3" descr="http://www.conduit.com/getattachment/0b06e3b0-d790-40c6-8bc9-91422019a93f/Gathering-Feedback-from-Your-Users-Directly-From-t.aspx"/>
          <p:cNvPicPr>
            <a:picLocks noChangeAspect="1" noChangeArrowheads="1"/>
          </p:cNvPicPr>
          <p:nvPr/>
        </p:nvPicPr>
        <p:blipFill>
          <a:blip r:embed="rId3" cstate="print"/>
          <a:srcRect/>
          <a:stretch>
            <a:fillRect/>
          </a:stretch>
        </p:blipFill>
        <p:spPr bwMode="auto">
          <a:xfrm>
            <a:off x="304800" y="1981200"/>
            <a:ext cx="4134678" cy="3048000"/>
          </a:xfrm>
          <a:prstGeom prst="rect">
            <a:avLst/>
          </a:prstGeom>
          <a:noFill/>
        </p:spPr>
      </p:pic>
    </p:spTree>
    <p:extLst>
      <p:ext uri="{BB962C8B-B14F-4D97-AF65-F5344CB8AC3E}">
        <p14:creationId xmlns:p14="http://schemas.microsoft.com/office/powerpoint/2010/main" val="2937732382"/>
      </p:ext>
    </p:extLst>
  </p:cSld>
  <p:clrMapOvr>
    <a:masterClrMapping/>
  </p:clrMapOvr>
  <mc:AlternateContent xmlns:mc="http://schemas.openxmlformats.org/markup-compatibility/2006" xmlns:p14="http://schemas.microsoft.com/office/powerpoint/2010/main">
    <mc:Choice Requires="p14">
      <p:transition spd="slow" p14:dur="2000" advClick="0" advTm="20000"/>
    </mc:Choice>
    <mc:Fallback xmlns="">
      <p:transition spd="slow" advClick="0" advTm="20000"/>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r>
              <a:rPr lang="uk-UA" dirty="0" smtClean="0"/>
              <a:t>Сайт адміністратора</a:t>
            </a:r>
            <a:endParaRPr lang="uk-UA" dirty="0"/>
          </a:p>
        </p:txBody>
      </p:sp>
      <p:pic>
        <p:nvPicPr>
          <p:cNvPr id="5122"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13889" r="1961" b="6250"/>
          <a:stretch/>
        </p:blipFill>
        <p:spPr bwMode="auto">
          <a:xfrm>
            <a:off x="-3984" y="1484784"/>
            <a:ext cx="9136659" cy="53549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28858278"/>
      </p:ext>
    </p:extLst>
  </p:cSld>
  <p:clrMapOvr>
    <a:masterClrMapping/>
  </p:clrMapOvr>
  <mc:AlternateContent xmlns:mc="http://schemas.openxmlformats.org/markup-compatibility/2006" xmlns:p14="http://schemas.microsoft.com/office/powerpoint/2010/main">
    <mc:Choice Requires="p14">
      <p:transition spd="slow" p14:dur="2000" advClick="0" advTm="20000"/>
    </mc:Choice>
    <mc:Fallback xmlns="">
      <p:transition spd="slow" advClick="0" advTm="20000"/>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t>Дизайн інтерфейсу</a:t>
            </a:r>
            <a:endParaRPr lang="uk-UA" dirty="0"/>
          </a:p>
        </p:txBody>
      </p:sp>
      <p:sp>
        <p:nvSpPr>
          <p:cNvPr id="3" name="Місце для вмісту 2"/>
          <p:cNvSpPr>
            <a:spLocks noGrp="1"/>
          </p:cNvSpPr>
          <p:nvPr>
            <p:ph idx="1"/>
          </p:nvPr>
        </p:nvSpPr>
        <p:spPr/>
        <p:txBody>
          <a:bodyPr/>
          <a:lstStyle/>
          <a:p>
            <a:endParaRPr lang="uk-UA" dirty="0"/>
          </a:p>
        </p:txBody>
      </p:sp>
      <p:pic>
        <p:nvPicPr>
          <p:cNvPr id="614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17856" r="31653" b="6251"/>
          <a:stretch/>
        </p:blipFill>
        <p:spPr bwMode="auto">
          <a:xfrm>
            <a:off x="0" y="1306286"/>
            <a:ext cx="8853714" cy="55517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47046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go-gulf.com/wp-content/themes/go-gulf/blog/60scs_v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999" y="404664"/>
            <a:ext cx="9125001" cy="6452582"/>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кутник 2"/>
          <p:cNvSpPr/>
          <p:nvPr/>
        </p:nvSpPr>
        <p:spPr>
          <a:xfrm>
            <a:off x="9499" y="116632"/>
            <a:ext cx="9144000" cy="830997"/>
          </a:xfrm>
          <a:prstGeom prst="rect">
            <a:avLst/>
          </a:prstGeom>
        </p:spPr>
        <p:txBody>
          <a:bodyPr wrap="square">
            <a:spAutoFit/>
          </a:bodyPr>
          <a:lstStyle/>
          <a:p>
            <a:r>
              <a:rPr lang="en-US" sz="4800" b="1" dirty="0"/>
              <a:t>http://www.go-globe.com</a:t>
            </a:r>
            <a:endParaRPr lang="uk-UA" sz="4800" b="1" dirty="0"/>
          </a:p>
        </p:txBody>
      </p:sp>
    </p:spTree>
    <p:extLst>
      <p:ext uri="{BB962C8B-B14F-4D97-AF65-F5344CB8AC3E}">
        <p14:creationId xmlns:p14="http://schemas.microsoft.com/office/powerpoint/2010/main" val="254662983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t>Статистика </a:t>
            </a:r>
            <a:r>
              <a:rPr lang="tr-TR" dirty="0" smtClean="0"/>
              <a:t>EDS</a:t>
            </a:r>
            <a:endParaRPr lang="uk-UA" dirty="0"/>
          </a:p>
        </p:txBody>
      </p:sp>
      <p:sp>
        <p:nvSpPr>
          <p:cNvPr id="3" name="Місце для вмісту 2"/>
          <p:cNvSpPr>
            <a:spLocks noGrp="1"/>
          </p:cNvSpPr>
          <p:nvPr>
            <p:ph idx="1"/>
          </p:nvPr>
        </p:nvSpPr>
        <p:spPr/>
        <p:txBody>
          <a:bodyPr/>
          <a:lstStyle/>
          <a:p>
            <a:endParaRPr lang="uk-UA"/>
          </a:p>
        </p:txBody>
      </p:sp>
      <p:pic>
        <p:nvPicPr>
          <p:cNvPr id="717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13691" r="1737" b="6250"/>
          <a:stretch/>
        </p:blipFill>
        <p:spPr bwMode="auto">
          <a:xfrm>
            <a:off x="0" y="1484785"/>
            <a:ext cx="9143999" cy="5373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0427663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uk-UA" b="1" dirty="0" smtClean="0"/>
              <a:t>В процесі…</a:t>
            </a:r>
            <a:endParaRPr lang="en-US" b="1" dirty="0"/>
          </a:p>
        </p:txBody>
      </p:sp>
      <p:sp>
        <p:nvSpPr>
          <p:cNvPr id="3" name="Content Placeholder 2"/>
          <p:cNvSpPr>
            <a:spLocks noGrp="1"/>
          </p:cNvSpPr>
          <p:nvPr>
            <p:ph idx="1"/>
          </p:nvPr>
        </p:nvSpPr>
        <p:spPr>
          <a:xfrm>
            <a:off x="179512" y="1412776"/>
            <a:ext cx="4572000" cy="2895600"/>
          </a:xfrm>
        </p:spPr>
        <p:txBody>
          <a:bodyPr>
            <a:normAutofit fontScale="92500"/>
          </a:bodyPr>
          <a:lstStyle/>
          <a:p>
            <a:pPr>
              <a:lnSpc>
                <a:spcPts val="3120"/>
              </a:lnSpc>
              <a:buNone/>
            </a:pPr>
            <a:r>
              <a:rPr lang="uk-UA" sz="2600" b="1" dirty="0" smtClean="0"/>
              <a:t>Наукова бібліотека </a:t>
            </a:r>
            <a:r>
              <a:rPr lang="uk-UA" sz="2600" b="1" dirty="0" err="1" smtClean="0"/>
              <a:t>НаУКМА</a:t>
            </a:r>
            <a:endParaRPr lang="en-US" sz="2600" b="1" dirty="0" smtClean="0"/>
          </a:p>
          <a:p>
            <a:pPr lvl="1">
              <a:buFont typeface="Arial" pitchFamily="34" charset="0"/>
              <a:buChar char="•"/>
            </a:pPr>
            <a:r>
              <a:rPr lang="uk-UA" sz="2600" dirty="0" smtClean="0"/>
              <a:t>Оцінювання результатів</a:t>
            </a:r>
            <a:endParaRPr lang="en-US" sz="2600" dirty="0" smtClean="0"/>
          </a:p>
          <a:p>
            <a:pPr lvl="1">
              <a:buFont typeface="Arial" pitchFamily="34" charset="0"/>
              <a:buChar char="•"/>
            </a:pPr>
            <a:r>
              <a:rPr lang="uk-UA" sz="2600" dirty="0" smtClean="0"/>
              <a:t>Незавершений дизайн</a:t>
            </a:r>
            <a:endParaRPr lang="en-US" sz="2600" dirty="0" smtClean="0"/>
          </a:p>
          <a:p>
            <a:pPr lvl="1">
              <a:buFont typeface="Arial" pitchFamily="34" charset="0"/>
              <a:buChar char="•"/>
            </a:pPr>
            <a:r>
              <a:rPr lang="uk-UA" sz="2600" dirty="0" smtClean="0"/>
              <a:t>Визначення політик адміністрування</a:t>
            </a:r>
            <a:r>
              <a:rPr lang="en-US" sz="2600" dirty="0" smtClean="0"/>
              <a:t> </a:t>
            </a:r>
            <a:r>
              <a:rPr lang="en-US" sz="1800" dirty="0" smtClean="0"/>
              <a:t>(</a:t>
            </a:r>
            <a:r>
              <a:rPr lang="uk-UA" sz="1800" dirty="0" smtClean="0"/>
              <a:t>кольори, логотип, підключення репозитарію т.п.</a:t>
            </a:r>
            <a:r>
              <a:rPr lang="en-US" sz="1800" dirty="0" smtClean="0"/>
              <a:t>)</a:t>
            </a:r>
          </a:p>
          <a:p>
            <a:endParaRPr lang="en-US" dirty="0" smtClean="0"/>
          </a:p>
        </p:txBody>
      </p:sp>
      <p:sp>
        <p:nvSpPr>
          <p:cNvPr id="4" name="TextBox 3"/>
          <p:cNvSpPr txBox="1"/>
          <p:nvPr/>
        </p:nvSpPr>
        <p:spPr>
          <a:xfrm>
            <a:off x="4114800" y="4038600"/>
            <a:ext cx="4800600" cy="1682512"/>
          </a:xfrm>
          <a:prstGeom prst="rect">
            <a:avLst/>
          </a:prstGeom>
          <a:noFill/>
        </p:spPr>
        <p:txBody>
          <a:bodyPr wrap="square" rtlCol="0">
            <a:spAutoFit/>
          </a:bodyPr>
          <a:lstStyle/>
          <a:p>
            <a:pPr>
              <a:lnSpc>
                <a:spcPts val="3100"/>
              </a:lnSpc>
            </a:pPr>
            <a:r>
              <a:rPr lang="en-US" sz="2800" b="1" dirty="0" smtClean="0"/>
              <a:t>Ebsco:</a:t>
            </a:r>
          </a:p>
          <a:p>
            <a:pPr lvl="1">
              <a:lnSpc>
                <a:spcPts val="3100"/>
              </a:lnSpc>
              <a:buFont typeface="Arial" pitchFamily="34" charset="0"/>
              <a:buChar char="•"/>
            </a:pPr>
            <a:r>
              <a:rPr lang="en-US" sz="2600" dirty="0" smtClean="0"/>
              <a:t> </a:t>
            </a:r>
            <a:r>
              <a:rPr lang="uk-UA" sz="2600" dirty="0" smtClean="0"/>
              <a:t>Налаштування, додавання інших розширених можливостей</a:t>
            </a:r>
            <a:endParaRPr lang="en-US" dirty="0"/>
          </a:p>
        </p:txBody>
      </p:sp>
      <p:pic>
        <p:nvPicPr>
          <p:cNvPr id="2052" name="Picture 4" descr="http://ww1.prweb.com/prfiles/2010/08/09/4367674/gI_0_0_logoDiscovery200x200.jpg"/>
          <p:cNvPicPr>
            <a:picLocks noChangeAspect="1" noChangeArrowheads="1"/>
          </p:cNvPicPr>
          <p:nvPr/>
        </p:nvPicPr>
        <p:blipFill>
          <a:blip r:embed="rId3" cstate="print"/>
          <a:srcRect/>
          <a:stretch>
            <a:fillRect/>
          </a:stretch>
        </p:blipFill>
        <p:spPr bwMode="auto">
          <a:xfrm>
            <a:off x="1524000" y="4114800"/>
            <a:ext cx="2362200" cy="2362200"/>
          </a:xfrm>
          <a:prstGeom prst="rect">
            <a:avLst/>
          </a:prstGeom>
          <a:noFill/>
        </p:spPr>
      </p:pic>
      <p:pic>
        <p:nvPicPr>
          <p:cNvPr id="8"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436096" y="908720"/>
            <a:ext cx="2915816" cy="22931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69857152"/>
      </p:ext>
    </p:extLst>
  </p:cSld>
  <p:clrMapOvr>
    <a:masterClrMapping/>
  </p:clrMapOvr>
  <mc:AlternateContent xmlns:mc="http://schemas.openxmlformats.org/markup-compatibility/2006" xmlns:p14="http://schemas.microsoft.com/office/powerpoint/2010/main">
    <mc:Choice Requires="p14">
      <p:transition spd="slow" p14:dur="2000" advClick="0" advTm="20000"/>
    </mc:Choice>
    <mc:Fallback xmlns="">
      <p:transition spd="slow" advClick="0" advTm="20000"/>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a:p>
        </p:txBody>
      </p:sp>
      <p:sp>
        <p:nvSpPr>
          <p:cNvPr id="3" name="Місце для вмісту 2"/>
          <p:cNvSpPr>
            <a:spLocks noGrp="1"/>
          </p:cNvSpPr>
          <p:nvPr>
            <p:ph idx="1"/>
          </p:nvPr>
        </p:nvSpPr>
        <p:spPr/>
        <p:txBody>
          <a:bodyPr/>
          <a:lstStyle/>
          <a:p>
            <a:pPr algn="ctr"/>
            <a:r>
              <a:rPr lang="uk-UA" i="1" dirty="0"/>
              <a:t>Тетяна Чорна, </a:t>
            </a:r>
          </a:p>
          <a:p>
            <a:pPr marL="0" indent="0" algn="ctr">
              <a:buNone/>
            </a:pPr>
            <a:r>
              <a:rPr lang="uk-UA" i="1" dirty="0"/>
              <a:t>Наукова бібліотека </a:t>
            </a:r>
            <a:r>
              <a:rPr lang="uk-UA" i="1" dirty="0" err="1"/>
              <a:t>НаУКМА</a:t>
            </a:r>
            <a:endParaRPr lang="uk-UA" i="1" dirty="0"/>
          </a:p>
          <a:p>
            <a:pPr marL="0" indent="0" algn="ctr">
              <a:buNone/>
            </a:pPr>
            <a:r>
              <a:rPr lang="en-US" i="1" dirty="0">
                <a:hlinkClick r:id="rId3"/>
              </a:rPr>
              <a:t>chornatv@ukma.kiev.ua</a:t>
            </a:r>
            <a:endParaRPr lang="tr-TR" i="1" dirty="0"/>
          </a:p>
          <a:p>
            <a:pPr marL="0" indent="0" algn="ctr">
              <a:buNone/>
            </a:pPr>
            <a:r>
              <a:rPr lang="uk-UA" dirty="0"/>
              <a:t>Міжнародна наукова конференція</a:t>
            </a:r>
          </a:p>
          <a:p>
            <a:pPr marL="0" indent="0" algn="ctr">
              <a:buNone/>
            </a:pPr>
            <a:r>
              <a:rPr lang="ru-RU" dirty="0"/>
              <a:t>«</a:t>
            </a:r>
            <a:r>
              <a:rPr lang="ru-RU" dirty="0" err="1"/>
              <a:t>Наукова</a:t>
            </a:r>
            <a:r>
              <a:rPr lang="ru-RU" dirty="0"/>
              <a:t> </a:t>
            </a:r>
            <a:r>
              <a:rPr lang="ru-RU" dirty="0" err="1"/>
              <a:t>комунікація</a:t>
            </a:r>
            <a:r>
              <a:rPr lang="ru-RU" dirty="0"/>
              <a:t> в </a:t>
            </a:r>
            <a:r>
              <a:rPr lang="ru-RU" dirty="0" err="1"/>
              <a:t>цифрову</a:t>
            </a:r>
            <a:r>
              <a:rPr lang="ru-RU" dirty="0"/>
              <a:t> </a:t>
            </a:r>
            <a:r>
              <a:rPr lang="ru-RU" dirty="0" err="1"/>
              <a:t>епоху</a:t>
            </a:r>
            <a:r>
              <a:rPr lang="ru-RU" dirty="0"/>
              <a:t>»</a:t>
            </a:r>
          </a:p>
          <a:p>
            <a:pPr marL="0" indent="0" algn="ctr">
              <a:buNone/>
            </a:pPr>
            <a:r>
              <a:rPr lang="ru-RU" dirty="0"/>
              <a:t>30 </a:t>
            </a:r>
            <a:r>
              <a:rPr lang="ru-RU" dirty="0" err="1"/>
              <a:t>січня</a:t>
            </a:r>
            <a:r>
              <a:rPr lang="ru-RU" dirty="0"/>
              <a:t> -1 лютого 2013 року</a:t>
            </a:r>
            <a:endParaRPr lang="uk-UA" dirty="0"/>
          </a:p>
        </p:txBody>
      </p:sp>
    </p:spTree>
    <p:extLst>
      <p:ext uri="{BB962C8B-B14F-4D97-AF65-F5344CB8AC3E}">
        <p14:creationId xmlns:p14="http://schemas.microsoft.com/office/powerpoint/2010/main" val="3451680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a:p>
        </p:txBody>
      </p:sp>
      <p:sp>
        <p:nvSpPr>
          <p:cNvPr id="3" name="Вигнута вліво стрілка 2"/>
          <p:cNvSpPr/>
          <p:nvPr/>
        </p:nvSpPr>
        <p:spPr>
          <a:xfrm rot="19257335">
            <a:off x="1005741" y="3033120"/>
            <a:ext cx="2073641" cy="4072535"/>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solidFill>
                <a:schemeClr val="tx1"/>
              </a:solidFill>
            </a:endParaRPr>
          </a:p>
        </p:txBody>
      </p:sp>
      <p:sp>
        <p:nvSpPr>
          <p:cNvPr id="4" name="Вигнута вліво стрілка 3"/>
          <p:cNvSpPr/>
          <p:nvPr/>
        </p:nvSpPr>
        <p:spPr>
          <a:xfrm rot="19047733" flipH="1">
            <a:off x="4990013" y="-497557"/>
            <a:ext cx="2111537" cy="4072535"/>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solidFill>
                <a:schemeClr val="tx1"/>
              </a:solidFill>
            </a:endParaRPr>
          </a:p>
        </p:txBody>
      </p:sp>
      <p:pic>
        <p:nvPicPr>
          <p:cNvPr id="5" name="Місце для вмісту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693" y="0"/>
            <a:ext cx="4283968" cy="3212976"/>
          </a:xfrm>
          <a:prstGeom prst="rect">
            <a:avLst/>
          </a:prstGeom>
        </p:spPr>
      </p:pic>
      <p:pic>
        <p:nvPicPr>
          <p:cNvPr id="6" name="Picture 2" descr="I:\13499585612n5SGZ.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88862" y="3501008"/>
            <a:ext cx="4744865" cy="3356992"/>
          </a:xfrm>
          <a:prstGeom prst="rect">
            <a:avLst/>
          </a:prstGeom>
          <a:noFill/>
          <a:extLst>
            <a:ext uri="{909E8E84-426E-40DD-AFC4-6F175D3DCCD1}">
              <a14:hiddenFill xmlns:a14="http://schemas.microsoft.com/office/drawing/2010/main">
                <a:solidFill>
                  <a:srgbClr val="FFFFFF"/>
                </a:solidFill>
              </a14:hiddenFill>
            </a:ext>
          </a:extLst>
        </p:spPr>
      </p:pic>
      <p:sp>
        <p:nvSpPr>
          <p:cNvPr id="7" name="Подвійна стрілка вгору/вниз 6"/>
          <p:cNvSpPr/>
          <p:nvPr/>
        </p:nvSpPr>
        <p:spPr>
          <a:xfrm rot="18994751">
            <a:off x="3278194" y="1456974"/>
            <a:ext cx="1672618" cy="4242144"/>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uk-UA" sz="5400" b="1" dirty="0" smtClean="0"/>
              <a:t>Пошук</a:t>
            </a:r>
            <a:endParaRPr lang="uk-UA" sz="5400" b="1" dirty="0"/>
          </a:p>
        </p:txBody>
      </p:sp>
    </p:spTree>
    <p:extLst>
      <p:ext uri="{BB962C8B-B14F-4D97-AF65-F5344CB8AC3E}">
        <p14:creationId xmlns:p14="http://schemas.microsoft.com/office/powerpoint/2010/main" val="32417401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txBox="1">
            <a:spLocks/>
          </p:cNvSpPr>
          <p:nvPr/>
        </p:nvSpPr>
        <p:spPr>
          <a:xfrm>
            <a:off x="301752" y="457200"/>
            <a:ext cx="8686800" cy="841248"/>
          </a:xfrm>
          <a:prstGeom prst="rect">
            <a:avLst/>
          </a:prstGeom>
        </p:spPr>
        <p:txBody>
          <a:bodyPr/>
          <a:lstStyle>
            <a:lvl1pPr algn="l" defTabSz="914400" rtl="0" eaLnBrk="1" latinLnBrk="0" hangingPunct="1">
              <a:spcBef>
                <a:spcPct val="0"/>
              </a:spcBef>
              <a:buNone/>
              <a:defRPr sz="4000" kern="1200" spc="-100" baseline="0">
                <a:solidFill>
                  <a:schemeClr val="tx2"/>
                </a:solidFill>
                <a:latin typeface="+mj-lt"/>
                <a:ea typeface="+mj-ea"/>
                <a:cs typeface="+mj-cs"/>
              </a:defRPr>
            </a:lvl1pPr>
          </a:lstStyle>
          <a:p>
            <a:pPr algn="ctr"/>
            <a:r>
              <a:rPr lang="uk-UA" smtClean="0"/>
              <a:t>Бази даних – веб-сайт</a:t>
            </a:r>
            <a:endParaRPr lang="uk-UA" dirty="0"/>
          </a:p>
        </p:txBody>
      </p:sp>
      <p:pic>
        <p:nvPicPr>
          <p:cNvPr id="3"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26745" t="37814" r="38456" b="20186"/>
          <a:stretch/>
        </p:blipFill>
        <p:spPr bwMode="auto">
          <a:xfrm>
            <a:off x="0" y="3762531"/>
            <a:ext cx="4527731" cy="30724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l="26708" t="16875" r="39258" b="6340"/>
          <a:stretch/>
        </p:blipFill>
        <p:spPr bwMode="auto">
          <a:xfrm>
            <a:off x="4715691" y="1198659"/>
            <a:ext cx="4428309" cy="56170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p:cNvPicPr>
            <a:picLocks noChangeAspect="1" noChangeArrowheads="1"/>
          </p:cNvPicPr>
          <p:nvPr/>
        </p:nvPicPr>
        <p:blipFill rotWithShape="1">
          <a:blip r:embed="rId5">
            <a:extLst>
              <a:ext uri="{28A0092B-C50C-407E-A947-70E740481C1C}">
                <a14:useLocalDpi xmlns:a14="http://schemas.microsoft.com/office/drawing/2010/main" val="0"/>
              </a:ext>
            </a:extLst>
          </a:blip>
          <a:srcRect l="6811" t="10963" r="18045" b="52843"/>
          <a:stretch/>
        </p:blipFill>
        <p:spPr bwMode="auto">
          <a:xfrm>
            <a:off x="20034" y="1340768"/>
            <a:ext cx="9145669" cy="24767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Овал 5"/>
          <p:cNvSpPr/>
          <p:nvPr/>
        </p:nvSpPr>
        <p:spPr>
          <a:xfrm>
            <a:off x="2555775" y="2780928"/>
            <a:ext cx="1971955" cy="72008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solidFill>
                <a:srgbClr val="FF0000"/>
              </a:solidFill>
            </a:endParaRPr>
          </a:p>
        </p:txBody>
      </p:sp>
      <p:sp>
        <p:nvSpPr>
          <p:cNvPr id="7" name="Овал 6"/>
          <p:cNvSpPr/>
          <p:nvPr/>
        </p:nvSpPr>
        <p:spPr>
          <a:xfrm>
            <a:off x="4527731" y="2790769"/>
            <a:ext cx="1971955" cy="72008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solidFill>
                <a:srgbClr val="FF0000"/>
              </a:solidFill>
            </a:endParaRPr>
          </a:p>
        </p:txBody>
      </p:sp>
      <p:sp>
        <p:nvSpPr>
          <p:cNvPr id="8" name="Овал 7"/>
          <p:cNvSpPr/>
          <p:nvPr/>
        </p:nvSpPr>
        <p:spPr>
          <a:xfrm>
            <a:off x="272763" y="4149080"/>
            <a:ext cx="1971955" cy="72008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solidFill>
                <a:srgbClr val="FF0000"/>
              </a:solidFill>
            </a:endParaRPr>
          </a:p>
        </p:txBody>
      </p:sp>
      <p:sp>
        <p:nvSpPr>
          <p:cNvPr id="9" name="Овал 8"/>
          <p:cNvSpPr/>
          <p:nvPr/>
        </p:nvSpPr>
        <p:spPr>
          <a:xfrm>
            <a:off x="4715691" y="4725144"/>
            <a:ext cx="1971955" cy="72008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solidFill>
                <a:srgbClr val="FF0000"/>
              </a:solidFill>
            </a:endParaRPr>
          </a:p>
        </p:txBody>
      </p:sp>
    </p:spTree>
    <p:extLst>
      <p:ext uri="{BB962C8B-B14F-4D97-AF65-F5344CB8AC3E}">
        <p14:creationId xmlns:p14="http://schemas.microsoft.com/office/powerpoint/2010/main" val="1689206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1" t="16708" r="42673" b="6250"/>
          <a:stretch/>
        </p:blipFill>
        <p:spPr bwMode="auto">
          <a:xfrm>
            <a:off x="0" y="-57035"/>
            <a:ext cx="9151834" cy="69150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Заголовок 1"/>
          <p:cNvSpPr txBox="1">
            <a:spLocks/>
          </p:cNvSpPr>
          <p:nvPr/>
        </p:nvSpPr>
        <p:spPr>
          <a:xfrm>
            <a:off x="2555776" y="548680"/>
            <a:ext cx="6588224" cy="1368152"/>
          </a:xfrm>
          <a:prstGeom prst="rect">
            <a:avLst/>
          </a:prstGeom>
        </p:spPr>
        <p:txBody>
          <a:bodyPr>
            <a:normAutofit fontScale="90000"/>
          </a:bodyPr>
          <a:lstStyle>
            <a:lvl1pPr algn="l" defTabSz="914400" rtl="0" eaLnBrk="1" latinLnBrk="0" hangingPunct="1">
              <a:spcBef>
                <a:spcPct val="0"/>
              </a:spcBef>
              <a:buNone/>
              <a:defRPr sz="4000" kern="1200" spc="-100" baseline="0">
                <a:solidFill>
                  <a:schemeClr val="tx2"/>
                </a:solidFill>
                <a:latin typeface="+mj-lt"/>
                <a:ea typeface="+mj-ea"/>
                <a:cs typeface="+mj-cs"/>
              </a:defRPr>
            </a:lvl1pPr>
          </a:lstStyle>
          <a:p>
            <a:pPr algn="ctr"/>
            <a:r>
              <a:rPr lang="uk-UA" dirty="0" smtClean="0"/>
              <a:t>Бази даних – Алфавітний перелік з розширеним пошуком</a:t>
            </a:r>
            <a:endParaRPr lang="uk-UA" dirty="0"/>
          </a:p>
        </p:txBody>
      </p:sp>
      <p:sp>
        <p:nvSpPr>
          <p:cNvPr id="4" name="Овал 3"/>
          <p:cNvSpPr/>
          <p:nvPr/>
        </p:nvSpPr>
        <p:spPr>
          <a:xfrm>
            <a:off x="755576" y="3717032"/>
            <a:ext cx="2520280" cy="72008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solidFill>
                <a:srgbClr val="FF0000"/>
              </a:solidFill>
            </a:endParaRPr>
          </a:p>
        </p:txBody>
      </p:sp>
    </p:spTree>
    <p:extLst>
      <p:ext uri="{BB962C8B-B14F-4D97-AF65-F5344CB8AC3E}">
        <p14:creationId xmlns:p14="http://schemas.microsoft.com/office/powerpoint/2010/main" val="277832803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txBox="1">
            <a:spLocks/>
          </p:cNvSpPr>
          <p:nvPr/>
        </p:nvSpPr>
        <p:spPr>
          <a:xfrm>
            <a:off x="323528" y="332656"/>
            <a:ext cx="8686800" cy="838200"/>
          </a:xfrm>
          <a:prstGeom prst="rect">
            <a:avLst/>
          </a:prstGeom>
        </p:spPr>
        <p:txBody>
          <a:bodyPr>
            <a:normAutofit/>
          </a:bodyPr>
          <a:lstStyle>
            <a:lvl1pPr algn="l" defTabSz="914400" rtl="0" eaLnBrk="1" latinLnBrk="0" hangingPunct="1">
              <a:spcBef>
                <a:spcPct val="0"/>
              </a:spcBef>
              <a:buNone/>
              <a:defRPr sz="4000" kern="1200" spc="-100" baseline="0">
                <a:solidFill>
                  <a:schemeClr val="tx2"/>
                </a:solidFill>
                <a:latin typeface="+mj-lt"/>
                <a:ea typeface="+mj-ea"/>
                <a:cs typeface="+mj-cs"/>
              </a:defRPr>
            </a:lvl1pPr>
          </a:lstStyle>
          <a:p>
            <a:pPr algn="ctr"/>
            <a:r>
              <a:rPr lang="uk-UA" dirty="0" smtClean="0"/>
              <a:t>е-каталог та </a:t>
            </a:r>
            <a:r>
              <a:rPr lang="uk-UA" dirty="0"/>
              <a:t>л</a:t>
            </a:r>
            <a:r>
              <a:rPr lang="uk-UA" dirty="0" smtClean="0"/>
              <a:t>окальні е-ресурси</a:t>
            </a:r>
            <a:endParaRPr lang="uk-UA" dirty="0"/>
          </a:p>
        </p:txBody>
      </p:sp>
      <p:pic>
        <p:nvPicPr>
          <p:cNvPr id="3" name="Picture 8"/>
          <p:cNvPicPr>
            <a:picLocks noChangeAspect="1" noChangeArrowheads="1"/>
          </p:cNvPicPr>
          <p:nvPr/>
        </p:nvPicPr>
        <p:blipFill rotWithShape="1">
          <a:blip r:embed="rId3">
            <a:extLst>
              <a:ext uri="{28A0092B-C50C-407E-A947-70E740481C1C}">
                <a14:useLocalDpi xmlns:a14="http://schemas.microsoft.com/office/drawing/2010/main" val="0"/>
              </a:ext>
            </a:extLst>
          </a:blip>
          <a:srcRect l="18473" t="19642" r="21690" b="13750"/>
          <a:stretch/>
        </p:blipFill>
        <p:spPr bwMode="auto">
          <a:xfrm>
            <a:off x="25276" y="1268760"/>
            <a:ext cx="8629377" cy="540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9"/>
          <p:cNvPicPr>
            <a:picLocks noChangeAspect="1" noChangeArrowheads="1"/>
          </p:cNvPicPr>
          <p:nvPr/>
        </p:nvPicPr>
        <p:blipFill rotWithShape="1">
          <a:blip r:embed="rId4">
            <a:extLst>
              <a:ext uri="{28A0092B-C50C-407E-A947-70E740481C1C}">
                <a14:useLocalDpi xmlns:a14="http://schemas.microsoft.com/office/drawing/2010/main" val="0"/>
              </a:ext>
            </a:extLst>
          </a:blip>
          <a:srcRect l="16788" t="50110" r="70884" b="15178"/>
          <a:stretch/>
        </p:blipFill>
        <p:spPr bwMode="auto">
          <a:xfrm>
            <a:off x="6802619" y="3174568"/>
            <a:ext cx="2341381" cy="37069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10"/>
          <p:cNvPicPr>
            <a:picLocks noChangeAspect="1" noChangeArrowheads="1"/>
          </p:cNvPicPr>
          <p:nvPr/>
        </p:nvPicPr>
        <p:blipFill rotWithShape="1">
          <a:blip r:embed="rId5">
            <a:extLst>
              <a:ext uri="{28A0092B-C50C-407E-A947-70E740481C1C}">
                <a14:useLocalDpi xmlns:a14="http://schemas.microsoft.com/office/drawing/2010/main" val="0"/>
              </a:ext>
            </a:extLst>
          </a:blip>
          <a:srcRect l="16266" t="44196" r="70280" b="21161"/>
          <a:stretch/>
        </p:blipFill>
        <p:spPr bwMode="auto">
          <a:xfrm>
            <a:off x="4211960" y="3150393"/>
            <a:ext cx="2577149" cy="37310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Овал 5"/>
          <p:cNvSpPr/>
          <p:nvPr/>
        </p:nvSpPr>
        <p:spPr>
          <a:xfrm>
            <a:off x="1331640" y="2924944"/>
            <a:ext cx="1971955" cy="72008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solidFill>
                <a:srgbClr val="FF0000"/>
              </a:solidFill>
            </a:endParaRPr>
          </a:p>
        </p:txBody>
      </p:sp>
      <p:sp>
        <p:nvSpPr>
          <p:cNvPr id="7" name="Овал 6"/>
          <p:cNvSpPr/>
          <p:nvPr/>
        </p:nvSpPr>
        <p:spPr>
          <a:xfrm>
            <a:off x="4329201" y="1412776"/>
            <a:ext cx="1971955" cy="72008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solidFill>
                <a:srgbClr val="FF0000"/>
              </a:solidFill>
            </a:endParaRPr>
          </a:p>
        </p:txBody>
      </p:sp>
    </p:spTree>
    <p:extLst>
      <p:ext uri="{BB962C8B-B14F-4D97-AF65-F5344CB8AC3E}">
        <p14:creationId xmlns:p14="http://schemas.microsoft.com/office/powerpoint/2010/main" val="20169237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txBox="1">
            <a:spLocks/>
          </p:cNvSpPr>
          <p:nvPr/>
        </p:nvSpPr>
        <p:spPr>
          <a:xfrm>
            <a:off x="307395" y="332656"/>
            <a:ext cx="8686800" cy="841248"/>
          </a:xfrm>
          <a:prstGeom prst="rect">
            <a:avLst/>
          </a:prstGeom>
        </p:spPr>
        <p:txBody>
          <a:bodyPr/>
          <a:lstStyle>
            <a:lvl1pPr algn="l" defTabSz="914400" rtl="0" eaLnBrk="1" latinLnBrk="0" hangingPunct="1">
              <a:spcBef>
                <a:spcPct val="0"/>
              </a:spcBef>
              <a:buNone/>
              <a:defRPr sz="4000" kern="1200" spc="-100" baseline="0">
                <a:solidFill>
                  <a:schemeClr val="tx2"/>
                </a:solidFill>
                <a:latin typeface="+mj-lt"/>
                <a:ea typeface="+mj-ea"/>
                <a:cs typeface="+mj-cs"/>
              </a:defRPr>
            </a:lvl1pPr>
          </a:lstStyle>
          <a:p>
            <a:pPr algn="ctr"/>
            <a:r>
              <a:rPr lang="uk-UA" smtClean="0"/>
              <a:t>Пошукові системи</a:t>
            </a:r>
            <a:endParaRPr lang="uk-UA" dirty="0"/>
          </a:p>
        </p:txBody>
      </p:sp>
      <p:pic>
        <p:nvPicPr>
          <p:cNvPr id="3"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34383" t="11154" r="21504" b="69231"/>
          <a:stretch/>
        </p:blipFill>
        <p:spPr bwMode="auto">
          <a:xfrm>
            <a:off x="11222" y="1340768"/>
            <a:ext cx="5739619" cy="14349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4"/>
          <p:cNvPicPr>
            <a:picLocks noChangeAspect="1" noChangeArrowheads="1"/>
          </p:cNvPicPr>
          <p:nvPr/>
        </p:nvPicPr>
        <p:blipFill rotWithShape="1">
          <a:blip r:embed="rId4">
            <a:extLst>
              <a:ext uri="{28A0092B-C50C-407E-A947-70E740481C1C}">
                <a14:useLocalDpi xmlns:a14="http://schemas.microsoft.com/office/drawing/2010/main" val="0"/>
              </a:ext>
            </a:extLst>
          </a:blip>
          <a:srcRect l="35141" t="10982" r="43676" b="66339"/>
          <a:stretch/>
        </p:blipFill>
        <p:spPr bwMode="auto">
          <a:xfrm>
            <a:off x="6237932" y="1772816"/>
            <a:ext cx="2756263" cy="16589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3" descr="I:\scholar_logo_lg_2011.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55776" y="3012575"/>
            <a:ext cx="3446003" cy="1373407"/>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p:cNvPicPr>
            <a:picLocks noChangeAspect="1" noChangeArrowheads="1"/>
          </p:cNvPicPr>
          <p:nvPr/>
        </p:nvPicPr>
        <p:blipFill rotWithShape="1">
          <a:blip r:embed="rId6">
            <a:extLst>
              <a:ext uri="{28A0092B-C50C-407E-A947-70E740481C1C}">
                <a14:useLocalDpi xmlns:a14="http://schemas.microsoft.com/office/drawing/2010/main" val="0"/>
              </a:ext>
            </a:extLst>
          </a:blip>
          <a:srcRect l="3716" t="11518" r="69477" b="75446"/>
          <a:stretch/>
        </p:blipFill>
        <p:spPr bwMode="auto">
          <a:xfrm>
            <a:off x="-9624" y="4141314"/>
            <a:ext cx="3487783" cy="9535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6"/>
          <p:cNvPicPr>
            <a:picLocks noChangeAspect="1" noChangeArrowheads="1"/>
          </p:cNvPicPr>
          <p:nvPr/>
        </p:nvPicPr>
        <p:blipFill rotWithShape="1">
          <a:blip r:embed="rId7">
            <a:extLst>
              <a:ext uri="{28A0092B-C50C-407E-A947-70E740481C1C}">
                <a14:useLocalDpi xmlns:a14="http://schemas.microsoft.com/office/drawing/2010/main" val="0"/>
              </a:ext>
            </a:extLst>
          </a:blip>
          <a:srcRect t="11518" r="78111" b="68739"/>
          <a:stretch/>
        </p:blipFill>
        <p:spPr bwMode="auto">
          <a:xfrm>
            <a:off x="6228184" y="5395640"/>
            <a:ext cx="2847975" cy="14442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7"/>
          <p:cNvPicPr>
            <a:picLocks noChangeAspect="1" noChangeArrowheads="1"/>
          </p:cNvPicPr>
          <p:nvPr/>
        </p:nvPicPr>
        <p:blipFill rotWithShape="1">
          <a:blip r:embed="rId8">
            <a:extLst>
              <a:ext uri="{28A0092B-C50C-407E-A947-70E740481C1C}">
                <a14:useLocalDpi xmlns:a14="http://schemas.microsoft.com/office/drawing/2010/main" val="0"/>
              </a:ext>
            </a:extLst>
          </a:blip>
          <a:srcRect t="28838" r="61069" b="58932"/>
          <a:stretch/>
        </p:blipFill>
        <p:spPr bwMode="auto">
          <a:xfrm>
            <a:off x="4007544" y="4293096"/>
            <a:ext cx="5065415" cy="8946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8"/>
          <p:cNvPicPr>
            <a:picLocks noChangeAspect="1" noChangeArrowheads="1"/>
          </p:cNvPicPr>
          <p:nvPr/>
        </p:nvPicPr>
        <p:blipFill rotWithShape="1">
          <a:blip r:embed="rId9">
            <a:extLst>
              <a:ext uri="{28A0092B-C50C-407E-A947-70E740481C1C}">
                <a14:useLocalDpi xmlns:a14="http://schemas.microsoft.com/office/drawing/2010/main" val="0"/>
              </a:ext>
            </a:extLst>
          </a:blip>
          <a:srcRect t="10803" r="77208" b="78547"/>
          <a:stretch/>
        </p:blipFill>
        <p:spPr bwMode="auto">
          <a:xfrm>
            <a:off x="40787" y="5589240"/>
            <a:ext cx="4522276" cy="11880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5086921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Групувати 1"/>
          <p:cNvGrpSpPr/>
          <p:nvPr/>
        </p:nvGrpSpPr>
        <p:grpSpPr>
          <a:xfrm>
            <a:off x="2699796" y="85571"/>
            <a:ext cx="3694805" cy="2075229"/>
            <a:chOff x="2699796" y="83255"/>
            <a:chExt cx="3694805" cy="2075229"/>
          </a:xfrm>
        </p:grpSpPr>
        <p:sp>
          <p:nvSpPr>
            <p:cNvPr id="27" name="Рівнобедрений трикутник 26"/>
            <p:cNvSpPr/>
            <p:nvPr/>
          </p:nvSpPr>
          <p:spPr>
            <a:xfrm>
              <a:off x="2699796" y="83255"/>
              <a:ext cx="3694805" cy="2075229"/>
            </a:xfrm>
            <a:prstGeom prst="triangle">
              <a:avLst/>
            </a:prstGeom>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28" name="Рівнобедрений трикутник 4"/>
            <p:cNvSpPr/>
            <p:nvPr/>
          </p:nvSpPr>
          <p:spPr>
            <a:xfrm>
              <a:off x="3623497" y="1120870"/>
              <a:ext cx="1847403" cy="103761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05740" tIns="205740" rIns="205740" bIns="205740" numCol="1" spcCol="1270" anchor="ctr" anchorCtr="0">
              <a:noAutofit/>
            </a:bodyPr>
            <a:lstStyle/>
            <a:p>
              <a:pPr lvl="0" algn="ctr" defTabSz="2400300">
                <a:lnSpc>
                  <a:spcPct val="90000"/>
                </a:lnSpc>
                <a:spcBef>
                  <a:spcPct val="0"/>
                </a:spcBef>
                <a:spcAft>
                  <a:spcPct val="35000"/>
                </a:spcAft>
              </a:pPr>
              <a:r>
                <a:rPr lang="uk-UA" sz="5400" kern="1200" dirty="0" smtClean="0">
                  <a:solidFill>
                    <a:schemeClr val="bg1"/>
                  </a:solidFill>
                </a:rPr>
                <a:t>???</a:t>
              </a:r>
              <a:endParaRPr lang="uk-UA" sz="1300" kern="1200" dirty="0">
                <a:solidFill>
                  <a:schemeClr val="bg1"/>
                </a:solidFill>
              </a:endParaRPr>
            </a:p>
          </p:txBody>
        </p:sp>
      </p:grpSp>
      <p:grpSp>
        <p:nvGrpSpPr>
          <p:cNvPr id="3" name="Групувати 2"/>
          <p:cNvGrpSpPr/>
          <p:nvPr/>
        </p:nvGrpSpPr>
        <p:grpSpPr>
          <a:xfrm>
            <a:off x="2311253" y="2250937"/>
            <a:ext cx="2260746" cy="2260746"/>
            <a:chOff x="2311253" y="2248621"/>
            <a:chExt cx="2260746" cy="2260746"/>
          </a:xfrm>
        </p:grpSpPr>
        <p:sp>
          <p:nvSpPr>
            <p:cNvPr id="25" name="Рівнобедрений трикутник 24"/>
            <p:cNvSpPr/>
            <p:nvPr/>
          </p:nvSpPr>
          <p:spPr>
            <a:xfrm>
              <a:off x="2311253" y="2248621"/>
              <a:ext cx="2260746" cy="2260746"/>
            </a:xfrm>
            <a:prstGeom prst="triangle">
              <a:avLst/>
            </a:prstGeom>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26" name="Рівнобедрений трикутник 6"/>
            <p:cNvSpPr/>
            <p:nvPr/>
          </p:nvSpPr>
          <p:spPr>
            <a:xfrm>
              <a:off x="2699796" y="3378994"/>
              <a:ext cx="1307017" cy="113037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uk-UA" sz="1800" kern="1200" dirty="0" smtClean="0">
                  <a:solidFill>
                    <a:schemeClr val="bg1"/>
                  </a:solidFill>
                </a:rPr>
                <a:t>Передплачені </a:t>
              </a:r>
            </a:p>
            <a:p>
              <a:pPr lvl="0" algn="ctr" defTabSz="800100">
                <a:lnSpc>
                  <a:spcPct val="90000"/>
                </a:lnSpc>
                <a:spcBef>
                  <a:spcPct val="0"/>
                </a:spcBef>
                <a:spcAft>
                  <a:spcPct val="35000"/>
                </a:spcAft>
              </a:pPr>
              <a:r>
                <a:rPr lang="uk-UA" sz="1800" kern="1200" dirty="0" smtClean="0">
                  <a:solidFill>
                    <a:schemeClr val="bg1"/>
                  </a:solidFill>
                </a:rPr>
                <a:t>ресурси</a:t>
              </a:r>
              <a:endParaRPr lang="uk-UA" sz="1800" kern="1200" dirty="0">
                <a:solidFill>
                  <a:schemeClr val="bg1"/>
                </a:solidFill>
              </a:endParaRPr>
            </a:p>
          </p:txBody>
        </p:sp>
      </p:grpSp>
      <p:grpSp>
        <p:nvGrpSpPr>
          <p:cNvPr id="4" name="Групувати 3"/>
          <p:cNvGrpSpPr/>
          <p:nvPr/>
        </p:nvGrpSpPr>
        <p:grpSpPr>
          <a:xfrm>
            <a:off x="3441626" y="2250937"/>
            <a:ext cx="2260746" cy="2260746"/>
            <a:chOff x="3441626" y="2248621"/>
            <a:chExt cx="2260746" cy="2260746"/>
          </a:xfrm>
        </p:grpSpPr>
        <p:sp>
          <p:nvSpPr>
            <p:cNvPr id="23" name="Рівнобедрений трикутник 22"/>
            <p:cNvSpPr/>
            <p:nvPr/>
          </p:nvSpPr>
          <p:spPr>
            <a:xfrm rot="10800000">
              <a:off x="3441626" y="2248621"/>
              <a:ext cx="2260746" cy="2260746"/>
            </a:xfrm>
            <a:prstGeom prst="triangle">
              <a:avLst/>
            </a:prstGeom>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24" name="Рівнобедрений трикутник 8"/>
            <p:cNvSpPr/>
            <p:nvPr/>
          </p:nvSpPr>
          <p:spPr>
            <a:xfrm rot="21600000">
              <a:off x="4006812" y="2248621"/>
              <a:ext cx="1130373" cy="113037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uk-UA" sz="1800" kern="1200" dirty="0" smtClean="0">
                  <a:solidFill>
                    <a:schemeClr val="bg1"/>
                  </a:solidFill>
                </a:rPr>
                <a:t>Е-каталог</a:t>
              </a:r>
              <a:endParaRPr lang="uk-UA" sz="1800" kern="1200" dirty="0">
                <a:solidFill>
                  <a:schemeClr val="bg1"/>
                </a:solidFill>
              </a:endParaRPr>
            </a:p>
          </p:txBody>
        </p:sp>
      </p:grpSp>
      <p:grpSp>
        <p:nvGrpSpPr>
          <p:cNvPr id="5" name="Групувати 4"/>
          <p:cNvGrpSpPr/>
          <p:nvPr/>
        </p:nvGrpSpPr>
        <p:grpSpPr>
          <a:xfrm>
            <a:off x="4571999" y="2250937"/>
            <a:ext cx="2260746" cy="2260746"/>
            <a:chOff x="4571999" y="2248621"/>
            <a:chExt cx="2260746" cy="2260746"/>
          </a:xfrm>
        </p:grpSpPr>
        <p:sp>
          <p:nvSpPr>
            <p:cNvPr id="21" name="Рівнобедрений трикутник 20"/>
            <p:cNvSpPr/>
            <p:nvPr/>
          </p:nvSpPr>
          <p:spPr>
            <a:xfrm>
              <a:off x="4571999" y="2248621"/>
              <a:ext cx="2260746" cy="2260746"/>
            </a:xfrm>
            <a:prstGeom prst="triangle">
              <a:avLst/>
            </a:prstGeom>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22" name="Рівнобедрений трикутник 10"/>
            <p:cNvSpPr/>
            <p:nvPr/>
          </p:nvSpPr>
          <p:spPr>
            <a:xfrm>
              <a:off x="5137186" y="3378994"/>
              <a:ext cx="1130373" cy="113037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uk-UA" sz="1600" kern="1200" dirty="0" smtClean="0">
                  <a:solidFill>
                    <a:schemeClr val="bg1"/>
                  </a:solidFill>
                </a:rPr>
                <a:t>Ресурси відкритого доступу</a:t>
              </a:r>
              <a:endParaRPr lang="uk-UA" sz="1600" kern="1200" dirty="0">
                <a:solidFill>
                  <a:schemeClr val="bg1"/>
                </a:solidFill>
              </a:endParaRPr>
            </a:p>
          </p:txBody>
        </p:sp>
      </p:grpSp>
      <p:grpSp>
        <p:nvGrpSpPr>
          <p:cNvPr id="6" name="Групувати 5"/>
          <p:cNvGrpSpPr/>
          <p:nvPr/>
        </p:nvGrpSpPr>
        <p:grpSpPr>
          <a:xfrm>
            <a:off x="1180880" y="4511683"/>
            <a:ext cx="2260746" cy="2260746"/>
            <a:chOff x="1180880" y="4509367"/>
            <a:chExt cx="2260746" cy="2260746"/>
          </a:xfrm>
        </p:grpSpPr>
        <p:sp>
          <p:nvSpPr>
            <p:cNvPr id="19" name="Рівнобедрений трикутник 18"/>
            <p:cNvSpPr/>
            <p:nvPr/>
          </p:nvSpPr>
          <p:spPr>
            <a:xfrm>
              <a:off x="1180880" y="4509367"/>
              <a:ext cx="2260746" cy="2260746"/>
            </a:xfrm>
            <a:prstGeom prst="triangle">
              <a:avLst/>
            </a:prstGeom>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20" name="Рівнобедрений трикутник 12"/>
            <p:cNvSpPr/>
            <p:nvPr/>
          </p:nvSpPr>
          <p:spPr>
            <a:xfrm>
              <a:off x="1746067" y="5639740"/>
              <a:ext cx="1130373" cy="113037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uk-UA" sz="1800" kern="1200" dirty="0" smtClean="0">
                  <a:solidFill>
                    <a:schemeClr val="bg1"/>
                  </a:solidFill>
                </a:rPr>
                <a:t>Локальні ресурси</a:t>
              </a:r>
              <a:endParaRPr lang="uk-UA" sz="1800" kern="1200" dirty="0">
                <a:solidFill>
                  <a:schemeClr val="bg1"/>
                </a:solidFill>
              </a:endParaRPr>
            </a:p>
          </p:txBody>
        </p:sp>
      </p:grpSp>
      <p:grpSp>
        <p:nvGrpSpPr>
          <p:cNvPr id="7" name="Групувати 6"/>
          <p:cNvGrpSpPr/>
          <p:nvPr/>
        </p:nvGrpSpPr>
        <p:grpSpPr>
          <a:xfrm>
            <a:off x="2311253" y="4511683"/>
            <a:ext cx="2260746" cy="2260746"/>
            <a:chOff x="2311253" y="4509367"/>
            <a:chExt cx="2260746" cy="2260746"/>
          </a:xfrm>
        </p:grpSpPr>
        <p:sp>
          <p:nvSpPr>
            <p:cNvPr id="17" name="Рівнобедрений трикутник 16"/>
            <p:cNvSpPr/>
            <p:nvPr/>
          </p:nvSpPr>
          <p:spPr>
            <a:xfrm rot="10800000">
              <a:off x="2311253" y="4509367"/>
              <a:ext cx="2260746" cy="2260746"/>
            </a:xfrm>
            <a:prstGeom prst="triangle">
              <a:avLst/>
            </a:prstGeom>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18" name="Рівнобедрений трикутник 14"/>
            <p:cNvSpPr/>
            <p:nvPr/>
          </p:nvSpPr>
          <p:spPr>
            <a:xfrm>
              <a:off x="2699797" y="4509367"/>
              <a:ext cx="1307016" cy="113037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uk-UA" sz="1800" kern="1200" dirty="0" smtClean="0">
                  <a:solidFill>
                    <a:schemeClr val="bg1"/>
                  </a:solidFill>
                </a:rPr>
                <a:t>Цифрові бібліотеки</a:t>
              </a:r>
              <a:endParaRPr lang="uk-UA" sz="1800" kern="1200" dirty="0">
                <a:solidFill>
                  <a:schemeClr val="bg1"/>
                </a:solidFill>
              </a:endParaRPr>
            </a:p>
          </p:txBody>
        </p:sp>
      </p:grpSp>
      <p:grpSp>
        <p:nvGrpSpPr>
          <p:cNvPr id="8" name="Групувати 7"/>
          <p:cNvGrpSpPr/>
          <p:nvPr/>
        </p:nvGrpSpPr>
        <p:grpSpPr>
          <a:xfrm>
            <a:off x="3441626" y="4511683"/>
            <a:ext cx="2260746" cy="2260746"/>
            <a:chOff x="3441626" y="4509367"/>
            <a:chExt cx="2260746" cy="2260746"/>
          </a:xfrm>
        </p:grpSpPr>
        <p:sp>
          <p:nvSpPr>
            <p:cNvPr id="15" name="Рівнобедрений трикутник 14"/>
            <p:cNvSpPr/>
            <p:nvPr/>
          </p:nvSpPr>
          <p:spPr>
            <a:xfrm>
              <a:off x="3441626" y="4509367"/>
              <a:ext cx="2260746" cy="2260746"/>
            </a:xfrm>
            <a:prstGeom prst="triangle">
              <a:avLst/>
            </a:prstGeom>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16" name="Рівнобедрений трикутник 16"/>
            <p:cNvSpPr/>
            <p:nvPr/>
          </p:nvSpPr>
          <p:spPr>
            <a:xfrm>
              <a:off x="4006813" y="5639740"/>
              <a:ext cx="1285267" cy="113037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uk-UA" sz="2000" kern="1200" dirty="0" smtClean="0">
                  <a:solidFill>
                    <a:schemeClr val="bg1"/>
                  </a:solidFill>
                </a:rPr>
                <a:t>Окремі журнали</a:t>
              </a:r>
              <a:endParaRPr lang="uk-UA" sz="2000" kern="1200" dirty="0">
                <a:solidFill>
                  <a:schemeClr val="bg1"/>
                </a:solidFill>
              </a:endParaRPr>
            </a:p>
          </p:txBody>
        </p:sp>
      </p:grpSp>
      <p:grpSp>
        <p:nvGrpSpPr>
          <p:cNvPr id="9" name="Групувати 8"/>
          <p:cNvGrpSpPr/>
          <p:nvPr/>
        </p:nvGrpSpPr>
        <p:grpSpPr>
          <a:xfrm>
            <a:off x="4571999" y="4511683"/>
            <a:ext cx="2260746" cy="2260746"/>
            <a:chOff x="4571999" y="4509367"/>
            <a:chExt cx="2260746" cy="2260746"/>
          </a:xfrm>
        </p:grpSpPr>
        <p:sp>
          <p:nvSpPr>
            <p:cNvPr id="13" name="Рівнобедрений трикутник 12"/>
            <p:cNvSpPr/>
            <p:nvPr/>
          </p:nvSpPr>
          <p:spPr>
            <a:xfrm rot="10800000">
              <a:off x="4571999" y="4509367"/>
              <a:ext cx="2260746" cy="2260746"/>
            </a:xfrm>
            <a:prstGeom prst="triangle">
              <a:avLst/>
            </a:prstGeom>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14" name="Рівнобедрений трикутник 18"/>
            <p:cNvSpPr/>
            <p:nvPr/>
          </p:nvSpPr>
          <p:spPr>
            <a:xfrm rot="21600000">
              <a:off x="5137185" y="4509367"/>
              <a:ext cx="1130373" cy="113037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uk-UA" sz="2400" kern="1200" dirty="0" smtClean="0">
                  <a:solidFill>
                    <a:schemeClr val="bg1"/>
                  </a:solidFill>
                </a:rPr>
                <a:t>Архіви</a:t>
              </a:r>
              <a:endParaRPr lang="uk-UA" sz="2400" kern="1200" dirty="0">
                <a:solidFill>
                  <a:schemeClr val="bg1"/>
                </a:solidFill>
              </a:endParaRPr>
            </a:p>
          </p:txBody>
        </p:sp>
      </p:grpSp>
      <p:grpSp>
        <p:nvGrpSpPr>
          <p:cNvPr id="10" name="Групувати 9"/>
          <p:cNvGrpSpPr/>
          <p:nvPr/>
        </p:nvGrpSpPr>
        <p:grpSpPr>
          <a:xfrm>
            <a:off x="5702373" y="4511683"/>
            <a:ext cx="2260746" cy="2260746"/>
            <a:chOff x="5702373" y="4509367"/>
            <a:chExt cx="2260746" cy="2260746"/>
          </a:xfrm>
        </p:grpSpPr>
        <p:sp>
          <p:nvSpPr>
            <p:cNvPr id="11" name="Рівнобедрений трикутник 10"/>
            <p:cNvSpPr/>
            <p:nvPr/>
          </p:nvSpPr>
          <p:spPr>
            <a:xfrm>
              <a:off x="5702373" y="4509367"/>
              <a:ext cx="2260746" cy="2260746"/>
            </a:xfrm>
            <a:prstGeom prst="triangle">
              <a:avLst/>
            </a:prstGeom>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12" name="Рівнобедрений трикутник 20"/>
            <p:cNvSpPr/>
            <p:nvPr/>
          </p:nvSpPr>
          <p:spPr>
            <a:xfrm>
              <a:off x="6267560" y="5639740"/>
              <a:ext cx="1130373" cy="113037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uk-UA" sz="1700" kern="1200" smtClean="0">
                  <a:solidFill>
                    <a:schemeClr val="bg1"/>
                  </a:solidFill>
                </a:rPr>
                <a:t>Інші </a:t>
              </a:r>
              <a:r>
                <a:rPr lang="uk-UA" sz="1600" kern="1200" smtClean="0">
                  <a:solidFill>
                    <a:schemeClr val="bg1"/>
                  </a:solidFill>
                </a:rPr>
                <a:t>документи</a:t>
              </a:r>
              <a:endParaRPr lang="uk-UA" sz="1700" kern="1200">
                <a:solidFill>
                  <a:schemeClr val="bg1"/>
                </a:solidFill>
              </a:endParaRPr>
            </a:p>
          </p:txBody>
        </p:sp>
      </p:grpSp>
    </p:spTree>
    <p:extLst>
      <p:ext uri="{BB962C8B-B14F-4D97-AF65-F5344CB8AC3E}">
        <p14:creationId xmlns:p14="http://schemas.microsoft.com/office/powerpoint/2010/main" val="371883570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розорість">
  <a:themeElements>
    <a:clrScheme name="Виконавча">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Класична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Прозорість">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1385</TotalTime>
  <Words>767</Words>
  <Application>Microsoft Office PowerPoint</Application>
  <PresentationFormat>Экран (4:3)</PresentationFormat>
  <Paragraphs>199</Paragraphs>
  <Slides>32</Slides>
  <Notes>29</Notes>
  <HiddenSlides>0</HiddenSlides>
  <MMClips>0</MMClips>
  <ScaleCrop>false</ScaleCrop>
  <HeadingPairs>
    <vt:vector size="4" baseType="variant">
      <vt:variant>
        <vt:lpstr>Тема</vt:lpstr>
      </vt:variant>
      <vt:variant>
        <vt:i4>1</vt:i4>
      </vt:variant>
      <vt:variant>
        <vt:lpstr>Заголовки слайдов</vt:lpstr>
      </vt:variant>
      <vt:variant>
        <vt:i4>32</vt:i4>
      </vt:variant>
    </vt:vector>
  </HeadingPairs>
  <TitlesOfParts>
    <vt:vector size="33" baseType="lpstr">
      <vt:lpstr>Прозорість</vt:lpstr>
      <vt:lpstr> EBSCO Discovery Service в НаУКМА</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Інтегровані пошукові сервіси</vt:lpstr>
      <vt:lpstr>EBSCO Discovery Service (EDS) </vt:lpstr>
      <vt:lpstr>EBSCO Discovery Service (EDS) </vt:lpstr>
      <vt:lpstr>Інформація…</vt:lpstr>
      <vt:lpstr>Контент провайдери EDS</vt:lpstr>
      <vt:lpstr>Контент провайдери EDS</vt:lpstr>
      <vt:lpstr>Кількість…</vt:lpstr>
      <vt:lpstr>Презентация PowerPoint</vt:lpstr>
      <vt:lpstr>EBSCO Discovery Service</vt:lpstr>
      <vt:lpstr>Презентация PowerPoint</vt:lpstr>
      <vt:lpstr>Презентация PowerPoint</vt:lpstr>
      <vt:lpstr>Збагачені метадані</vt:lpstr>
      <vt:lpstr>Презентация PowerPoint</vt:lpstr>
      <vt:lpstr>Презентация PowerPoint</vt:lpstr>
      <vt:lpstr>Інтегрований пошук</vt:lpstr>
      <vt:lpstr>Наукові, рецензовані статті</vt:lpstr>
      <vt:lpstr>Провайдери</vt:lpstr>
      <vt:lpstr>Оцінювання</vt:lpstr>
      <vt:lpstr>Сайт адміністратора</vt:lpstr>
      <vt:lpstr>Дизайн інтерфейсу</vt:lpstr>
      <vt:lpstr>Статистика EDS</vt:lpstr>
      <vt:lpstr>В процесі…</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EBSCO Discovery Service   НаУКМА</dc:title>
  <dc:creator>Чорна</dc:creator>
  <cp:lastModifiedBy>Lib</cp:lastModifiedBy>
  <cp:revision>47</cp:revision>
  <cp:lastPrinted>2013-01-29T15:51:47Z</cp:lastPrinted>
  <dcterms:created xsi:type="dcterms:W3CDTF">2013-01-21T12:53:53Z</dcterms:created>
  <dcterms:modified xsi:type="dcterms:W3CDTF">2013-01-30T13:56:21Z</dcterms:modified>
</cp:coreProperties>
</file>