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1" r:id="rId2"/>
    <p:sldId id="256" r:id="rId3"/>
    <p:sldId id="257" r:id="rId4"/>
    <p:sldId id="258" r:id="rId5"/>
    <p:sldId id="299" r:id="rId6"/>
    <p:sldId id="265" r:id="rId7"/>
    <p:sldId id="259" r:id="rId8"/>
    <p:sldId id="298" r:id="rId9"/>
    <p:sldId id="260" r:id="rId10"/>
    <p:sldId id="295" r:id="rId11"/>
    <p:sldId id="300" r:id="rId12"/>
    <p:sldId id="296" r:id="rId13"/>
    <p:sldId id="297" r:id="rId14"/>
    <p:sldId id="266" r:id="rId15"/>
    <p:sldId id="267" r:id="rId16"/>
    <p:sldId id="268" r:id="rId17"/>
    <p:sldId id="292" r:id="rId18"/>
    <p:sldId id="285" r:id="rId19"/>
    <p:sldId id="270" r:id="rId20"/>
    <p:sldId id="273" r:id="rId21"/>
    <p:sldId id="274" r:id="rId22"/>
    <p:sldId id="271" r:id="rId23"/>
    <p:sldId id="294" r:id="rId24"/>
    <p:sldId id="293" r:id="rId25"/>
    <p:sldId id="276" r:id="rId26"/>
    <p:sldId id="277" r:id="rId27"/>
    <p:sldId id="278" r:id="rId28"/>
    <p:sldId id="279" r:id="rId29"/>
    <p:sldId id="280" r:id="rId30"/>
    <p:sldId id="281" r:id="rId31"/>
    <p:sldId id="287" r:id="rId32"/>
    <p:sldId id="28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43805" autoAdjust="0"/>
  </p:normalViewPr>
  <p:slideViewPr>
    <p:cSldViewPr>
      <p:cViewPr>
        <p:scale>
          <a:sx n="74" d="100"/>
          <a:sy n="74" d="100"/>
        </p:scale>
        <p:origin x="-1050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11/23/2015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‹№›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008111"/>
          </a:xfrm>
        </p:spPr>
        <p:txBody>
          <a:bodyPr/>
          <a:lstStyle/>
          <a:p>
            <a:r>
              <a:rPr lang="uk-UA" dirty="0" smtClean="0"/>
              <a:t>Загальне мовознавство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80728"/>
            <a:ext cx="7772400" cy="1440160"/>
          </a:xfrm>
        </p:spPr>
        <p:txBody>
          <a:bodyPr>
            <a:normAutofit fontScale="92500" lnSpcReduction="20000"/>
          </a:bodyPr>
          <a:lstStyle/>
          <a:p>
            <a:r>
              <a:rPr lang="uk-UA" dirty="0" err="1" smtClean="0"/>
              <a:t>Лучик</a:t>
            </a:r>
            <a:r>
              <a:rPr lang="uk-UA" dirty="0" smtClean="0"/>
              <a:t> Алла Анатоліївна</a:t>
            </a:r>
          </a:p>
          <a:p>
            <a:r>
              <a:rPr lang="uk-UA" dirty="0"/>
              <a:t>д</a:t>
            </a:r>
            <a:r>
              <a:rPr lang="uk-UA" dirty="0" smtClean="0"/>
              <a:t>октор філологічних наук,</a:t>
            </a:r>
          </a:p>
          <a:p>
            <a:r>
              <a:rPr lang="uk-UA" dirty="0"/>
              <a:t>п</a:t>
            </a:r>
            <a:r>
              <a:rPr lang="uk-UA" dirty="0" smtClean="0"/>
              <a:t>рофесор кафедри загального і слов'янського мовознавства </a:t>
            </a:r>
            <a:r>
              <a:rPr lang="uk-UA" dirty="0" err="1" smtClean="0"/>
              <a:t>НаУКМА</a:t>
            </a:r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348880"/>
            <a:ext cx="221171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4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>
                <a:latin typeface="Times New Roman"/>
                <a:ea typeface="Times New Roman"/>
              </a:rPr>
              <a:t>Природна мова - найзручніша й найгнучкіша інформаційна система, з якою не здатна конкурувати жодна інша, відома людству чи створена ним (В. А. </a:t>
            </a:r>
            <a:r>
              <a:rPr lang="uk-UA" dirty="0" err="1">
                <a:latin typeface="Times New Roman"/>
                <a:ea typeface="Times New Roman"/>
              </a:rPr>
              <a:t>Широков</a:t>
            </a:r>
            <a:r>
              <a:rPr lang="uk-UA" dirty="0">
                <a:latin typeface="Times New Roman"/>
                <a:ea typeface="Times New Roman"/>
              </a:rPr>
              <a:t>)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4799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uk-UA" dirty="0" smtClean="0"/>
              <a:t>Чи справедливі ці завдання для лінгвістики?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271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«… лінгвістика, яка посідає одне з центральних, чільних місць серед гуманітарних наук, об’єктивно все більше еволюціонує до царини традиційно технологічних наук. А коли так, то й сама організація наукових досліджень та розробок у цій галузі мусить будуватися на принципах технологічних». </a:t>
            </a:r>
          </a:p>
          <a:p>
            <a:pPr>
              <a:buNone/>
            </a:pPr>
            <a:r>
              <a:rPr lang="uk-UA" dirty="0" smtClean="0"/>
              <a:t>                                               (В. А. </a:t>
            </a:r>
            <a:r>
              <a:rPr lang="uk-UA" dirty="0" err="1" smtClean="0"/>
              <a:t>Широков</a:t>
            </a:r>
            <a:r>
              <a:rPr lang="uk-UA" dirty="0" smtClean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45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Завдання когнітивної лінгвістики </a:t>
            </a:r>
            <a:r>
              <a:rPr lang="uk-UA" dirty="0">
                <a:latin typeface="Times New Roman"/>
                <a:ea typeface="Times New Roman"/>
              </a:rPr>
              <a:t>полягає «в описі та поясненні мовної здібності і/або знань мови як внутрішньої когнітивної структури і динаміки мовця-слухача, який розглядається як система переробки інформації, що складається з конечної кількості самостійних модулів і співвідносить мовну інформацію на різних рівнях»  (О. </a:t>
            </a:r>
            <a:r>
              <a:rPr lang="uk-UA" dirty="0" err="1">
                <a:latin typeface="Times New Roman"/>
                <a:ea typeface="Times New Roman"/>
              </a:rPr>
              <a:t>Кубрякова</a:t>
            </a:r>
            <a:r>
              <a:rPr lang="uk-UA" dirty="0">
                <a:latin typeface="Times New Roman"/>
                <a:ea typeface="Times New Roman"/>
              </a:rPr>
              <a:t>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2348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Отже, перший розділ загального мовознавства  - це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лінгвістичних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мовознавства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Історія мовознавства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це нагромадження знань про мову взагалі і про окремі мови, про розвиток внутрішньої логіки лінгвістичної науки, поглиблення мовознавчої теорії новими знаннями і вдосконалення методики лінгвістичного аналізу.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uk-UA" sz="2800" dirty="0" smtClean="0"/>
              <a:t>1.	Чисто перспективно-хронологічний опис (наприклад, від античності до наших днів).</a:t>
            </a:r>
          </a:p>
          <a:p>
            <a:pPr algn="just"/>
            <a:r>
              <a:rPr lang="uk-UA" sz="2800" dirty="0" smtClean="0"/>
              <a:t>2.	Ретроспективно-хронологічний опис (наприклад, з’ясування теоретичних передумов лінгвістичної концепції Ф. де </a:t>
            </a:r>
            <a:r>
              <a:rPr lang="uk-UA" sz="2800" dirty="0" err="1" smtClean="0"/>
              <a:t>Сос</a:t>
            </a:r>
            <a:r>
              <a:rPr lang="en-US" sz="2800" dirty="0" smtClean="0"/>
              <a:t>c</a:t>
            </a:r>
            <a:r>
              <a:rPr lang="uk-UA" sz="2800" dirty="0" smtClean="0"/>
              <a:t>юра).</a:t>
            </a:r>
          </a:p>
          <a:p>
            <a:pPr algn="just"/>
            <a:r>
              <a:rPr lang="uk-UA" sz="2800" dirty="0" smtClean="0"/>
              <a:t>3.	Опис у межах чітко визначених напрямів, які вже сформувалися (наприклад, історія психолінгвістики, історичної граматики).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000" dirty="0" smtClean="0"/>
              <a:t/>
            </a:r>
            <a:br>
              <a:rPr lang="uk-UA" sz="4000" dirty="0" smtClean="0"/>
            </a:br>
            <a:r>
              <a:rPr lang="uk-UA" sz="3100" dirty="0" smtClean="0"/>
              <a:t>Професор О. Колесников виділяв </a:t>
            </a:r>
            <a:r>
              <a:rPr lang="uk-UA" sz="3100" dirty="0"/>
              <a:t>д</a:t>
            </a:r>
            <a:r>
              <a:rPr lang="uk-UA" sz="3100" dirty="0" smtClean="0"/>
              <a:t>ев’ять</a:t>
            </a:r>
            <a:r>
              <a:rPr lang="ru-RU" sz="3100" dirty="0" smtClean="0"/>
              <a:t> </a:t>
            </a:r>
            <a:r>
              <a:rPr lang="ru-RU" sz="3100" dirty="0" err="1" smtClean="0"/>
              <a:t>можливих</a:t>
            </a:r>
            <a:r>
              <a:rPr lang="ru-RU" sz="3100" dirty="0" smtClean="0"/>
              <a:t> </a:t>
            </a:r>
            <a:r>
              <a:rPr lang="ru-RU" sz="3100" dirty="0" err="1" smtClean="0"/>
              <a:t>класифікацій</a:t>
            </a:r>
            <a:r>
              <a:rPr lang="ru-RU" sz="3100" dirty="0" smtClean="0"/>
              <a:t> </a:t>
            </a:r>
            <a:r>
              <a:rPr lang="ru-RU" sz="3100" dirty="0" err="1" smtClean="0"/>
              <a:t>учення</a:t>
            </a:r>
            <a:r>
              <a:rPr lang="ru-RU" sz="3100" dirty="0" smtClean="0"/>
              <a:t> про </a:t>
            </a:r>
            <a:r>
              <a:rPr lang="ru-RU" sz="3100" dirty="0" err="1" smtClean="0"/>
              <a:t>мову</a:t>
            </a:r>
            <a:r>
              <a:rPr lang="ru-RU" sz="4400" dirty="0" smtClean="0"/>
              <a:t>:</a:t>
            </a:r>
            <a:r>
              <a:rPr lang="uk-UA" sz="4400" dirty="0" smtClean="0"/>
              <a:t/>
            </a:r>
            <a:br>
              <a:rPr lang="uk-UA" sz="44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sz="2400" dirty="0" smtClean="0"/>
              <a:t>4.	Особистісний, персонально орієнтований опис (наприклад, лінгвістична концепція О. О. Потебні та її відбиття в історії українського й російського мовознавства).</a:t>
            </a:r>
          </a:p>
          <a:p>
            <a:pPr algn="just"/>
            <a:r>
              <a:rPr lang="uk-UA" sz="2400" dirty="0" smtClean="0"/>
              <a:t>5.	Географічно орієнтований опис. Наприклад, історія української лінгвістичної думки, історія американської лінгвістики; </a:t>
            </a:r>
          </a:p>
          <a:p>
            <a:pPr algn="just"/>
            <a:r>
              <a:rPr lang="uk-UA" sz="2400" dirty="0" smtClean="0"/>
              <a:t>6.	Опис з урахуванням інтелектуальної парадигми епохи (за А. </a:t>
            </a:r>
            <a:r>
              <a:rPr lang="uk-UA" sz="2400" dirty="0" err="1" smtClean="0"/>
              <a:t>Куном</a:t>
            </a:r>
            <a:r>
              <a:rPr lang="uk-UA" sz="2400" dirty="0" smtClean="0"/>
              <a:t>) та її зміни. Так, очевидним є вплив дарвінізму на концепцію А. </a:t>
            </a:r>
            <a:r>
              <a:rPr lang="uk-UA" sz="2400" dirty="0" err="1" smtClean="0"/>
              <a:t>Шлейхера</a:t>
            </a:r>
            <a:r>
              <a:rPr lang="uk-UA" sz="2400" dirty="0" smtClean="0"/>
              <a:t>, соціології – на погляди Ф. де Соссюра, Ж. </a:t>
            </a:r>
            <a:r>
              <a:rPr lang="uk-UA" sz="2400" dirty="0" err="1" smtClean="0"/>
              <a:t>Вандріеса</a:t>
            </a:r>
            <a:r>
              <a:rPr lang="uk-UA" sz="2400" dirty="0" smtClean="0"/>
              <a:t>, А. </a:t>
            </a:r>
            <a:r>
              <a:rPr lang="uk-UA" sz="2400" dirty="0" err="1" smtClean="0"/>
              <a:t>Мейе</a:t>
            </a:r>
            <a:r>
              <a:rPr lang="uk-UA" sz="2400" dirty="0" smtClean="0"/>
              <a:t>.</a:t>
            </a:r>
          </a:p>
          <a:p>
            <a:pPr algn="just"/>
            <a:r>
              <a:rPr lang="uk-UA" sz="2400" dirty="0"/>
              <a:t>7.	Опис за типом боротьби ідей, тобто єдності й боротьби протилежностей (протилежних теорій).</a:t>
            </a:r>
          </a:p>
          <a:p>
            <a:pPr algn="just"/>
            <a:r>
              <a:rPr lang="uk-UA" sz="2400" dirty="0"/>
              <a:t>8.	Опис, побудований за принципом уявлення про сучасне мовознавство як систему концепцій позитивних знань про мову, що сформувалися в історії її вивчення.</a:t>
            </a:r>
          </a:p>
          <a:p>
            <a:pPr algn="just"/>
            <a:r>
              <a:rPr lang="uk-UA" sz="2400" dirty="0"/>
              <a:t>9.	Опис, орієнтований на розкриття об’єктивних закономірностей розвитку лінгвістики як науки взагалі.</a:t>
            </a:r>
            <a:endParaRPr lang="uk-UA" sz="2400" dirty="0" smtClean="0"/>
          </a:p>
          <a:p>
            <a:pPr algn="just"/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5890659"/>
          </a:xfrm>
        </p:spPr>
        <p:txBody>
          <a:bodyPr>
            <a:normAutofit fontScale="85000" lnSpcReduction="20000"/>
          </a:bodyPr>
          <a:lstStyle/>
          <a:p>
            <a:r>
              <a:rPr lang="uk-UA" sz="2800" dirty="0" smtClean="0"/>
              <a:t>З позиції сучасної науки виділяється кілька періодів в історії загального мовознавства:</a:t>
            </a:r>
          </a:p>
          <a:p>
            <a:endParaRPr lang="uk-UA" sz="2800" dirty="0"/>
          </a:p>
          <a:p>
            <a:r>
              <a:rPr lang="uk-UA" sz="2800" dirty="0" smtClean="0"/>
              <a:t>1</a:t>
            </a:r>
            <a:r>
              <a:rPr lang="uk-UA" sz="2800" dirty="0"/>
              <a:t>.	Мовознавство стародавніх часів (античне мовознавство</a:t>
            </a:r>
            <a:r>
              <a:rPr lang="uk-UA" sz="2800" dirty="0" smtClean="0"/>
              <a:t>).</a:t>
            </a:r>
            <a:endParaRPr lang="uk-UA" sz="2800" dirty="0"/>
          </a:p>
          <a:p>
            <a:r>
              <a:rPr lang="uk-UA" sz="2800" dirty="0"/>
              <a:t>2.	Європейське мовознавство Середньовіччя, епохи Відродження та періоду Х</a:t>
            </a:r>
            <a:r>
              <a:rPr lang="pl-PL" sz="2800" dirty="0"/>
              <a:t>VII-XVIII </a:t>
            </a:r>
            <a:r>
              <a:rPr lang="uk-UA" sz="2800" dirty="0" smtClean="0"/>
              <a:t>століть.</a:t>
            </a:r>
            <a:endParaRPr lang="uk-UA" sz="2800" dirty="0"/>
          </a:p>
          <a:p>
            <a:r>
              <a:rPr lang="uk-UA" sz="2800" dirty="0"/>
              <a:t>3.	Виникнення порівняльно-історичного мовознавства й філософії мови (І пол. ХІХ ст</a:t>
            </a:r>
            <a:r>
              <a:rPr lang="uk-UA" sz="2800" dirty="0" smtClean="0"/>
              <a:t>.).</a:t>
            </a:r>
            <a:endParaRPr lang="uk-UA" sz="2800" dirty="0"/>
          </a:p>
          <a:p>
            <a:r>
              <a:rPr lang="uk-UA" sz="2800" dirty="0"/>
              <a:t>4.	Логічне, натуралістичне та психологічне мовознавство (серед. ХІХ ст</a:t>
            </a:r>
            <a:r>
              <a:rPr lang="uk-UA" sz="2800" dirty="0" smtClean="0"/>
              <a:t>.).</a:t>
            </a:r>
            <a:endParaRPr lang="uk-UA" sz="2800" dirty="0"/>
          </a:p>
          <a:p>
            <a:r>
              <a:rPr lang="uk-UA" sz="2800" dirty="0"/>
              <a:t>5.	Розвиток порівняльно-історичного мовознавства і </a:t>
            </a:r>
            <a:r>
              <a:rPr lang="uk-UA" sz="2800" dirty="0" err="1"/>
              <a:t>молодограматизм</a:t>
            </a:r>
            <a:r>
              <a:rPr lang="uk-UA" sz="2800" dirty="0"/>
              <a:t> (ІІ пол. ХІХ – поч. ХХ ст</a:t>
            </a:r>
            <a:r>
              <a:rPr lang="uk-UA" sz="2800" dirty="0" smtClean="0"/>
              <a:t>.).</a:t>
            </a:r>
            <a:endParaRPr lang="uk-UA" sz="2800" dirty="0"/>
          </a:p>
          <a:p>
            <a:r>
              <a:rPr lang="uk-UA" sz="2800" dirty="0"/>
              <a:t>6.	Соціологія мови, структуралізм, радянське мовознавство та інші напрями загального мовознавства ХХ ст</a:t>
            </a:r>
            <a:r>
              <a:rPr lang="uk-UA" sz="2800" dirty="0" smtClean="0"/>
              <a:t>..</a:t>
            </a:r>
            <a:endParaRPr lang="uk-UA" sz="2800" dirty="0"/>
          </a:p>
          <a:p>
            <a:r>
              <a:rPr lang="uk-UA" sz="2800" dirty="0"/>
              <a:t>7.	Новітнє мовознавство кін. ХХ – поч. ХХІ ст.</a:t>
            </a:r>
          </a:p>
        </p:txBody>
      </p:sp>
    </p:spTree>
    <p:extLst>
      <p:ext uri="{BB962C8B-B14F-4D97-AF65-F5344CB8AC3E}">
        <p14:creationId xmlns:p14="http://schemas.microsoft.com/office/powerpoint/2010/main" val="193204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714488"/>
            <a:ext cx="8429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ndara" pitchFamily="34" charset="0"/>
              </a:rPr>
              <a:t>А що  було до науки?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3024335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uk-UA" sz="2800" dirty="0" smtClean="0"/>
              <a:t>Стародавній Єгипет.  </a:t>
            </a:r>
          </a:p>
          <a:p>
            <a:pPr lvl="0">
              <a:buNone/>
            </a:pPr>
            <a:r>
              <a:rPr lang="uk-UA" sz="2800" dirty="0" smtClean="0"/>
              <a:t>Відомий «</a:t>
            </a:r>
            <a:r>
              <a:rPr lang="uk-UA" sz="2800" dirty="0" err="1" smtClean="0"/>
              <a:t>Мемфиський</a:t>
            </a:r>
            <a:r>
              <a:rPr lang="uk-UA" sz="2800" dirty="0" smtClean="0"/>
              <a:t> філософсько-богословський трактат» (Ш тис. до н. е.) стверджує, що головний бог столиці об'єднаного Єгипту Птах був задоволений після того, як створив усі речі й усі божественні слова.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140968"/>
            <a:ext cx="1691680" cy="324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3108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Бог Птах, статуя </a:t>
            </a:r>
            <a:r>
              <a:rPr lang="ru-RU" i="1" dirty="0" err="1" smtClean="0"/>
              <a:t>зі</a:t>
            </a:r>
            <a:r>
              <a:rPr lang="ru-RU" i="1" dirty="0" smtClean="0"/>
              <a:t> </a:t>
            </a:r>
            <a:r>
              <a:rPr lang="ru-RU" i="1" dirty="0" err="1" smtClean="0"/>
              <a:t>скарбниці</a:t>
            </a:r>
            <a:r>
              <a:rPr lang="ru-RU" i="1" dirty="0" smtClean="0"/>
              <a:t>  Тутанхамона, XIV ст. до н. е.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412776"/>
            <a:ext cx="4176464" cy="3488795"/>
          </a:xfrm>
        </p:spPr>
        <p:txBody>
          <a:bodyPr>
            <a:noAutofit/>
          </a:bodyPr>
          <a:lstStyle/>
          <a:p>
            <a:r>
              <a:rPr lang="uk-UA" sz="2600" dirty="0" smtClean="0">
                <a:solidFill>
                  <a:schemeClr val="accent1">
                    <a:lumMod val="75000"/>
                  </a:schemeClr>
                </a:solidFill>
              </a:rPr>
              <a:t>Лекція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2600" dirty="0" smtClean="0">
                <a:solidFill>
                  <a:schemeClr val="accent1">
                    <a:lumMod val="75000"/>
                  </a:schemeClr>
                </a:solidFill>
              </a:rPr>
              <a:t>№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Тема: </a:t>
            </a:r>
            <a:r>
              <a:rPr lang="uk-UA" sz="26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uk-UA" sz="2600" dirty="0">
                <a:solidFill>
                  <a:schemeClr val="accent1">
                    <a:lumMod val="75000"/>
                  </a:schemeClr>
                </a:solidFill>
                <a:effectLst/>
              </a:rPr>
              <a:t>Загальне мовознавство як наукова і навчальна дисципліна. Предмет і завдання історії мовознавства</a:t>
            </a:r>
            <a:r>
              <a:rPr lang="uk-UA" sz="2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85728"/>
            <a:ext cx="8376394" cy="1415080"/>
          </a:xfrm>
        </p:spPr>
        <p:txBody>
          <a:bodyPr>
            <a:normAutofit/>
          </a:bodyPr>
          <a:lstStyle/>
          <a:p>
            <a:r>
              <a:rPr lang="uk-UA" sz="2000" i="1" dirty="0" smtClean="0">
                <a:latin typeface="Times New Roman"/>
                <a:ea typeface="Times New Roman"/>
              </a:rPr>
              <a:t>Мова є ніби зовнішнім проявом духу народів; мова народу є його дух, і дух народу є його мова, і важко собі уявити щось більш рівнозначне .</a:t>
            </a:r>
            <a:r>
              <a:rPr lang="uk-UA" sz="2000" dirty="0" smtClean="0">
                <a:latin typeface="Times New Roman"/>
                <a:ea typeface="Times New Roman"/>
              </a:rPr>
              <a:t/>
            </a:r>
            <a:br>
              <a:rPr lang="uk-UA" sz="2000" dirty="0" smtClean="0">
                <a:latin typeface="Times New Roman"/>
                <a:ea typeface="Times New Roman"/>
              </a:rPr>
            </a:br>
            <a:r>
              <a:rPr lang="uk-UA" sz="2000" dirty="0" smtClean="0">
                <a:latin typeface="Times New Roman"/>
                <a:ea typeface="Times New Roman"/>
              </a:rPr>
              <a:t>В. фон Гумбольдт</a:t>
            </a:r>
            <a:endParaRPr lang="ru-RU" sz="2000" dirty="0"/>
          </a:p>
        </p:txBody>
      </p:sp>
      <p:pic>
        <p:nvPicPr>
          <p:cNvPr id="4" name="Рисунок 3" descr="1318336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857364"/>
            <a:ext cx="4572032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357165"/>
            <a:ext cx="6836874" cy="41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500570"/>
            <a:ext cx="67866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Стародавній </a:t>
            </a:r>
            <a:r>
              <a:rPr lang="uk-UA" dirty="0"/>
              <a:t>Є</a:t>
            </a:r>
            <a:r>
              <a:rPr lang="uk-UA" dirty="0" smtClean="0"/>
              <a:t>гипет.</a:t>
            </a:r>
          </a:p>
          <a:p>
            <a:r>
              <a:rPr lang="uk-UA" dirty="0" smtClean="0"/>
              <a:t>Бог </a:t>
            </a:r>
            <a:r>
              <a:rPr lang="uk-UA" dirty="0" err="1" smtClean="0"/>
              <a:t>Тот</a:t>
            </a:r>
            <a:r>
              <a:rPr lang="uk-UA" dirty="0" smtClean="0"/>
              <a:t>, що зважує душі. З  "Книги Мертвих" </a:t>
            </a:r>
            <a:r>
              <a:rPr lang="uk-UA" dirty="0" err="1" smtClean="0"/>
              <a:t>Хунифера</a:t>
            </a:r>
            <a:r>
              <a:rPr lang="uk-UA" dirty="0" smtClean="0"/>
              <a:t>, </a:t>
            </a:r>
            <a:r>
              <a:rPr lang="uk-UA" dirty="0" err="1" smtClean="0"/>
              <a:t>Бл</a:t>
            </a:r>
            <a:r>
              <a:rPr lang="uk-UA" dirty="0" smtClean="0"/>
              <a:t>. 1320 р. до н.е. Мудрий </a:t>
            </a:r>
            <a:r>
              <a:rPr lang="uk-UA" dirty="0" err="1" smtClean="0"/>
              <a:t>Тот</a:t>
            </a:r>
            <a:r>
              <a:rPr lang="uk-UA" dirty="0" smtClean="0"/>
              <a:t> записував дні народження і смерті людей, створив писемність, навчив людей письму.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770" y="95090"/>
            <a:ext cx="2571768" cy="658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034" y="2285992"/>
            <a:ext cx="56436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Вавилон.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Бронзовий барельєф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Набу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 встановлений на дверях Східного входу Бібліотеки  Конгресу США. Бог премудрості й писемності.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7" y="285727"/>
            <a:ext cx="3061291" cy="419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097" y="280031"/>
            <a:ext cx="4584743" cy="4220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5786" y="4714884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Стародавня Індія.</a:t>
            </a:r>
          </a:p>
          <a:p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Брахма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- один із 3-х богів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Тримурті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Книга  Вед в одній із рук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Брахми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символізує знання.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88640"/>
            <a:ext cx="6336704" cy="6398171"/>
          </a:xfrm>
        </p:spPr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uk-UA" b="1" u="sng" dirty="0" smtClean="0">
                <a:latin typeface="Times New Roman" pitchFamily="18" charset="0"/>
                <a:cs typeface="Times New Roman" pitchFamily="18" charset="0"/>
              </a:rPr>
              <a:t>Споконвіку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u="sng" dirty="0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Слово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Бога, і Слово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Бог. 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споконвіку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Бога.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3. Усе через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сталось, і без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ніщо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сталось,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сталось. 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Ньому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світлом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людям».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Заповіт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uk-UA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З додатком псалмів. – Торонто, 1991. – С. 138).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1"/>
            <a:ext cx="2238501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8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>
            <a:normAutofit fontScale="70000" lnSpcReduction="20000"/>
          </a:bodyPr>
          <a:lstStyle/>
          <a:p>
            <a:pPr indent="574675" algn="just">
              <a:lnSpc>
                <a:spcPct val="150000"/>
              </a:lnSpc>
            </a:pPr>
            <a:r>
              <a:rPr lang="uk-UA" sz="2800" dirty="0">
                <a:latin typeface="Times New Roman"/>
                <a:ea typeface="Times New Roman"/>
              </a:rPr>
              <a:t>Перші наукові спостереження з наступним аналізом мовних фактів посередньо відбиваються в найдавніших формах письма, </a:t>
            </a:r>
            <a:r>
              <a:rPr lang="uk-UA" sz="2800" dirty="0" smtClean="0">
                <a:latin typeface="Times New Roman"/>
                <a:ea typeface="Times New Roman"/>
              </a:rPr>
              <a:t>насамперед, </a:t>
            </a:r>
            <a:r>
              <a:rPr lang="uk-UA" sz="2800" dirty="0">
                <a:latin typeface="Times New Roman"/>
                <a:ea typeface="Times New Roman"/>
              </a:rPr>
              <a:t>у Стародавньому Єгипті та Месопотамії (шумерська цивілізація). Словесно-складові системи давньоєгипетського письма (з ІІ пол. ІV тис. до н. е.), шумерського письма (приблизно 3200 р. до н. е.), з якого </a:t>
            </a:r>
            <a:r>
              <a:rPr lang="uk-UA" sz="2800" dirty="0" err="1">
                <a:latin typeface="Times New Roman"/>
                <a:ea typeface="Times New Roman"/>
              </a:rPr>
              <a:t>розвинувся</a:t>
            </a:r>
            <a:r>
              <a:rPr lang="uk-UA" sz="2800" dirty="0">
                <a:latin typeface="Times New Roman"/>
                <a:ea typeface="Times New Roman"/>
              </a:rPr>
              <a:t> клинопис у ассирійців, вавилонян, персів та ін., еламського письма (ІІІ тис. до н. е.), протоіндійського письма (ІІІ-ІІ тис. до н. е.), критського, або </a:t>
            </a:r>
            <a:r>
              <a:rPr lang="uk-UA" sz="2800" dirty="0" err="1">
                <a:latin typeface="Times New Roman"/>
                <a:ea typeface="Times New Roman"/>
              </a:rPr>
              <a:t>мінойського</a:t>
            </a:r>
            <a:r>
              <a:rPr lang="uk-UA" sz="2800" dirty="0">
                <a:latin typeface="Times New Roman"/>
                <a:ea typeface="Times New Roman"/>
              </a:rPr>
              <a:t>, письма (з кін. ІІІ тис. до н. е. до кін. ІІ тис. до н. е.), китайського письма (ІІ тис. до н. е.) дозволяють стверджувати те, що аналіз мови розпочинався з визначення змісту слів, побудови їх піктографічних та ідеографічних зображень, членування слів на склади, а згодом уже на звуки.</a:t>
            </a:r>
          </a:p>
        </p:txBody>
      </p:sp>
    </p:spTree>
    <p:extLst>
      <p:ext uri="{BB962C8B-B14F-4D97-AF65-F5344CB8AC3E}">
        <p14:creationId xmlns:p14="http://schemas.microsoft.com/office/powerpoint/2010/main" val="70606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5890659"/>
          </a:xfrm>
        </p:spPr>
        <p:txBody>
          <a:bodyPr/>
          <a:lstStyle/>
          <a:p>
            <a:pPr algn="just">
              <a:buNone/>
            </a:pPr>
            <a:r>
              <a:rPr lang="uk-UA" sz="2400" dirty="0">
                <a:latin typeface="Times New Roman"/>
                <a:ea typeface="Times New Roman"/>
              </a:rPr>
              <a:t>Перші наукові спостереження з наступним аналізом мовних фактів посередньо відбиваються в найдавніших формах письма, </a:t>
            </a:r>
            <a:r>
              <a:rPr lang="uk-UA" sz="2400" dirty="0" smtClean="0">
                <a:latin typeface="Times New Roman"/>
                <a:ea typeface="Times New Roman"/>
              </a:rPr>
              <a:t>насамперед, </a:t>
            </a:r>
            <a:r>
              <a:rPr lang="uk-UA" sz="2400" dirty="0">
                <a:latin typeface="Times New Roman"/>
                <a:ea typeface="Times New Roman"/>
              </a:rPr>
              <a:t>у Стародавньому Єгипті та Месопотамії (шумерська цивілізація</a:t>
            </a:r>
            <a:r>
              <a:rPr lang="uk-UA" sz="2400" dirty="0" smtClean="0">
                <a:latin typeface="Times New Roman"/>
                <a:ea typeface="Times New Roman"/>
              </a:rPr>
              <a:t>).</a:t>
            </a:r>
          </a:p>
          <a:p>
            <a:pPr>
              <a:buNone/>
            </a:pPr>
            <a:r>
              <a:rPr lang="uk-UA" sz="2400" dirty="0" smtClean="0">
                <a:solidFill>
                  <a:srgbClr val="252525"/>
                </a:solidFill>
                <a:latin typeface="Times New Roman"/>
              </a:rPr>
              <a:t>Зразки шумерського письма:</a:t>
            </a:r>
            <a:r>
              <a:rPr lang="uk-UA" sz="2400" dirty="0" smtClean="0">
                <a:solidFill>
                  <a:srgbClr val="252525"/>
                </a:solidFill>
                <a:latin typeface="Arial"/>
              </a:rPr>
              <a:t>   </a:t>
            </a:r>
          </a:p>
          <a:p>
            <a:pPr>
              <a:buNone/>
            </a:pPr>
            <a:r>
              <a:rPr lang="uk-UA" sz="2000" dirty="0" smtClean="0">
                <a:solidFill>
                  <a:srgbClr val="252525"/>
                </a:solidFill>
                <a:latin typeface="Arial"/>
              </a:rPr>
              <a:t>Табличка з </a:t>
            </a:r>
            <a:r>
              <a:rPr lang="uk-UA" sz="2000" dirty="0" err="1" smtClean="0">
                <a:solidFill>
                  <a:srgbClr val="252525"/>
                </a:solidFill>
                <a:latin typeface="Arial"/>
              </a:rPr>
              <a:t>Кішу</a:t>
            </a:r>
            <a:r>
              <a:rPr lang="uk-UA" sz="2000" dirty="0" smtClean="0">
                <a:solidFill>
                  <a:srgbClr val="252525"/>
                </a:solidFill>
                <a:latin typeface="Arial"/>
              </a:rPr>
              <a:t>, знайдена  на розкопках Телль аль-Ухаймира у провінції Бабиль, Ірак, де раніше було шумерське місто Кіш (3500 р. до н. е.)</a:t>
            </a:r>
            <a:endParaRPr lang="uk-UA" sz="2000" dirty="0" smtClean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996952"/>
            <a:ext cx="7061061" cy="313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45232" y="188640"/>
            <a:ext cx="8229600" cy="801380"/>
          </a:xfrm>
        </p:spPr>
        <p:txBody>
          <a:bodyPr>
            <a:normAutofit/>
          </a:bodyPr>
          <a:lstStyle/>
          <a:p>
            <a:r>
              <a:rPr lang="uk-UA" sz="3200" b="0" dirty="0" smtClean="0">
                <a:solidFill>
                  <a:srgbClr val="464646"/>
                </a:solidFill>
                <a:effectLst/>
              </a:rPr>
              <a:t>Зразки давньоєгипетського письма</a:t>
            </a:r>
            <a:endParaRPr lang="ru-RU" sz="3200" b="0" dirty="0">
              <a:effectLst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346" y="1359352"/>
            <a:ext cx="5214974" cy="5214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990020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/>
                <a:ea typeface="Times New Roman"/>
              </a:rPr>
              <a:t>Словесно-складові системи давньоєгипетського письма (з ІІ пол. ІV тис. до н. е</a:t>
            </a:r>
            <a:r>
              <a:rPr lang="uk-UA" dirty="0" smtClean="0">
                <a:latin typeface="Times New Roman"/>
                <a:ea typeface="Times New Roman"/>
              </a:rPr>
              <a:t>.).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56792"/>
            <a:ext cx="3779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b="1" dirty="0">
                <a:solidFill>
                  <a:srgbClr val="464646"/>
                </a:solidFill>
                <a:latin typeface="Arial"/>
              </a:rPr>
              <a:t>Давньоєгипетське письмо </a:t>
            </a:r>
            <a:r>
              <a:rPr lang="uk-UA" dirty="0">
                <a:solidFill>
                  <a:srgbClr val="464646"/>
                </a:solidFill>
                <a:latin typeface="Arial"/>
              </a:rPr>
              <a:t>(4-3 ст. до н. е.). Майже всі кам'яні пам'ятники, покриті ієрогліфічними словесно-складовими написами, в яких збереглись риси піктографічного  письма.</a:t>
            </a:r>
            <a:r>
              <a:rPr lang="ru-RU" dirty="0">
                <a:solidFill>
                  <a:srgbClr val="464646"/>
                </a:solidFill>
                <a:latin typeface="Arial"/>
              </a:rPr>
              <a:t> </a:t>
            </a:r>
            <a:endParaRPr lang="uk-UA" dirty="0">
              <a:solidFill>
                <a:srgbClr val="FFFFFF"/>
              </a:solidFill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400" b="0" dirty="0" smtClean="0">
                <a:solidFill>
                  <a:srgbClr val="000000"/>
                </a:solidFill>
                <a:effectLst/>
                <a:cs typeface="Aharoni" pitchFamily="2" charset="-79"/>
              </a:rPr>
              <a:t>Ассирійське письмо.</a:t>
            </a:r>
            <a:r>
              <a:rPr lang="uk-UA" sz="4400" i="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4400" i="1" dirty="0" smtClean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571744"/>
            <a:ext cx="59817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77667" y="5229200"/>
            <a:ext cx="28085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3200" i="1" dirty="0">
                <a:solidFill>
                  <a:srgbClr val="000000"/>
                </a:solidFill>
                <a:latin typeface="Times New Roman"/>
              </a:rPr>
              <a:t>Гиря  (Ассирія)</a:t>
            </a:r>
            <a:endParaRPr lang="uk-UA" sz="3200" dirty="0">
              <a:solidFill>
                <a:srgbClr val="FFFFFF"/>
              </a:solidFill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0px-Linear_A_cup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000108"/>
            <a:ext cx="5119472" cy="49146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0" dirty="0" smtClean="0"/>
              <a:t>Критське письмо</a:t>
            </a:r>
            <a:br>
              <a:rPr lang="uk-UA" b="0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5643578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Напис</a:t>
            </a:r>
            <a:r>
              <a:rPr lang="ru-RU" dirty="0" smtClean="0"/>
              <a:t> на </a:t>
            </a:r>
            <a:r>
              <a:rPr lang="ru-RU" dirty="0" err="1" smtClean="0"/>
              <a:t>внутрішній</a:t>
            </a:r>
            <a:r>
              <a:rPr lang="ru-RU" dirty="0" smtClean="0"/>
              <a:t>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 smtClean="0"/>
              <a:t>Мінойської</a:t>
            </a:r>
            <a:r>
              <a:rPr lang="ru-RU" dirty="0" smtClean="0"/>
              <a:t> </a:t>
            </a:r>
            <a:r>
              <a:rPr lang="ru-RU" dirty="0" err="1" smtClean="0"/>
              <a:t>чаші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0px-Brick_Shilhak-Inshushinak_Louvre_Sb119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686719"/>
            <a:ext cx="7620000" cy="41148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err="1" smtClean="0"/>
              <a:t>Еламський</a:t>
            </a:r>
            <a:r>
              <a:rPr lang="ru-RU" b="0" dirty="0" smtClean="0"/>
              <a:t> </a:t>
            </a:r>
            <a:r>
              <a:rPr lang="ru-RU" b="0" dirty="0" err="1" smtClean="0"/>
              <a:t>клинопис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1.	</a:t>
            </a:r>
            <a:r>
              <a:rPr lang="ru-RU" sz="3600" dirty="0" err="1" smtClean="0"/>
              <a:t>Загальне</a:t>
            </a:r>
            <a:r>
              <a:rPr lang="ru-RU" sz="3600" dirty="0" smtClean="0"/>
              <a:t> </a:t>
            </a:r>
            <a:r>
              <a:rPr lang="ru-RU" sz="3600" dirty="0" err="1" smtClean="0"/>
              <a:t>мовознавство</a:t>
            </a:r>
            <a:r>
              <a:rPr lang="ru-RU" sz="3600" dirty="0" smtClean="0"/>
              <a:t> як </a:t>
            </a:r>
            <a:r>
              <a:rPr lang="ru-RU" sz="3600" dirty="0" err="1" smtClean="0"/>
              <a:t>наукова</a:t>
            </a:r>
            <a:r>
              <a:rPr lang="ru-RU" sz="3600" dirty="0" smtClean="0"/>
              <a:t> </a:t>
            </a:r>
            <a:r>
              <a:rPr lang="ru-RU" sz="3600" dirty="0" err="1" smtClean="0"/>
              <a:t>й</a:t>
            </a:r>
            <a:r>
              <a:rPr lang="ru-RU" sz="3600" dirty="0" smtClean="0"/>
              <a:t> </a:t>
            </a:r>
            <a:r>
              <a:rPr lang="ru-RU" sz="3600" dirty="0" err="1" smtClean="0"/>
              <a:t>навчальна</a:t>
            </a:r>
            <a:r>
              <a:rPr lang="ru-RU" sz="3600" dirty="0" smtClean="0"/>
              <a:t> </a:t>
            </a:r>
            <a:r>
              <a:rPr lang="ru-RU" sz="3600" dirty="0" err="1" smtClean="0"/>
              <a:t>дисципліна</a:t>
            </a:r>
            <a:r>
              <a:rPr lang="ru-RU" sz="3600" dirty="0" smtClean="0"/>
              <a:t>.</a:t>
            </a:r>
          </a:p>
          <a:p>
            <a:pPr algn="ctr">
              <a:buNone/>
            </a:pPr>
            <a:r>
              <a:rPr lang="ru-RU" sz="3600" dirty="0" smtClean="0"/>
              <a:t>2.	Предмет </a:t>
            </a:r>
            <a:r>
              <a:rPr lang="ru-RU" sz="3600" dirty="0" err="1" smtClean="0"/>
              <a:t>і</a:t>
            </a:r>
            <a:r>
              <a:rPr lang="ru-RU" sz="3600" dirty="0" smtClean="0"/>
              <a:t> </a:t>
            </a:r>
            <a:r>
              <a:rPr lang="ru-RU" sz="3600" dirty="0" err="1" smtClean="0"/>
              <a:t>завдання</a:t>
            </a:r>
            <a:r>
              <a:rPr lang="ru-RU" sz="3600" dirty="0" smtClean="0"/>
              <a:t> </a:t>
            </a:r>
            <a:r>
              <a:rPr lang="ru-RU" sz="3600" dirty="0" err="1" smtClean="0"/>
              <a:t>історії</a:t>
            </a:r>
            <a:r>
              <a:rPr lang="ru-RU" sz="3600" dirty="0" smtClean="0"/>
              <a:t> </a:t>
            </a:r>
            <a:r>
              <a:rPr lang="ru-RU" sz="3600" dirty="0" err="1" smtClean="0"/>
              <a:t>мовознавства</a:t>
            </a:r>
            <a:r>
              <a:rPr lang="ru-RU" sz="3600" dirty="0" smtClean="0"/>
              <a:t>.</a:t>
            </a:r>
          </a:p>
          <a:p>
            <a:pPr algn="ctr">
              <a:buNone/>
            </a:pPr>
            <a:r>
              <a:rPr lang="ru-RU" sz="3600" dirty="0" smtClean="0"/>
              <a:t>3.	</a:t>
            </a:r>
            <a:r>
              <a:rPr lang="ru-RU" sz="3600" dirty="0" err="1" smtClean="0"/>
              <a:t>Донаукові</a:t>
            </a:r>
            <a:r>
              <a:rPr lang="ru-RU" sz="3600" dirty="0" smtClean="0"/>
              <a:t> </a:t>
            </a:r>
            <a:r>
              <a:rPr lang="ru-RU" sz="3600" dirty="0" err="1" smtClean="0"/>
              <a:t>уявлення</a:t>
            </a:r>
            <a:r>
              <a:rPr lang="ru-RU" sz="3600" dirty="0" smtClean="0"/>
              <a:t> про </a:t>
            </a:r>
            <a:r>
              <a:rPr lang="ru-RU" sz="3600" dirty="0" err="1" smtClean="0"/>
              <a:t>мову</a:t>
            </a:r>
            <a:r>
              <a:rPr lang="ru-RU" sz="3600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План</a:t>
            </a:r>
            <a:br>
              <a:rPr lang="ru-RU" sz="44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00px-IndusValleySea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500174"/>
            <a:ext cx="6372886" cy="44291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0" dirty="0" smtClean="0"/>
              <a:t/>
            </a:r>
            <a:br>
              <a:rPr lang="uk-UA" b="0" dirty="0" smtClean="0"/>
            </a:br>
            <a:r>
              <a:rPr lang="uk-UA" b="0" dirty="0" smtClean="0"/>
              <a:t>Індійське письмо</a:t>
            </a:r>
            <a:br>
              <a:rPr lang="uk-UA" b="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1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14422"/>
            <a:ext cx="3184254" cy="4596276"/>
          </a:xfrm>
          <a:prstGeom prst="rect">
            <a:avLst/>
          </a:prstGeom>
        </p:spPr>
      </p:pic>
      <p:pic>
        <p:nvPicPr>
          <p:cNvPr id="7" name="Рисунок 6" descr="image1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428736"/>
            <a:ext cx="4214810" cy="50050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1538" y="357166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Зразки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давньокитайського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письма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9625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/>
                <a:ea typeface="Times New Roman"/>
              </a:rPr>
              <a:t>Висновок:</a:t>
            </a:r>
            <a:endParaRPr lang="uk-UA" sz="2800" dirty="0" smtClean="0"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12845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4675" algn="just">
              <a:spcAft>
                <a:spcPts val="0"/>
              </a:spcAft>
            </a:pPr>
            <a:r>
              <a:rPr lang="uk-UA" sz="2400" dirty="0">
                <a:latin typeface="Times New Roman"/>
                <a:ea typeface="Times New Roman"/>
              </a:rPr>
              <a:t>Отже, з кін. ІV тисячоліття і до серед. І тисячоліття до н. е. відбувалися перші спроби пояснити писемну мову, але сучасна світова наука, на жаль, не має пам’яток, які б своїм змістом засвідчували процес створення словесно-складових систем письма, принципи укладання ассирійцями-вавилонянами словника шумерської мови, створення так званого клинописного письма. </a:t>
            </a:r>
            <a:endParaRPr lang="uk-UA" sz="2400" dirty="0" smtClean="0">
              <a:latin typeface="Times New Roman"/>
              <a:ea typeface="Times New Roman"/>
            </a:endParaRPr>
          </a:p>
          <a:p>
            <a:pPr indent="574675" algn="just">
              <a:spcAft>
                <a:spcPts val="0"/>
              </a:spcAft>
            </a:pPr>
            <a:r>
              <a:rPr lang="uk-UA" sz="2400" dirty="0" smtClean="0">
                <a:latin typeface="Times New Roman"/>
                <a:ea typeface="Times New Roman"/>
              </a:rPr>
              <a:t>І </a:t>
            </a:r>
            <a:r>
              <a:rPr lang="uk-UA" sz="2400" dirty="0">
                <a:latin typeface="Times New Roman"/>
                <a:ea typeface="Times New Roman"/>
              </a:rPr>
              <a:t>хоч залишки від найдавніших систем письма, які ще й не до кінця розгадані, не дають нам підстав для твердження </a:t>
            </a:r>
            <a:r>
              <a:rPr lang="uk-UA" sz="2400" dirty="0" smtClean="0">
                <a:latin typeface="Times New Roman"/>
                <a:ea typeface="Times New Roman"/>
              </a:rPr>
              <a:t>про </a:t>
            </a:r>
            <a:r>
              <a:rPr lang="uk-UA" sz="2400" dirty="0">
                <a:latin typeface="Times New Roman"/>
                <a:ea typeface="Times New Roman"/>
              </a:rPr>
              <a:t>паралельне зародження науки про мову (напевно, то був перехідний період від чисто релігійного до власне наукового мовознавства), вони все ж відіграють надзвичайно важливу роль в історії суспільних наук, проливаючи світло і на процес зародження наукової лінгвістичної думки.</a:t>
            </a:r>
            <a:endParaRPr lang="uk-UA" sz="24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472518" cy="5650125"/>
          </a:xfrm>
        </p:spPr>
        <p:txBody>
          <a:bodyPr/>
          <a:lstStyle/>
          <a:p>
            <a:pPr algn="just">
              <a:buNone/>
            </a:pPr>
            <a:r>
              <a:rPr lang="uk-UA" sz="2800" dirty="0" smtClean="0">
                <a:latin typeface="Times New Roman"/>
                <a:ea typeface="Times New Roman"/>
              </a:rPr>
              <a:t>   «Всі дисципліни, від яких залежить майбутнє цивілізації, включаючи математику, кібернетику, інформатику, </a:t>
            </a:r>
            <a:r>
              <a:rPr lang="uk-UA" sz="2800" dirty="0" err="1" smtClean="0">
                <a:latin typeface="Times New Roman"/>
                <a:ea typeface="Times New Roman"/>
              </a:rPr>
              <a:t>когнітивістику</a:t>
            </a:r>
            <a:r>
              <a:rPr lang="uk-UA" sz="2800" dirty="0" smtClean="0">
                <a:latin typeface="Times New Roman"/>
                <a:ea typeface="Times New Roman"/>
              </a:rPr>
              <a:t>, семіотику, нейропсихологію, теорію і практику побудови штучного інтелекту – всі вони є заручниками специфічної гуманітарної проблеми. Саме </a:t>
            </a:r>
            <a:r>
              <a:rPr lang="uk-UA" sz="2800" dirty="0" err="1" smtClean="0">
                <a:latin typeface="Times New Roman"/>
                <a:ea typeface="Times New Roman"/>
              </a:rPr>
              <a:t>гуманітарність</a:t>
            </a:r>
            <a:r>
              <a:rPr lang="uk-UA" sz="2800" dirty="0" smtClean="0">
                <a:latin typeface="Times New Roman"/>
                <a:ea typeface="Times New Roman"/>
              </a:rPr>
              <a:t> є осередком не лише людської саморефлексії, а й загалом </a:t>
            </a:r>
            <a:r>
              <a:rPr lang="uk-UA" sz="2800" dirty="0" err="1" smtClean="0">
                <a:latin typeface="Times New Roman"/>
                <a:ea typeface="Times New Roman"/>
              </a:rPr>
              <a:t>саморефлексійної</a:t>
            </a:r>
            <a:r>
              <a:rPr lang="uk-UA" sz="2800" dirty="0" smtClean="0">
                <a:latin typeface="Times New Roman"/>
                <a:ea typeface="Times New Roman"/>
              </a:rPr>
              <a:t> здібності розуму»</a:t>
            </a:r>
            <a:r>
              <a:rPr lang="en-US" sz="2800" dirty="0" smtClean="0">
                <a:latin typeface="Times New Roman"/>
                <a:ea typeface="Times New Roman"/>
              </a:rPr>
              <a:t> .</a:t>
            </a:r>
          </a:p>
          <a:p>
            <a:pPr algn="r">
              <a:buNone/>
            </a:pPr>
            <a:r>
              <a:rPr lang="uk-UA" dirty="0" smtClean="0">
                <a:latin typeface="Times New Roman"/>
                <a:ea typeface="Times New Roman"/>
              </a:rPr>
              <a:t>М. Н. </a:t>
            </a:r>
            <a:r>
              <a:rPr lang="uk-UA" dirty="0" err="1" smtClean="0">
                <a:latin typeface="Times New Roman"/>
                <a:ea typeface="Times New Roman"/>
              </a:rPr>
              <a:t>Епштейн</a:t>
            </a:r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714"/>
            <a:ext cx="5724128" cy="4525963"/>
          </a:xfrm>
        </p:spPr>
        <p:txBody>
          <a:bodyPr>
            <a:normAutofit fontScale="92500" lnSpcReduction="10000"/>
          </a:bodyPr>
          <a:lstStyle/>
          <a:p>
            <a:pPr marL="228600"/>
            <a:r>
              <a:rPr lang="uk-UA" sz="2800" dirty="0">
                <a:latin typeface="Times New Roman"/>
                <a:ea typeface="Times New Roman"/>
              </a:rPr>
              <a:t>«Найголовніша наука у світі – це лінгвістика, тільки вона про це не здогадується. Немає нічого важливішого за мову, оскільки саме вона є єднальною ланкою між людиною і тонким світом. У таких процесах, як навчання, творчість, мислення, </a:t>
            </a:r>
            <a:r>
              <a:rPr lang="uk-UA" sz="2800" dirty="0" smtClean="0">
                <a:latin typeface="Times New Roman"/>
                <a:ea typeface="Times New Roman"/>
              </a:rPr>
              <a:t>відчування, те</a:t>
            </a:r>
            <a:r>
              <a:rPr lang="uk-UA" sz="2800" dirty="0">
                <a:latin typeface="Times New Roman"/>
                <a:ea typeface="Times New Roman"/>
              </a:rPr>
              <a:t>, на якій мові з нами розмовляє підсвідомість, багато у чому визначає хід і результат цих процесів». </a:t>
            </a:r>
            <a:endParaRPr lang="uk-UA" sz="2800" dirty="0" smtClean="0">
              <a:latin typeface="Times New Roman"/>
              <a:ea typeface="Times New Roman"/>
            </a:endParaRPr>
          </a:p>
          <a:p>
            <a:pPr marL="228600"/>
            <a:r>
              <a:rPr lang="uk-UA" sz="2800" dirty="0" smtClean="0">
                <a:latin typeface="Times New Roman"/>
                <a:ea typeface="Times New Roman"/>
              </a:rPr>
              <a:t>О</a:t>
            </a:r>
            <a:r>
              <a:rPr lang="uk-UA" sz="2800" dirty="0">
                <a:latin typeface="Times New Roman"/>
                <a:ea typeface="Times New Roman"/>
              </a:rPr>
              <a:t>. Тихомиров. </a:t>
            </a:r>
            <a:endParaRPr lang="uk-UA" sz="2000" dirty="0">
              <a:latin typeface="Times New Roman"/>
              <a:ea typeface="Times New Roman"/>
            </a:endParaRPr>
          </a:p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6632"/>
            <a:ext cx="32575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509120"/>
            <a:ext cx="26098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1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642918"/>
            <a:ext cx="8401080" cy="5721563"/>
          </a:xfrm>
        </p:spPr>
        <p:txBody>
          <a:bodyPr/>
          <a:lstStyle/>
          <a:p>
            <a:pPr>
              <a:buNone/>
            </a:pPr>
            <a:r>
              <a:rPr lang="uk-UA" dirty="0" smtClean="0">
                <a:latin typeface="Times New Roman"/>
                <a:ea typeface="Times New Roman"/>
              </a:rPr>
              <a:t>  </a:t>
            </a:r>
          </a:p>
          <a:p>
            <a:pPr>
              <a:buNone/>
            </a:pPr>
            <a:r>
              <a:rPr lang="uk-UA" b="1" dirty="0" smtClean="0">
                <a:latin typeface="Times New Roman"/>
                <a:ea typeface="Times New Roman"/>
              </a:rPr>
              <a:t> Мовознавство </a:t>
            </a:r>
            <a:r>
              <a:rPr lang="uk-UA" dirty="0" smtClean="0">
                <a:latin typeface="Times New Roman"/>
                <a:ea typeface="Times New Roman"/>
              </a:rPr>
              <a:t>– наука про мову, її сутність, будову, функціонування та розвиток</a:t>
            </a:r>
            <a:r>
              <a:rPr lang="ru-RU" dirty="0" smtClean="0">
                <a:latin typeface="Times New Roman"/>
                <a:ea typeface="Times New Roman"/>
              </a:rPr>
              <a:t>,</a:t>
            </a:r>
            <a:r>
              <a:rPr lang="uk-UA" dirty="0" smtClean="0">
                <a:latin typeface="Times New Roman"/>
                <a:ea typeface="Times New Roman"/>
              </a:rPr>
              <a:t> завдання цієї наукової галузі – це пізнання мови як реального об’єкта в усій її складності та </a:t>
            </a:r>
            <a:r>
              <a:rPr lang="uk-UA" dirty="0" err="1" smtClean="0">
                <a:latin typeface="Times New Roman"/>
                <a:ea typeface="Times New Roman"/>
              </a:rPr>
              <a:t>багатоаспектності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endParaRPr lang="uk-UA" dirty="0" smtClean="0"/>
          </a:p>
          <a:p>
            <a:pPr>
              <a:buNone/>
            </a:pPr>
            <a:r>
              <a:rPr lang="uk-UA" b="1" dirty="0" smtClean="0">
                <a:latin typeface="Times New Roman"/>
                <a:ea typeface="Times New Roman"/>
              </a:rPr>
              <a:t>   </a:t>
            </a:r>
          </a:p>
          <a:p>
            <a:pPr>
              <a:buNone/>
            </a:pPr>
            <a:endParaRPr lang="uk-UA" b="1" dirty="0" smtClean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uk-UA" b="1" dirty="0" smtClean="0">
                <a:latin typeface="Times New Roman"/>
                <a:ea typeface="Times New Roman"/>
              </a:rPr>
              <a:t>Об’єктом</a:t>
            </a:r>
            <a:r>
              <a:rPr lang="uk-UA" dirty="0" smtClean="0">
                <a:latin typeface="Times New Roman"/>
                <a:ea typeface="Times New Roman"/>
              </a:rPr>
              <a:t> мовознавства є мова, а </a:t>
            </a:r>
            <a:r>
              <a:rPr lang="uk-UA" b="1" dirty="0" smtClean="0">
                <a:latin typeface="Times New Roman"/>
                <a:ea typeface="Times New Roman"/>
              </a:rPr>
              <a:t>предметом</a:t>
            </a:r>
            <a:r>
              <a:rPr lang="uk-UA" dirty="0" smtClean="0">
                <a:latin typeface="Times New Roman"/>
                <a:ea typeface="Times New Roman"/>
              </a:rPr>
              <a:t> – вивчення її в усій складності вияву внутрішніх і зовнішніх зв’язків.</a:t>
            </a:r>
          </a:p>
          <a:p>
            <a:endParaRPr lang="ru-RU" dirty="0"/>
          </a:p>
        </p:txBody>
      </p:sp>
      <p:pic>
        <p:nvPicPr>
          <p:cNvPr id="3" name="Рисунок 2" descr="769512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809874"/>
            <a:ext cx="6143667" cy="1404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115328" cy="44291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800" dirty="0" smtClean="0">
                <a:latin typeface="Constantia" pitchFamily="18" charset="0"/>
              </a:rPr>
              <a:t>  </a:t>
            </a:r>
            <a:r>
              <a:rPr lang="en-US" sz="2800" dirty="0" smtClean="0">
                <a:latin typeface="Constantia" pitchFamily="18" charset="0"/>
              </a:rPr>
              <a:t> </a:t>
            </a:r>
            <a:r>
              <a:rPr lang="uk-UA" sz="2800" b="1" dirty="0" smtClean="0">
                <a:latin typeface="Constantia" pitchFamily="18" charset="0"/>
              </a:rPr>
              <a:t>Загальне мовознавство, </a:t>
            </a:r>
            <a:r>
              <a:rPr lang="uk-UA" sz="2800" dirty="0" smtClean="0">
                <a:latin typeface="Constantia" pitchFamily="18" charset="0"/>
              </a:rPr>
              <a:t>спираючись на вже прослухані лінгвістичні дисципліни, дає їм теоретичне узагальнення, висвітлює історичне підґрунтя тих чи інших поглядів, напрямів, шкіл, визначає методологію й методику лінгвістичного аналізу.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428736"/>
            <a:ext cx="8072494" cy="429280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uk-UA" sz="2800" b="1" dirty="0" smtClean="0">
                <a:latin typeface="Times New Roman"/>
                <a:ea typeface="Times New Roman"/>
              </a:rPr>
              <a:t>   </a:t>
            </a:r>
          </a:p>
          <a:p>
            <a:pPr algn="just">
              <a:buNone/>
            </a:pPr>
            <a:endParaRPr lang="uk-UA" sz="2800" b="1" dirty="0" smtClean="0">
              <a:latin typeface="Times New Roman"/>
              <a:ea typeface="Times New Roman"/>
            </a:endParaRPr>
          </a:p>
          <a:p>
            <a:pPr algn="just">
              <a:buNone/>
            </a:pPr>
            <a:r>
              <a:rPr lang="uk-UA" sz="2800" dirty="0" smtClean="0">
                <a:latin typeface="Times New Roman"/>
                <a:ea typeface="Times New Roman"/>
              </a:rPr>
              <a:t>   Курс розширює й поглиблює освітній рівень майбутніх філологів, знайомить з основними лінгвістичними ідеями, напрямами й школами в сучасності та в історії людства, вводить у коло класичної та сучасної лінгвістики, розкриває проблематику, пов’язану з походженням мови, її зв’язком з мисленням, психологією, мовленням, її основними властивостями й функціями, системною організацією, знаковим характером, історичним розвитком і формами існування, озброює методологією й методикою лінгвістичного аналізу. </a:t>
            </a:r>
            <a:endParaRPr lang="uk-UA" sz="2800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714356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чого нам цей курс?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34944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sz="2800" b="1" dirty="0" smtClean="0"/>
              <a:t>Основні розділи</a:t>
            </a:r>
            <a:r>
              <a:rPr lang="uk-UA" sz="2800" dirty="0" smtClean="0"/>
              <a:t>,</a:t>
            </a:r>
            <a:r>
              <a:rPr lang="uk-UA" sz="2800" b="1" i="1" dirty="0" smtClean="0"/>
              <a:t> </a:t>
            </a:r>
            <a:r>
              <a:rPr lang="uk-UA" sz="2800" dirty="0" smtClean="0"/>
              <a:t>які являють собою відносно самостійні дисципліни: </a:t>
            </a:r>
            <a:endParaRPr lang="en-US" sz="2800" dirty="0" smtClean="0"/>
          </a:p>
          <a:p>
            <a:pPr>
              <a:buNone/>
            </a:pPr>
            <a:endParaRPr lang="uk-UA" sz="2800" dirty="0" smtClean="0"/>
          </a:p>
          <a:p>
            <a:pPr marL="624078" indent="-514350">
              <a:buNone/>
            </a:pPr>
            <a:r>
              <a:rPr lang="en-US" sz="2800" b="1" i="1" dirty="0" smtClean="0"/>
              <a:t>1</a:t>
            </a:r>
            <a:r>
              <a:rPr lang="en-US" sz="2800" b="1" dirty="0" smtClean="0"/>
              <a:t>. </a:t>
            </a:r>
            <a:r>
              <a:rPr lang="uk-UA" sz="2800" b="1" dirty="0" smtClean="0"/>
              <a:t>Історія лінгвістичних учень,</a:t>
            </a:r>
            <a:r>
              <a:rPr lang="uk-UA" sz="2800" b="1" i="1" dirty="0" smtClean="0"/>
              <a:t> </a:t>
            </a:r>
            <a:r>
              <a:rPr lang="uk-UA" sz="2800" dirty="0" smtClean="0"/>
              <a:t>або історія мовознавства. </a:t>
            </a:r>
            <a:endParaRPr lang="en-US" sz="2800" dirty="0" smtClean="0"/>
          </a:p>
          <a:p>
            <a:pPr marL="624078" indent="-514350">
              <a:buAutoNum type="arabicParenR"/>
            </a:pPr>
            <a:endParaRPr lang="uk-UA" sz="2800" dirty="0" smtClean="0"/>
          </a:p>
          <a:p>
            <a:pPr>
              <a:buNone/>
            </a:pPr>
            <a:r>
              <a:rPr lang="uk-UA" sz="2800" b="1" i="1" dirty="0" smtClean="0"/>
              <a:t>2. </a:t>
            </a:r>
            <a:r>
              <a:rPr lang="uk-UA" sz="2800" b="1" dirty="0" smtClean="0"/>
              <a:t>Теорія мови</a:t>
            </a:r>
            <a:r>
              <a:rPr lang="uk-UA" sz="2800" b="1" i="1" dirty="0" smtClean="0"/>
              <a:t>, </a:t>
            </a:r>
            <a:r>
              <a:rPr lang="uk-UA" sz="2800" dirty="0" smtClean="0"/>
              <a:t>або теоретичне мовознавство</a:t>
            </a:r>
            <a:r>
              <a:rPr lang="uk-UA" sz="2800" dirty="0"/>
              <a:t>.</a:t>
            </a:r>
            <a:endParaRPr lang="en-US" sz="2800" dirty="0" smtClean="0"/>
          </a:p>
          <a:p>
            <a:pPr>
              <a:buNone/>
            </a:pPr>
            <a:endParaRPr lang="uk-UA" sz="2800" dirty="0" smtClean="0"/>
          </a:p>
          <a:p>
            <a:pPr>
              <a:buNone/>
            </a:pPr>
            <a:r>
              <a:rPr lang="uk-UA" sz="2800" b="1" i="1" dirty="0" smtClean="0"/>
              <a:t>3</a:t>
            </a:r>
            <a:r>
              <a:rPr lang="uk-UA" sz="2800" b="1" dirty="0" smtClean="0"/>
              <a:t>. Методи лінгвістичного аналізу</a:t>
            </a:r>
            <a:r>
              <a:rPr lang="uk-UA" sz="2800" b="1" i="1" dirty="0" smtClean="0"/>
              <a:t>, </a:t>
            </a:r>
            <a:r>
              <a:rPr lang="uk-UA" sz="2800" dirty="0" smtClean="0"/>
              <a:t>або методика мовознавства.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286</TotalTime>
  <Words>1213</Words>
  <Application>Microsoft Office PowerPoint</Application>
  <PresentationFormat>Екран (4:3)</PresentationFormat>
  <Paragraphs>89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32</vt:i4>
      </vt:variant>
    </vt:vector>
  </HeadingPairs>
  <TitlesOfParts>
    <vt:vector size="33" baseType="lpstr">
      <vt:lpstr>Concourse</vt:lpstr>
      <vt:lpstr>Загальне мовознавство</vt:lpstr>
      <vt:lpstr>Лекція №1 Тема:  Загальне мовознавство як наукова і навчальна дисципліна. Предмет і завдання історії мовознавства </vt:lpstr>
      <vt:lpstr>План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Чи справедливі ці завдання для лінгвістики?</vt:lpstr>
      <vt:lpstr>Презентація PowerPoint</vt:lpstr>
      <vt:lpstr>Презентація PowerPoint</vt:lpstr>
      <vt:lpstr>Презентація PowerPoint</vt:lpstr>
      <vt:lpstr> Професор О. Колесников виділяв дев’ять можливих класифікацій учення про мову: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Зразки давньоєгипетського письма</vt:lpstr>
      <vt:lpstr>Ассирійське письмо. </vt:lpstr>
      <vt:lpstr>Критське письмо </vt:lpstr>
      <vt:lpstr>Еламський клинопис</vt:lpstr>
      <vt:lpstr> Індійське письмо 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 Тема: Вступ</dc:title>
  <dc:creator>mcher</dc:creator>
  <cp:lastModifiedBy>lib2</cp:lastModifiedBy>
  <cp:revision>32</cp:revision>
  <dcterms:created xsi:type="dcterms:W3CDTF">2015-04-19T19:01:45Z</dcterms:created>
  <dcterms:modified xsi:type="dcterms:W3CDTF">2015-11-23T14:12:59Z</dcterms:modified>
</cp:coreProperties>
</file>