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82" r:id="rId5"/>
    <p:sldId id="259" r:id="rId6"/>
    <p:sldId id="260" r:id="rId7"/>
    <p:sldId id="279" r:id="rId8"/>
    <p:sldId id="261" r:id="rId9"/>
    <p:sldId id="262" r:id="rId10"/>
    <p:sldId id="263" r:id="rId11"/>
    <p:sldId id="264" r:id="rId12"/>
    <p:sldId id="266" r:id="rId13"/>
    <p:sldId id="267" r:id="rId14"/>
    <p:sldId id="268" r:id="rId15"/>
    <p:sldId id="280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8" autoAdjust="0"/>
    <p:restoredTop sz="94718" autoAdjust="0"/>
  </p:normalViewPr>
  <p:slideViewPr>
    <p:cSldViewPr>
      <p:cViewPr>
        <p:scale>
          <a:sx n="74" d="100"/>
          <a:sy n="74" d="100"/>
        </p:scale>
        <p:origin x="-118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50725-7156-43FA-AD78-EFCAAF96374B}" type="datetimeFigureOut">
              <a:rPr lang="uk-UA" smtClean="0"/>
              <a:pPr/>
              <a:t>2015-10-12</a:t>
            </a:fld>
            <a:endParaRPr lang="uk-UA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3C752502-F691-46A4-B6D6-1B7416B6C739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50725-7156-43FA-AD78-EFCAAF96374B}" type="datetimeFigureOut">
              <a:rPr lang="uk-UA" smtClean="0"/>
              <a:pPr/>
              <a:t>2015-10-12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2502-F691-46A4-B6D6-1B7416B6C73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50725-7156-43FA-AD78-EFCAAF96374B}" type="datetimeFigureOut">
              <a:rPr lang="uk-UA" smtClean="0"/>
              <a:pPr/>
              <a:t>2015-10-12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2502-F691-46A4-B6D6-1B7416B6C73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50725-7156-43FA-AD78-EFCAAF96374B}" type="datetimeFigureOut">
              <a:rPr lang="uk-UA" smtClean="0"/>
              <a:pPr/>
              <a:t>2015-10-12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2502-F691-46A4-B6D6-1B7416B6C739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50725-7156-43FA-AD78-EFCAAF96374B}" type="datetimeFigureOut">
              <a:rPr lang="uk-UA" smtClean="0"/>
              <a:pPr/>
              <a:t>2015-10-12</a:t>
            </a:fld>
            <a:endParaRPr lang="uk-UA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uk-UA"/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C752502-F691-46A4-B6D6-1B7416B6C73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50725-7156-43FA-AD78-EFCAAF96374B}" type="datetimeFigureOut">
              <a:rPr lang="uk-UA" smtClean="0"/>
              <a:pPr/>
              <a:t>2015-10-12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2502-F691-46A4-B6D6-1B7416B6C739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50725-7156-43FA-AD78-EFCAAF96374B}" type="datetimeFigureOut">
              <a:rPr lang="uk-UA" smtClean="0"/>
              <a:pPr/>
              <a:t>2015-10-12</a:t>
            </a:fld>
            <a:endParaRPr lang="uk-UA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2502-F691-46A4-B6D6-1B7416B6C739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50725-7156-43FA-AD78-EFCAAF96374B}" type="datetimeFigureOut">
              <a:rPr lang="uk-UA" smtClean="0"/>
              <a:pPr/>
              <a:t>2015-10-12</a:t>
            </a:fld>
            <a:endParaRPr lang="uk-UA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2502-F691-46A4-B6D6-1B7416B6C73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50725-7156-43FA-AD78-EFCAAF96374B}" type="datetimeFigureOut">
              <a:rPr lang="uk-UA" smtClean="0"/>
              <a:pPr/>
              <a:t>2015-10-12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2502-F691-46A4-B6D6-1B7416B6C739}" type="slidenum">
              <a:rPr lang="uk-UA" smtClean="0"/>
              <a:pPr/>
              <a:t>‹#›</a:t>
            </a:fld>
            <a:endParaRPr lang="uk-U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50725-7156-43FA-AD78-EFCAAF96374B}" type="datetimeFigureOut">
              <a:rPr lang="uk-UA" smtClean="0"/>
              <a:pPr/>
              <a:t>2015-10-12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752502-F691-46A4-B6D6-1B7416B6C739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A50725-7156-43FA-AD78-EFCAAF96374B}" type="datetimeFigureOut">
              <a:rPr lang="uk-UA" smtClean="0"/>
              <a:pPr/>
              <a:t>2015-10-12</a:t>
            </a:fld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3C752502-F691-46A4-B6D6-1B7416B6C739}" type="slidenum">
              <a:rPr lang="uk-UA" smtClean="0"/>
              <a:pPr/>
              <a:t>‹#›</a:t>
            </a:fld>
            <a:endParaRPr lang="uk-UA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C8A50725-7156-43FA-AD78-EFCAAF96374B}" type="datetimeFigureOut">
              <a:rPr lang="uk-UA" smtClean="0"/>
              <a:pPr/>
              <a:t>2015-10-12</a:t>
            </a:fld>
            <a:endParaRPr lang="uk-UA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uk-UA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3C752502-F691-46A4-B6D6-1B7416B6C739}" type="slidenum">
              <a:rPr lang="uk-UA" smtClean="0"/>
              <a:pPr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uk-UA" sz="4000" dirty="0" smtClean="0"/>
              <a:t>Лекція 5</a:t>
            </a:r>
            <a:endParaRPr lang="ru-RU" sz="4000" dirty="0" smtClean="0"/>
          </a:p>
          <a:p>
            <a:endParaRPr lang="uk-UA" sz="4000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solidFill>
                  <a:schemeClr val="bg1"/>
                </a:solidFill>
              </a:rPr>
              <a:t>Виникнення й розвиток </a:t>
            </a:r>
            <a:r>
              <a:rPr smtClean="0">
                <a:solidFill>
                  <a:schemeClr val="bg1"/>
                </a:solidFill>
              </a:rPr>
              <a:t/>
            </a:r>
            <a:br>
              <a:rPr smtClean="0">
                <a:solidFill>
                  <a:schemeClr val="bg1"/>
                </a:solidFill>
              </a:rPr>
            </a:br>
            <a:r>
              <a:rPr lang="uk-UA" dirty="0" smtClean="0">
                <a:solidFill>
                  <a:schemeClr val="bg1"/>
                </a:solidFill>
              </a:rPr>
              <a:t>порівняльно-історичного мовознавства.</a:t>
            </a:r>
            <a:br>
              <a:rPr lang="uk-UA" dirty="0" smtClean="0">
                <a:solidFill>
                  <a:schemeClr val="bg1"/>
                </a:solidFill>
              </a:rPr>
            </a:br>
            <a:r>
              <a:rPr lang="uk-UA" dirty="0" smtClean="0">
                <a:solidFill>
                  <a:schemeClr val="bg1"/>
                </a:solidFill>
              </a:rPr>
              <a:t>Філософія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uk-UA" dirty="0" smtClean="0">
                <a:solidFill>
                  <a:schemeClr val="bg1"/>
                </a:solidFill>
              </a:rPr>
              <a:t>мови</a:t>
            </a:r>
            <a:r>
              <a:rPr lang="ru-RU" dirty="0" smtClean="0">
                <a:solidFill>
                  <a:schemeClr val="bg1"/>
                </a:solidFill>
              </a:rPr>
              <a:t>  </a:t>
            </a:r>
            <a:r>
              <a:rPr lang="uk-UA" dirty="0" smtClean="0">
                <a:solidFill>
                  <a:schemeClr val="bg1"/>
                </a:solidFill>
              </a:rPr>
              <a:t>Вільгельма</a:t>
            </a:r>
            <a:r>
              <a:rPr lang="ru-RU" dirty="0" smtClean="0">
                <a:solidFill>
                  <a:schemeClr val="bg1"/>
                </a:solidFill>
              </a:rPr>
              <a:t> Гумбольдта</a:t>
            </a:r>
            <a:endParaRPr lang="uk-UA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6248" y="285728"/>
            <a:ext cx="4572032" cy="6286544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uk-UA" sz="2400" b="1" dirty="0" smtClean="0">
                <a:latin typeface="Times New Roman"/>
                <a:ea typeface="Times New Roman"/>
              </a:rPr>
              <a:t>Якоб Грімм </a:t>
            </a:r>
            <a:r>
              <a:rPr lang="uk-UA" sz="2400" dirty="0" smtClean="0">
                <a:latin typeface="Times New Roman"/>
                <a:ea typeface="Times New Roman"/>
              </a:rPr>
              <a:t>не ставив перед собою завдання займатися розв’язанням теоретичних загальнологічних проблем.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uk-UA" sz="2400" dirty="0" smtClean="0">
                <a:latin typeface="Times New Roman"/>
                <a:ea typeface="Times New Roman"/>
              </a:rPr>
              <a:t> На його думку, «загальнологічні поняття», хоч і вносять у визначення «суворість» і «чіткість», проте вони «заважають спостереженню», які забезпечують пізнання істини. 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uk-UA" sz="2400" b="1" dirty="0" smtClean="0">
                <a:latin typeface="Times New Roman"/>
                <a:ea typeface="Times New Roman"/>
              </a:rPr>
              <a:t>За зразком порівняльної ботаніки та анатомії Я. Грімм скрупульозно вивчав будь-який діалект німецької мови і багато фактів інших германських мов, починаючи від найдавніших засвідчених пам’ятками форм.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2214554"/>
            <a:ext cx="2786082" cy="339902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57158" y="5715016"/>
            <a:ext cx="3286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Якоб Грімм</a:t>
            </a:r>
          </a:p>
          <a:p>
            <a:pPr algn="ctr"/>
            <a:r>
              <a:rPr lang="uk-UA" dirty="0" smtClean="0"/>
              <a:t> (1785-1863) </a:t>
            </a:r>
          </a:p>
          <a:p>
            <a:endParaRPr lang="uk-UA" dirty="0"/>
          </a:p>
        </p:txBody>
      </p:sp>
      <p:sp>
        <p:nvSpPr>
          <p:cNvPr id="6" name="TextBox 5"/>
          <p:cNvSpPr txBox="1"/>
          <p:nvPr/>
        </p:nvSpPr>
        <p:spPr>
          <a:xfrm>
            <a:off x="214282" y="285728"/>
            <a:ext cx="385765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uk-UA" b="1" dirty="0" smtClean="0"/>
              <a:t>Основні праці: </a:t>
            </a:r>
          </a:p>
          <a:p>
            <a:pPr indent="176213">
              <a:lnSpc>
                <a:spcPct val="150000"/>
              </a:lnSpc>
              <a:buFont typeface="Arial" pitchFamily="34" charset="0"/>
              <a:buChar char="•"/>
            </a:pPr>
            <a:r>
              <a:rPr lang="uk-UA" dirty="0" smtClean="0">
                <a:ea typeface="Times New Roman"/>
              </a:rPr>
              <a:t>Чотиритомна праця «Німецька граматика» (1819-1837) </a:t>
            </a:r>
          </a:p>
          <a:p>
            <a:pPr indent="176213">
              <a:lnSpc>
                <a:spcPct val="150000"/>
              </a:lnSpc>
              <a:buFont typeface="Arial" pitchFamily="34" charset="0"/>
              <a:buChar char="•"/>
            </a:pPr>
            <a:r>
              <a:rPr lang="uk-UA" dirty="0" smtClean="0">
                <a:ea typeface="Times New Roman"/>
              </a:rPr>
              <a:t>«Історія німецької мови» (1848).</a:t>
            </a:r>
            <a:endParaRPr lang="uk-UA" dirty="0" smtClean="0"/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143372" y="714356"/>
            <a:ext cx="4572032" cy="5715040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uk-UA" sz="2800" b="1" dirty="0" smtClean="0"/>
              <a:t>Расмус-Крістіан Раск сформулював поняття регулярних звукових відповідностей (1814), 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uk-UA" sz="2800" dirty="0" smtClean="0"/>
              <a:t>зокрема явищ «пересування приголосних» у германських мовах. 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uk-UA" sz="2800" dirty="0" smtClean="0"/>
              <a:t>Цей закон встановлює відповідності між германськими та іншими індоєвропейськими мовами.</a:t>
            </a:r>
          </a:p>
          <a:p>
            <a:pPr marL="0" indent="0">
              <a:lnSpc>
                <a:spcPct val="160000"/>
              </a:lnSpc>
            </a:pPr>
            <a:endParaRPr lang="uk-UA" dirty="0" smtClean="0"/>
          </a:p>
          <a:p>
            <a:pPr marL="0" indent="0">
              <a:lnSpc>
                <a:spcPct val="160000"/>
              </a:lnSpc>
              <a:buNone/>
            </a:pPr>
            <a:endParaRPr lang="uk-UA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034" y="714356"/>
            <a:ext cx="3357586" cy="441522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0034" y="5286388"/>
            <a:ext cx="3429024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dirty="0" smtClean="0"/>
              <a:t>Расмус-Крістіан Раск </a:t>
            </a:r>
          </a:p>
          <a:p>
            <a:pPr algn="ctr"/>
            <a:r>
              <a:rPr lang="uk-UA" sz="2000" dirty="0" smtClean="0"/>
              <a:t>(1787—1832)</a:t>
            </a:r>
          </a:p>
          <a:p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714744" y="0"/>
            <a:ext cx="5429256" cy="7143800"/>
          </a:xfrm>
        </p:spPr>
        <p:txBody>
          <a:bodyPr>
            <a:normAutofit fontScale="62500" lnSpcReduction="20000"/>
          </a:bodyPr>
          <a:lstStyle/>
          <a:p>
            <a:pPr marL="7938" indent="-7938">
              <a:lnSpc>
                <a:spcPct val="170000"/>
              </a:lnSpc>
              <a:buNone/>
            </a:pPr>
            <a:r>
              <a:rPr lang="uk-UA" sz="2800" b="1" dirty="0" smtClean="0"/>
              <a:t>Праці Востокова сприяли становленню порівняльно-історичного методу</a:t>
            </a:r>
            <a:r>
              <a:rPr lang="uk-UA" sz="2800" dirty="0" smtClean="0"/>
              <a:t>, який базувався на тому, що </a:t>
            </a:r>
            <a:r>
              <a:rPr lang="uk-UA" sz="2800" i="1" dirty="0" smtClean="0"/>
              <a:t>«кожна з </a:t>
            </a:r>
            <a:r>
              <a:rPr lang="uk-UA" sz="2800" i="1" dirty="0" err="1" smtClean="0"/>
              <a:t>новослов’янських</a:t>
            </a:r>
            <a:r>
              <a:rPr lang="uk-UA" sz="2800" i="1" dirty="0" smtClean="0"/>
              <a:t> мов і діалектів зберегла які-небудь особливі, втрачені іншими слова, закінчення й звуки спільної для них прародички, давнішої від слов’янської…». </a:t>
            </a:r>
          </a:p>
          <a:p>
            <a:pPr marL="7938" indent="-7938">
              <a:lnSpc>
                <a:spcPct val="170000"/>
              </a:lnSpc>
              <a:buNone/>
            </a:pPr>
            <a:r>
              <a:rPr lang="uk-UA" sz="2800" b="1" dirty="0" smtClean="0"/>
              <a:t>Востоков дійшов висновку, що чим давніші писемні пам’ятки, тим більша подібність слов’янських мов і діалектів.</a:t>
            </a:r>
          </a:p>
          <a:p>
            <a:pPr marL="7938" indent="-7938">
              <a:lnSpc>
                <a:spcPct val="170000"/>
              </a:lnSpc>
              <a:buNone/>
            </a:pPr>
            <a:r>
              <a:rPr lang="uk-UA" sz="2800" dirty="0" smtClean="0"/>
              <a:t>Порівнюючи свідчення російської, польської та старослов’янської мов, Востоков виділив три групи слов’янських мов (західну, південну й східну) та встановив три періоди в їхній історії:  давній (ІХ – ХІV ст.), середній (ХV – ХVІІ ст.)  та новий. </a:t>
            </a:r>
          </a:p>
          <a:p>
            <a:pPr marL="7938" indent="-7938">
              <a:lnSpc>
                <a:spcPct val="170000"/>
              </a:lnSpc>
              <a:buNone/>
            </a:pPr>
            <a:endParaRPr lang="uk-UA" dirty="0"/>
          </a:p>
        </p:txBody>
      </p:sp>
      <p:pic>
        <p:nvPicPr>
          <p:cNvPr id="5" name="Рисунок 4" descr="Alexandr_Vostokov.jpg"/>
          <p:cNvPicPr>
            <a:picLocks noChangeAspect="1"/>
          </p:cNvPicPr>
          <p:nvPr/>
        </p:nvPicPr>
        <p:blipFill>
          <a:blip r:embed="rId2"/>
          <a:srcRect l="8065" r="4838" b="12303"/>
          <a:stretch>
            <a:fillRect/>
          </a:stretch>
        </p:blipFill>
        <p:spPr>
          <a:xfrm>
            <a:off x="500034" y="1071546"/>
            <a:ext cx="2993999" cy="37147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357158" y="5143512"/>
            <a:ext cx="328614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dirty="0" smtClean="0"/>
              <a:t>Олександр</a:t>
            </a:r>
            <a:r>
              <a:rPr lang="ru-RU" dirty="0" smtClean="0"/>
              <a:t> Христофорович Востоков (</a:t>
            </a:r>
            <a:r>
              <a:rPr lang="ru-RU" dirty="0" err="1" smtClean="0"/>
              <a:t>Остенек</a:t>
            </a:r>
            <a:r>
              <a:rPr lang="ru-RU" dirty="0" smtClean="0"/>
              <a:t>)</a:t>
            </a:r>
          </a:p>
          <a:p>
            <a:pPr algn="ctr"/>
            <a:r>
              <a:rPr lang="ru-RU" dirty="0" smtClean="0"/>
              <a:t>(1781-1864)</a:t>
            </a:r>
            <a:endParaRPr lang="uk-UA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857752" y="714356"/>
            <a:ext cx="3914748" cy="50475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None/>
            </a:pPr>
            <a:r>
              <a:rPr lang="uk-UA" sz="1800" b="1" dirty="0" smtClean="0"/>
              <a:t>Основні праці Олександра Востокова: </a:t>
            </a:r>
          </a:p>
          <a:p>
            <a:pPr>
              <a:lnSpc>
                <a:spcPct val="150000"/>
              </a:lnSpc>
            </a:pPr>
            <a:r>
              <a:rPr lang="uk-UA" sz="1800" dirty="0" smtClean="0"/>
              <a:t>«Міркування про слов’янську мову»(1820</a:t>
            </a:r>
            <a:r>
              <a:rPr lang="uk-UA" sz="1800" dirty="0" smtClean="0"/>
              <a:t>).</a:t>
            </a:r>
            <a:endParaRPr lang="uk-UA" sz="1800" dirty="0" smtClean="0"/>
          </a:p>
          <a:p>
            <a:pPr>
              <a:lnSpc>
                <a:spcPct val="150000"/>
              </a:lnSpc>
            </a:pPr>
            <a:r>
              <a:rPr lang="uk-UA" sz="1800" dirty="0" smtClean="0"/>
              <a:t>«Російська граматика» (1831</a:t>
            </a:r>
            <a:r>
              <a:rPr lang="uk-UA" sz="1800" dirty="0" smtClean="0"/>
              <a:t>).</a:t>
            </a:r>
            <a:endParaRPr lang="uk-UA" sz="1800" dirty="0" smtClean="0"/>
          </a:p>
          <a:p>
            <a:pPr marL="265113" indent="-265113">
              <a:lnSpc>
                <a:spcPct val="150000"/>
              </a:lnSpc>
            </a:pPr>
            <a:r>
              <a:rPr lang="uk-UA" sz="1800" dirty="0" smtClean="0"/>
              <a:t> «Опис російських і слов’янських рукописів </a:t>
            </a:r>
            <a:r>
              <a:rPr lang="uk-UA" sz="1800" dirty="0" err="1" smtClean="0"/>
              <a:t>Ромянцевського</a:t>
            </a:r>
            <a:r>
              <a:rPr lang="uk-UA" sz="1800" dirty="0" smtClean="0"/>
              <a:t> музею»(1842</a:t>
            </a:r>
            <a:r>
              <a:rPr lang="uk-UA" sz="1800" dirty="0" smtClean="0"/>
              <a:t>).</a:t>
            </a:r>
            <a:endParaRPr lang="uk-UA" sz="1800" dirty="0" smtClean="0"/>
          </a:p>
          <a:p>
            <a:pPr>
              <a:lnSpc>
                <a:spcPct val="150000"/>
              </a:lnSpc>
            </a:pPr>
            <a:r>
              <a:rPr lang="uk-UA" sz="1800" dirty="0" smtClean="0"/>
              <a:t>«Словник церковнослов’янської мови» (1858 – 1861</a:t>
            </a:r>
            <a:r>
              <a:rPr lang="uk-UA" sz="1800" dirty="0" smtClean="0"/>
              <a:t>).</a:t>
            </a:r>
            <a:endParaRPr lang="uk-UA" sz="1800" dirty="0" smtClean="0"/>
          </a:p>
          <a:p>
            <a:pPr>
              <a:lnSpc>
                <a:spcPct val="150000"/>
              </a:lnSpc>
            </a:pPr>
            <a:r>
              <a:rPr lang="uk-UA" sz="1800" dirty="0" smtClean="0"/>
              <a:t>«</a:t>
            </a:r>
            <a:r>
              <a:rPr lang="uk-UA" sz="1800" dirty="0" err="1" smtClean="0"/>
              <a:t>Остромирове</a:t>
            </a:r>
            <a:r>
              <a:rPr lang="uk-UA" sz="1800" dirty="0" smtClean="0"/>
              <a:t> </a:t>
            </a:r>
            <a:r>
              <a:rPr lang="uk-UA" sz="1800" dirty="0" err="1" smtClean="0"/>
              <a:t>євангеліє</a:t>
            </a:r>
            <a:r>
              <a:rPr lang="uk-UA" sz="1800" dirty="0" smtClean="0"/>
              <a:t>» (1843</a:t>
            </a:r>
            <a:r>
              <a:rPr lang="uk-UA" sz="1800" dirty="0" smtClean="0"/>
              <a:t>). </a:t>
            </a:r>
            <a:endParaRPr lang="uk-UA" sz="1800" dirty="0" smtClean="0"/>
          </a:p>
        </p:txBody>
      </p:sp>
      <p:pic>
        <p:nvPicPr>
          <p:cNvPr id="5" name="Рисунок 4" descr="1346098174_6a.jpg"/>
          <p:cNvPicPr>
            <a:picLocks noChangeAspect="1"/>
          </p:cNvPicPr>
          <p:nvPr/>
        </p:nvPicPr>
        <p:blipFill>
          <a:blip r:embed="rId2" cstate="print"/>
          <a:srcRect l="8593" r="7812"/>
          <a:stretch>
            <a:fillRect/>
          </a:stretch>
        </p:blipFill>
        <p:spPr>
          <a:xfrm>
            <a:off x="285720" y="1857364"/>
            <a:ext cx="4565120" cy="307183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1"/>
          </p:nvPr>
        </p:nvSpPr>
        <p:spPr>
          <a:xfrm>
            <a:off x="4143372" y="86916"/>
            <a:ext cx="5000628" cy="7513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uk-UA" altLang="uk-UA" sz="1500" dirty="0" smtClean="0"/>
              <a:t>Ім’я видатного німецького вченого </a:t>
            </a:r>
            <a:r>
              <a:rPr lang="uk-UA" altLang="uk-UA" sz="1500" b="1" dirty="0" smtClean="0"/>
              <a:t>Вільгельма фон Гумбольдта  </a:t>
            </a:r>
            <a:r>
              <a:rPr lang="uk-UA" altLang="uk-UA" sz="1500" dirty="0" smtClean="0"/>
              <a:t>посідає особливе місце в історії світової лінгвістики, </a:t>
            </a:r>
            <a:r>
              <a:rPr lang="uk-UA" altLang="uk-UA" sz="1500" b="1" dirty="0" smtClean="0"/>
              <a:t>бо саме з ним пов’язується становлення загального мовознавства як самостійної сучасної науки з власними методологічними основами.</a:t>
            </a: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uk-UA" sz="1500" dirty="0" smtClean="0"/>
              <a:t>З 1820 р. вчений прочитав кілька своїх знаменитих трактатів у Берлінській Академії наук, другий з яких </a:t>
            </a:r>
            <a:r>
              <a:rPr lang="uk-UA" sz="1500" b="1" dirty="0" smtClean="0"/>
              <a:t>«Про походження граматичних форм і про їхній вплив на розвиток ідей»</a:t>
            </a:r>
            <a:r>
              <a:rPr lang="uk-UA" sz="1500" dirty="0" smtClean="0"/>
              <a:t> за два роки (1824) був опублікований.</a:t>
            </a: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uk-UA" sz="1500" dirty="0" smtClean="0"/>
              <a:t>Написав такі відомі праці:</a:t>
            </a: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uk-UA" sz="1500" dirty="0" smtClean="0"/>
              <a:t> </a:t>
            </a:r>
            <a:r>
              <a:rPr lang="uk-UA" sz="1500" b="1" dirty="0" smtClean="0"/>
              <a:t>«Про буквове письмо та його зв’язки з побудовою мови» (1824 р.), </a:t>
            </a: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uk-UA" sz="1500" b="1" dirty="0" smtClean="0"/>
              <a:t>«Про природу граматичних форм узагалі та про дух китайської мови зокрема» (1827 р.)</a:t>
            </a:r>
            <a:r>
              <a:rPr lang="uk-UA" sz="1500" dirty="0" smtClean="0"/>
              <a:t>.</a:t>
            </a:r>
          </a:p>
          <a:p>
            <a:pPr marL="0" indent="0">
              <a:lnSpc>
                <a:spcPct val="150000"/>
              </a:lnSpc>
              <a:buNone/>
              <a:defRPr/>
            </a:pPr>
            <a:r>
              <a:rPr lang="uk-UA" sz="1500" dirty="0" smtClean="0"/>
              <a:t>З 1829 р. й до смерті 1835 р. основна увага лінгвіста присвячена якнайширшим зв’язкам і розвиткові мов світу, які аналізуються з позицій філософії.</a:t>
            </a:r>
            <a:endParaRPr lang="ru-RU" sz="1500" dirty="0" smtClean="0"/>
          </a:p>
          <a:p>
            <a:pPr marL="0" indent="0">
              <a:lnSpc>
                <a:spcPct val="150000"/>
              </a:lnSpc>
              <a:buNone/>
            </a:pPr>
            <a:endParaRPr lang="ru-RU" altLang="uk-UA" sz="1500" b="1" dirty="0" smtClean="0"/>
          </a:p>
          <a:p>
            <a:pPr>
              <a:lnSpc>
                <a:spcPct val="150000"/>
              </a:lnSpc>
              <a:buNone/>
            </a:pPr>
            <a:endParaRPr lang="uk-UA" sz="1500" dirty="0" smtClean="0"/>
          </a:p>
        </p:txBody>
      </p:sp>
      <p:pic>
        <p:nvPicPr>
          <p:cNvPr id="5" name="Рисунок 4" descr="W.v.Humboldt.jpg"/>
          <p:cNvPicPr>
            <a:picLocks noChangeAspect="1"/>
          </p:cNvPicPr>
          <p:nvPr/>
        </p:nvPicPr>
        <p:blipFill>
          <a:blip r:embed="rId2"/>
          <a:srcRect l="6418" b="6250"/>
          <a:stretch>
            <a:fillRect/>
          </a:stretch>
        </p:blipFill>
        <p:spPr>
          <a:xfrm>
            <a:off x="357158" y="714356"/>
            <a:ext cx="3643338" cy="462744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14282" y="5500702"/>
            <a:ext cx="38576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altLang="uk-UA" dirty="0" smtClean="0"/>
              <a:t>Вільгельм фон Гумбольдт</a:t>
            </a:r>
          </a:p>
          <a:p>
            <a:pPr algn="ctr"/>
            <a:r>
              <a:rPr lang="uk-UA" altLang="uk-UA" dirty="0" smtClean="0"/>
              <a:t> (1767-1835 рр.)</a:t>
            </a: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8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3200" b="1" dirty="0" err="1" smtClean="0">
                <a:latin typeface="Times New Roman" pitchFamily="18" charset="0"/>
              </a:rPr>
              <a:t>Олександр</a:t>
            </a:r>
            <a:r>
              <a:rPr lang="ru-RU" sz="3200" b="1" dirty="0" smtClean="0">
                <a:latin typeface="Times New Roman" pitchFamily="18" charset="0"/>
              </a:rPr>
              <a:t> фон Гумбольдт</a:t>
            </a:r>
            <a:br>
              <a:rPr lang="ru-RU" sz="3200" b="1" dirty="0" smtClean="0">
                <a:latin typeface="Times New Roman" pitchFamily="18" charset="0"/>
              </a:rPr>
            </a:br>
            <a:r>
              <a:rPr lang="ru-RU" sz="3200" b="1" dirty="0" smtClean="0">
                <a:latin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</a:rPr>
              <a:t>Портрет  Йозефа Карла </a:t>
            </a:r>
            <a:r>
              <a:rPr lang="ru-RU" sz="2800" dirty="0" err="1" smtClean="0">
                <a:latin typeface="Times New Roman" pitchFamily="18" charset="0"/>
              </a:rPr>
              <a:t>Штилера</a:t>
            </a:r>
            <a:endParaRPr lang="ru-RU" sz="2800" dirty="0" smtClean="0">
              <a:latin typeface="Times New Roman" pitchFamily="18" charset="0"/>
            </a:endParaRPr>
          </a:p>
        </p:txBody>
      </p:sp>
      <p:pic>
        <p:nvPicPr>
          <p:cNvPr id="6147" name="Рисунок 7" descr="Файл:AvHumboldt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27313" y="1341438"/>
            <a:ext cx="3748087" cy="5256212"/>
          </a:xfrm>
        </p:spPr>
      </p:pic>
    </p:spTree>
    <p:extLst>
      <p:ext uri="{BB962C8B-B14F-4D97-AF65-F5344CB8AC3E}">
        <p14:creationId xmlns:p14="http://schemas.microsoft.com/office/powerpoint/2010/main" val="2769293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 descr="Файл:5 марок 1967 ФРГ братья Гумбольд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00100" y="2714620"/>
            <a:ext cx="7319984" cy="368575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785786" y="714356"/>
            <a:ext cx="76438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800" dirty="0" smtClean="0">
                <a:latin typeface="Times New Roman" pitchFamily="18" charset="0"/>
              </a:rPr>
              <a:t>Пам’ятні монети ФРН, присвячені  братам  Олександру і Вільгельму фон </a:t>
            </a:r>
            <a:r>
              <a:rPr lang="uk-UA" sz="2800" dirty="0" err="1" smtClean="0">
                <a:latin typeface="Times New Roman" pitchFamily="18" charset="0"/>
              </a:rPr>
              <a:t>Гумбольдтам</a:t>
            </a:r>
            <a:endParaRPr lang="uk-UA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14348" y="785794"/>
            <a:ext cx="7772400" cy="1338262"/>
          </a:xfrm>
        </p:spPr>
        <p:txBody>
          <a:bodyPr>
            <a:normAutofit/>
          </a:bodyPr>
          <a:lstStyle/>
          <a:p>
            <a:pPr algn="ctr"/>
            <a:r>
              <a:rPr lang="uk-UA" sz="3200" dirty="0" smtClean="0">
                <a:solidFill>
                  <a:schemeClr val="tx1"/>
                </a:solidFill>
              </a:rPr>
              <a:t>Поштові марки, присвячені пам’яті Вільгельма фон Гумбольдта</a:t>
            </a:r>
            <a:endParaRPr lang="uk-UA" sz="3200" dirty="0">
              <a:solidFill>
                <a:schemeClr val="tx1"/>
              </a:solidFill>
            </a:endParaRPr>
          </a:p>
        </p:txBody>
      </p:sp>
      <p:pic>
        <p:nvPicPr>
          <p:cNvPr id="4" name="Рисунок 3" descr="DBPB_1952_100_Wilhelm_von_Humbold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2714620"/>
            <a:ext cx="3143272" cy="3667151"/>
          </a:xfrm>
          <a:prstGeom prst="rect">
            <a:avLst/>
          </a:prstGeom>
        </p:spPr>
      </p:pic>
      <p:pic>
        <p:nvPicPr>
          <p:cNvPr id="5" name="Рисунок 4" descr="Stamps_of_Germany_(Berlin)_1985,_MiNr_73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29124" y="2714620"/>
            <a:ext cx="4286280" cy="367395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57158" y="500042"/>
            <a:ext cx="8429684" cy="5929354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uk-UA" b="1" dirty="0" smtClean="0"/>
              <a:t>Філософська концепція мови Гумбольдта визначається ідеями німецької класичної філософії</a:t>
            </a:r>
            <a:r>
              <a:rPr lang="uk-UA" dirty="0" smtClean="0"/>
              <a:t> (І. Кант, Г.-В.-Ф. Гегель, Ф.-В. </a:t>
            </a:r>
            <a:r>
              <a:rPr lang="uk-UA" dirty="0" err="1" smtClean="0"/>
              <a:t>Шеллінг</a:t>
            </a:r>
            <a:r>
              <a:rPr lang="uk-UA" dirty="0" smtClean="0"/>
              <a:t>).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uk-UA" dirty="0" smtClean="0"/>
              <a:t>Провідною думкою концепції, її теоретико-методологічною основою є антропологічний підхід до мови, за якого вивчення мови повинно здійснюватися в тісному зв'язку зі свідомістю і мисленням людини, її культурою та духовним життям.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uk-UA" b="1" dirty="0" smtClean="0"/>
              <a:t>Отже, основними принципами філософії мови, на думку Гумбольдта, є визнання мови та її форми як діяльності й національної свідомості народу.</a:t>
            </a:r>
          </a:p>
          <a:p>
            <a:pPr>
              <a:buNone/>
            </a:pPr>
            <a:endParaRPr lang="uk-UA" dirty="0" smtClean="0"/>
          </a:p>
          <a:p>
            <a:pPr>
              <a:buNone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Group 6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03088506"/>
              </p:ext>
            </p:extLst>
          </p:nvPr>
        </p:nvGraphicFramePr>
        <p:xfrm>
          <a:off x="285720" y="188913"/>
          <a:ext cx="8572560" cy="6515115"/>
        </p:xfrm>
        <a:graphic>
          <a:graphicData uri="http://schemas.openxmlformats.org/drawingml/2006/table">
            <a:tbl>
              <a:tblPr/>
              <a:tblGrid>
                <a:gridCol w="4339292"/>
                <a:gridCol w="4233268"/>
              </a:tblGrid>
              <a:tr h="39131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І. Кант</a:t>
                      </a:r>
                      <a:endParaRPr kumimoji="0" 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В. Гумбольдт</a:t>
                      </a:r>
                      <a:endParaRPr kumimoji="0" 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FFFFFF"/>
                          </a:outerShdw>
                        </a:effectLst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4983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Існує незалежний від нашої свідомості світ до кінця не пізнаних речей («речі в собі»), які діють на наші органи чуття і викликають відчуття (в цьому Кант матеріаліст). Але разом з тим «речі в собі» є до кінця </a:t>
                      </a: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не пізнаваними </a:t>
                      </a: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у своїх формах і межах (у цьому він ідеаліст). 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«…нам не дано пізнати форму мови в її цілісності». Про нерозривність зв’язку мови і народного духу вчений говорить, що він «недоступний для нашого розуміння»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FFFFFF"/>
                            </a:outerShdw>
                          </a:effectLst>
                          <a:latin typeface="Times New Roman" pitchFamily="18" charset="0"/>
                        </a:rPr>
                        <a:t> .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9635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0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Знання являють собою синтез </a:t>
                      </a:r>
                      <a:r>
                        <a:rPr kumimoji="0" lang="uk-UA" sz="20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відчуттів</a:t>
                      </a:r>
                      <a:r>
                        <a:rPr kumimoji="0" lang="uk-UA" sz="20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з поняттями, єдність яких виявляється в апріорній єдності самосвідомості, а не в </a:t>
                      </a:r>
                      <a:r>
                        <a:rPr kumimoji="0" lang="uk-UA" sz="2000" b="0" i="0" u="none" strike="noStrike" cap="none" normalizeH="0" baseline="0" noProof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матеріалоподібній</a:t>
                      </a:r>
                      <a:r>
                        <a:rPr kumimoji="0" lang="uk-UA" sz="20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єдності самого предмета.</a:t>
                      </a:r>
                      <a:endParaRPr kumimoji="0" lang="uk-UA" sz="20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0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Породження мови є синтетичним процесом у найточнішому розумінні цих слів, оскільки синтез створює щось, чого не було в жодній зі зв’язаних частин.</a:t>
                      </a:r>
                      <a:endParaRPr kumimoji="0" lang="uk-UA" sz="2000" b="0" i="0" u="none" strike="noStrike" cap="none" normalizeH="0" baseline="0" noProof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66876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0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Протиріччя (антиномії) чистого розуму виявляються в тому, що будь-яка спроба розуму дати відповідь на питання про світ як безумовне ціле, суперечать одна одній.</a:t>
                      </a:r>
                    </a:p>
                  </a:txBody>
                  <a:tcPr marT="45725" marB="45725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buNone/>
                        <a:tabLst/>
                      </a:pPr>
                      <a:r>
                        <a:rPr kumimoji="0" lang="uk-UA" sz="2000" b="0" i="0" u="none" strike="noStrike" cap="none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Пор. антиномії мови за Гумбольдтом, зокрема антиномію розуміння-непорозуміння.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uk-UA" sz="6000" b="1" dirty="0" smtClean="0">
                <a:solidFill>
                  <a:srgbClr val="8F7341"/>
                </a:solidFill>
              </a:rPr>
              <a:t>План</a:t>
            </a:r>
            <a:r>
              <a:rPr lang="en-US" sz="6000" b="1" dirty="0" smtClean="0">
                <a:solidFill>
                  <a:srgbClr val="8F7341"/>
                </a:solidFill>
              </a:rPr>
              <a:t>:</a:t>
            </a:r>
            <a:endParaRPr lang="uk-UA" sz="60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42844" y="2547938"/>
            <a:ext cx="9001156" cy="4095772"/>
          </a:xfrm>
        </p:spPr>
        <p:txBody>
          <a:bodyPr>
            <a:normAutofit/>
          </a:bodyPr>
          <a:lstStyle/>
          <a:p>
            <a:pPr marL="176213" indent="-176213">
              <a:buFont typeface="Wingdings" pitchFamily="2" charset="2"/>
              <a:buAutoNum type="arabicPeriod"/>
              <a:defRPr/>
            </a:pPr>
            <a:r>
              <a:rPr lang="uk-UA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Передумови</a:t>
            </a:r>
            <a:r>
              <a:rPr lang="ru-RU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uk-UA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виникнення</a:t>
            </a:r>
            <a:r>
              <a:rPr lang="ru-RU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uk-UA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порівняльно-історичного</a:t>
            </a:r>
            <a:r>
              <a:rPr lang="ru-RU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uk-UA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мовознавства</a:t>
            </a:r>
            <a:r>
              <a:rPr lang="ru-RU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 marL="176213" indent="-176213">
              <a:buFont typeface="Wingdings" pitchFamily="2" charset="2"/>
              <a:buAutoNum type="arabicPeriod"/>
              <a:defRPr/>
            </a:pPr>
            <a:r>
              <a:rPr lang="uk-UA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Виникнення</a:t>
            </a:r>
            <a:r>
              <a:rPr lang="ru-RU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uk-UA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й</a:t>
            </a:r>
            <a:r>
              <a:rPr lang="ru-RU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uk-UA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розвиток</a:t>
            </a:r>
            <a:r>
              <a:rPr lang="ru-RU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uk-UA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германського</a:t>
            </a:r>
            <a:r>
              <a:rPr lang="ru-RU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uk-UA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порівняльно-історичного</a:t>
            </a:r>
            <a:r>
              <a:rPr lang="ru-RU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uk-UA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мовознавства</a:t>
            </a:r>
            <a:r>
              <a:rPr lang="ru-RU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.</a:t>
            </a:r>
          </a:p>
          <a:p>
            <a:pPr marL="176213" indent="-176213">
              <a:buFont typeface="Wingdings" pitchFamily="2" charset="2"/>
              <a:buAutoNum type="arabicPeriod"/>
              <a:defRPr/>
            </a:pPr>
            <a:r>
              <a:rPr lang="uk-UA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Виникнення</a:t>
            </a:r>
            <a:r>
              <a:rPr lang="ru-RU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uk-UA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слов’янського</a:t>
            </a:r>
            <a:r>
              <a:rPr lang="ru-RU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uk-UA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порівняльно-історичного</a:t>
            </a:r>
            <a:r>
              <a:rPr lang="ru-RU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 </a:t>
            </a:r>
            <a:r>
              <a:rPr lang="uk-UA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мовознавства</a:t>
            </a:r>
            <a:r>
              <a:rPr lang="ru-RU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.</a:t>
            </a:r>
            <a:endParaRPr lang="uk-UA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pPr marL="176213" indent="-176213">
              <a:buFont typeface="Wingdings" pitchFamily="2" charset="2"/>
              <a:buAutoNum type="arabicPeriod"/>
              <a:defRPr/>
            </a:pPr>
            <a:r>
              <a:rPr lang="uk-UA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Філософські основи лінгвістичної концепції В. Гумбольдта.</a:t>
            </a:r>
          </a:p>
          <a:p>
            <a:pPr marL="176213" indent="-176213">
              <a:buFont typeface="Wingdings" pitchFamily="2" charset="2"/>
              <a:buAutoNum type="arabicPeriod"/>
              <a:defRPr/>
            </a:pPr>
            <a:r>
              <a:rPr lang="uk-UA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Походження й сутність мови.</a:t>
            </a:r>
          </a:p>
          <a:p>
            <a:pPr marL="176213" indent="-176213">
              <a:buFont typeface="Wingdings" pitchFamily="2" charset="2"/>
              <a:buAutoNum type="arabicPeriod"/>
              <a:defRPr/>
            </a:pPr>
            <a:r>
              <a:rPr lang="uk-UA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Форма і зміст мови.</a:t>
            </a:r>
          </a:p>
          <a:p>
            <a:pPr marL="176213" indent="-176213">
              <a:buFont typeface="Wingdings" pitchFamily="2" charset="2"/>
              <a:buAutoNum type="arabicPeriod"/>
              <a:defRPr/>
            </a:pPr>
            <a:r>
              <a:rPr lang="uk-UA" dirty="0" smtClean="0">
                <a:solidFill>
                  <a:schemeClr val="tx1"/>
                </a:solidFill>
                <a:latin typeface="Calibri" pitchFamily="34" charset="0"/>
                <a:cs typeface="Calibri" pitchFamily="34" charset="0"/>
              </a:rPr>
              <a:t>Проблема співвідношення мови й мислення.</a:t>
            </a:r>
          </a:p>
          <a:p>
            <a:pPr>
              <a:defRPr/>
            </a:pPr>
            <a:endParaRPr lang="uk-UA" dirty="0" smtClean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  <a:p>
            <a:endParaRPr lang="uk-UA" dirty="0">
              <a:solidFill>
                <a:schemeClr val="tx1"/>
              </a:solidFill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>
                <a:latin typeface="+mn-lt"/>
              </a:rPr>
              <a:t>Виникнення мови</a:t>
            </a:r>
            <a:endParaRPr lang="uk-UA" b="1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2571744"/>
            <a:ext cx="8215370" cy="54014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uk-UA" altLang="uk-UA" sz="2200" dirty="0" smtClean="0"/>
              <a:t>В. Гумбольдт припускав </a:t>
            </a:r>
            <a:r>
              <a:rPr lang="uk-UA" altLang="uk-UA" sz="2200" b="1" dirty="0" smtClean="0"/>
              <a:t>можливість виникнення мови чи мов одночасно в різних частинах землі</a:t>
            </a:r>
            <a:r>
              <a:rPr lang="uk-UA" altLang="uk-UA" sz="2200" dirty="0" smtClean="0"/>
              <a:t>, тобто незалежно одна від одної.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uk-UA" altLang="uk-UA" sz="2200" dirty="0" smtClean="0"/>
              <a:t> </a:t>
            </a:r>
            <a:r>
              <a:rPr lang="uk-UA" altLang="uk-UA" sz="2200" b="1" dirty="0" smtClean="0"/>
              <a:t>Виникнення</a:t>
            </a:r>
            <a:r>
              <a:rPr lang="en-US" altLang="uk-UA" sz="2200" b="1" dirty="0" smtClean="0"/>
              <a:t> </a:t>
            </a:r>
            <a:r>
              <a:rPr lang="uk-UA" altLang="uk-UA" sz="2200" b="1" dirty="0" smtClean="0"/>
              <a:t>мови</a:t>
            </a:r>
            <a:r>
              <a:rPr lang="en-US" altLang="uk-UA" sz="2200" b="1" dirty="0" smtClean="0"/>
              <a:t> </a:t>
            </a:r>
            <a:r>
              <a:rPr lang="uk-UA" altLang="uk-UA" sz="2200" b="1" dirty="0" smtClean="0"/>
              <a:t>пояснено</a:t>
            </a:r>
            <a:r>
              <a:rPr lang="en-US" altLang="uk-UA" sz="2200" b="1" dirty="0" smtClean="0"/>
              <a:t> </a:t>
            </a:r>
            <a:r>
              <a:rPr lang="uk-UA" altLang="uk-UA" sz="2200" b="1" dirty="0" smtClean="0"/>
              <a:t>природою</a:t>
            </a:r>
            <a:r>
              <a:rPr lang="en-US" altLang="uk-UA" sz="2200" b="1" dirty="0" smtClean="0"/>
              <a:t> </a:t>
            </a:r>
            <a:r>
              <a:rPr lang="uk-UA" altLang="uk-UA" sz="2200" b="1" dirty="0" smtClean="0"/>
              <a:t>людини</a:t>
            </a:r>
            <a:r>
              <a:rPr lang="en-US" altLang="uk-UA" sz="2200" b="1" dirty="0" smtClean="0"/>
              <a:t>, в </a:t>
            </a:r>
            <a:r>
              <a:rPr lang="uk-UA" altLang="uk-UA" sz="2200" b="1" dirty="0" smtClean="0"/>
              <a:t>якій</a:t>
            </a:r>
            <a:r>
              <a:rPr lang="en-US" altLang="uk-UA" sz="2200" b="1" dirty="0" smtClean="0"/>
              <a:t> </a:t>
            </a:r>
            <a:r>
              <a:rPr lang="uk-UA" altLang="uk-UA" sz="2200" b="1" dirty="0" smtClean="0"/>
              <a:t>мова</a:t>
            </a:r>
            <a:r>
              <a:rPr lang="en-US" altLang="uk-UA" sz="2200" b="1" dirty="0" smtClean="0"/>
              <a:t> </a:t>
            </a:r>
            <a:r>
              <a:rPr lang="uk-UA" altLang="uk-UA" sz="2200" b="1" dirty="0" smtClean="0"/>
              <a:t>безпосередньо</a:t>
            </a:r>
            <a:r>
              <a:rPr lang="en-US" altLang="uk-UA" sz="2200" b="1" dirty="0" smtClean="0"/>
              <a:t>, </a:t>
            </a:r>
            <a:r>
              <a:rPr lang="uk-UA" altLang="uk-UA" sz="2200" b="1" dirty="0" smtClean="0"/>
              <a:t>тобто</a:t>
            </a:r>
            <a:r>
              <a:rPr lang="en-US" altLang="uk-UA" sz="2200" b="1" dirty="0" smtClean="0"/>
              <a:t> </a:t>
            </a:r>
            <a:r>
              <a:rPr lang="uk-UA" altLang="uk-UA" sz="2200" b="1" dirty="0" smtClean="0"/>
              <a:t>генетично</a:t>
            </a:r>
            <a:r>
              <a:rPr lang="en-US" altLang="uk-UA" sz="2200" b="1" dirty="0" smtClean="0"/>
              <a:t>, </a:t>
            </a:r>
            <a:r>
              <a:rPr lang="uk-UA" altLang="uk-UA" sz="2200" b="1" dirty="0" smtClean="0"/>
              <a:t>закладена</a:t>
            </a:r>
            <a:r>
              <a:rPr lang="ru-RU" altLang="uk-UA" sz="2200" b="1" dirty="0" smtClean="0"/>
              <a:t>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uk-UA" altLang="uk-UA" sz="2200" i="1" dirty="0" smtClean="0"/>
              <a:t>«Мова є ніби зовнішнім виявленням духу народу; його мова є його дух, і його дух є його мова – важко собі уявити що-небудь більш тотожне». </a:t>
            </a:r>
          </a:p>
          <a:p>
            <a:pPr>
              <a:lnSpc>
                <a:spcPct val="150000"/>
              </a:lnSpc>
            </a:pPr>
            <a:endParaRPr lang="uk-UA" altLang="uk-UA" dirty="0" smtClean="0">
              <a:latin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altLang="uk-UA" dirty="0" smtClean="0">
              <a:latin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>
                <a:latin typeface="+mn-lt"/>
              </a:rPr>
              <a:t>Системність мови</a:t>
            </a:r>
            <a:endParaRPr lang="uk-UA" b="1" dirty="0">
              <a:latin typeface="+mn-lt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2547938"/>
            <a:ext cx="8572560" cy="4095772"/>
          </a:xfrm>
        </p:spPr>
        <p:txBody>
          <a:bodyPr>
            <a:normAutofit fontScale="70000" lnSpcReduction="20000"/>
          </a:bodyPr>
          <a:lstStyle/>
          <a:p>
            <a:pPr>
              <a:lnSpc>
                <a:spcPct val="160000"/>
              </a:lnSpc>
              <a:buFont typeface="Arial" pitchFamily="34" charset="0"/>
              <a:buChar char="•"/>
            </a:pPr>
            <a:r>
              <a:rPr lang="uk-UA" altLang="uk-UA" b="1" dirty="0" smtClean="0">
                <a:solidFill>
                  <a:schemeClr val="tx1"/>
                </a:solidFill>
              </a:rPr>
              <a:t>В. Гумбольдт </a:t>
            </a:r>
            <a:r>
              <a:rPr lang="uk-UA" altLang="uk-UA" dirty="0" smtClean="0">
                <a:solidFill>
                  <a:schemeClr val="tx1"/>
                </a:solidFill>
              </a:rPr>
              <a:t>одним із перших у загальному мовознавстві </a:t>
            </a:r>
            <a:r>
              <a:rPr lang="uk-UA" altLang="uk-UA" b="1" dirty="0" smtClean="0">
                <a:solidFill>
                  <a:schemeClr val="tx1"/>
                </a:solidFill>
              </a:rPr>
              <a:t>обґрунтував системний характер мови.</a:t>
            </a:r>
          </a:p>
          <a:p>
            <a:pPr>
              <a:lnSpc>
                <a:spcPct val="160000"/>
              </a:lnSpc>
              <a:buFont typeface="Arial" pitchFamily="34" charset="0"/>
              <a:buChar char="•"/>
            </a:pPr>
            <a:r>
              <a:rPr lang="uk-UA" altLang="uk-UA" i="1" dirty="0" smtClean="0">
                <a:solidFill>
                  <a:schemeClr val="tx1"/>
                </a:solidFill>
              </a:rPr>
              <a:t>«Мову можна порівняти з широкою тканиною, в якій кожна нитка більш або менш помітно переплетена з усіма іншими. Користуючись мовою в якому би то не було стосунку, людина завжди торкається тільки однієї частини цієї великої тканини, але завжди чинить при цьому так, ніби в ту ж хвилину вона мала перед очима все, з чим частина ця знаходиться  в неминучому зв’язку і у внутрішній гармонії».</a:t>
            </a:r>
          </a:p>
          <a:p>
            <a:pPr>
              <a:lnSpc>
                <a:spcPct val="160000"/>
              </a:lnSpc>
              <a:buFont typeface="Arial" pitchFamily="34" charset="0"/>
              <a:buChar char="•"/>
            </a:pPr>
            <a:r>
              <a:rPr lang="uk-UA" altLang="uk-UA" b="1" dirty="0" smtClean="0">
                <a:solidFill>
                  <a:schemeClr val="tx1"/>
                </a:solidFill>
              </a:rPr>
              <a:t>Гумбольдта вважають творцем знакової теорії мови</a:t>
            </a:r>
            <a:r>
              <a:rPr lang="uk-UA" altLang="uk-UA" dirty="0" smtClean="0">
                <a:solidFill>
                  <a:schemeClr val="tx1"/>
                </a:solidFill>
              </a:rPr>
              <a:t>,  він вказував, що мова одночасно є і відображенням, і знаком.</a:t>
            </a:r>
            <a:endParaRPr lang="ru-RU" altLang="uk-UA" dirty="0" smtClean="0">
              <a:solidFill>
                <a:schemeClr val="tx1"/>
              </a:solidFill>
            </a:endParaRPr>
          </a:p>
          <a:p>
            <a:pPr>
              <a:lnSpc>
                <a:spcPct val="160000"/>
              </a:lnSpc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>
                <a:latin typeface="+mn-lt"/>
              </a:rPr>
              <a:t>Погляди на форму в мові</a:t>
            </a:r>
            <a:endParaRPr lang="uk-UA" b="1" dirty="0">
              <a:latin typeface="+mn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2643182"/>
            <a:ext cx="8286808" cy="3831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uk-UA" altLang="uk-UA" b="1" dirty="0" smtClean="0"/>
              <a:t>«Мова є формою і нічим більше, крім форми».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uk-UA" altLang="uk-UA" dirty="0" smtClean="0"/>
              <a:t>«Форму мови становить щось постійне й однопланове  в діяльності духу, що возвеличує артикульований звук до вираження думки</a:t>
            </a:r>
            <a:r>
              <a:rPr lang="uk-UA" altLang="uk-UA" dirty="0" smtClean="0"/>
              <a:t>».</a:t>
            </a:r>
            <a:endParaRPr lang="uk-UA" altLang="uk-UA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uk-UA" altLang="uk-UA" dirty="0" smtClean="0"/>
              <a:t> Внутрішня форма є формальною організацією психічної субстанції, що являє собою ідеальний аспект.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uk-UA" altLang="uk-UA" b="1" dirty="0" smtClean="0"/>
              <a:t>Форма  мови</a:t>
            </a:r>
            <a:r>
              <a:rPr lang="uk-UA" altLang="uk-UA" dirty="0" smtClean="0"/>
              <a:t> (за Гумбольдтом) - </a:t>
            </a:r>
            <a:r>
              <a:rPr lang="uk-UA" altLang="uk-UA" b="1" dirty="0" smtClean="0"/>
              <a:t>сукупність усіх мовних елементів індивідуального й суспільного використання, які утворюють матерію </a:t>
            </a:r>
            <a:r>
              <a:rPr lang="uk-UA" altLang="uk-UA" b="1" dirty="0" smtClean="0"/>
              <a:t>мови та </a:t>
            </a:r>
            <a:r>
              <a:rPr lang="uk-UA" altLang="uk-UA" b="1" dirty="0" smtClean="0"/>
              <a:t>її звукову систему.</a:t>
            </a:r>
          </a:p>
          <a:p>
            <a:pPr>
              <a:lnSpc>
                <a:spcPct val="150000"/>
              </a:lnSpc>
            </a:pPr>
            <a:endParaRPr lang="ru-RU" altLang="uk-UA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>
                <a:latin typeface="+mn-lt"/>
              </a:rPr>
              <a:t>Матерія та форма</a:t>
            </a:r>
            <a:endParaRPr lang="uk-UA" b="1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2714620"/>
            <a:ext cx="8643966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uk-UA" dirty="0" smtClean="0"/>
              <a:t>Протиставлення матерії та форми, за Гумбольдтом, можна зрозуміти, якщо мати на увазі, що </a:t>
            </a:r>
            <a:r>
              <a:rPr lang="uk-UA" b="1" dirty="0" smtClean="0"/>
              <a:t>внутрішня форма мови слугує вираженням «духу народу», тобто є психічно-соціальним явищем, а матерія у вигляді двох </a:t>
            </a:r>
            <a:r>
              <a:rPr lang="uk-UA" b="1" dirty="0" err="1" smtClean="0"/>
              <a:t>субстанцій</a:t>
            </a:r>
            <a:r>
              <a:rPr lang="uk-UA" b="1" dirty="0" smtClean="0"/>
              <a:t> (мається на увазі психофізичної, тобто рух духу, думки, та біологічної) </a:t>
            </a:r>
            <a:r>
              <a:rPr lang="uk-UA" dirty="0" smtClean="0"/>
              <a:t>виходить за межі мови, тобто є несоціальною.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endParaRPr lang="uk-UA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  <a:defRPr/>
            </a:pPr>
            <a:r>
              <a:rPr lang="uk-UA" dirty="0" smtClean="0"/>
              <a:t>Але в будь-якому разі матерія тісно пов’язана з формою мови: </a:t>
            </a:r>
            <a:r>
              <a:rPr lang="uk-UA" b="1" dirty="0" smtClean="0"/>
              <a:t>«В абсолютному смислі в мові не може бути матерії без форми».</a:t>
            </a:r>
            <a:endParaRPr lang="ru-RU" b="1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uk-UA" b="1" dirty="0" smtClean="0">
                <a:latin typeface="+mn-lt"/>
              </a:rPr>
              <a:t>Мова і мислення</a:t>
            </a:r>
            <a:endParaRPr lang="uk-UA" b="1" dirty="0">
              <a:latin typeface="+mn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2714620"/>
            <a:ext cx="8858280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uk-UA" altLang="uk-UA" i="1" dirty="0" smtClean="0"/>
              <a:t>«Мислення завжди пов’язане зі звуком мови; інакше мислення не може досягнути ясності й </a:t>
            </a:r>
            <a:r>
              <a:rPr lang="uk-UA" altLang="uk-UA" i="1" dirty="0" smtClean="0"/>
              <a:t>уявлення, </a:t>
            </a:r>
            <a:r>
              <a:rPr lang="uk-UA" altLang="uk-UA" i="1" dirty="0" smtClean="0"/>
              <a:t>не може стати поняттям.  Нерозривний зв'язок мислення, органів мовлення й слуху з мовою є одвічним і не може бути пояснений будовою людської природи».  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uk-UA" altLang="uk-UA" dirty="0" smtClean="0"/>
              <a:t>Зв'язок мови й мислення настільки безумовний, що «мова є обов’язковою передумовою мислення і в умовах повної ізоляції».</a:t>
            </a:r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uk-UA" altLang="uk-UA" b="1" dirty="0" smtClean="0"/>
              <a:t>«Мислення не просто  залежить від мови взагалі, - воно певною мірою зумовлене також кожною окремою мовою».</a:t>
            </a:r>
            <a:endParaRPr lang="ru-RU" altLang="uk-UA" b="1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tumblr_n76xtwXuCn1rzrc7ao1_1280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1676" b="11676"/>
          <a:stretch>
            <a:fillRect/>
          </a:stretch>
        </p:blipFill>
        <p:spPr/>
      </p:pic>
      <p:sp>
        <p:nvSpPr>
          <p:cNvPr id="4" name="Прямоугольная выноска 3"/>
          <p:cNvSpPr/>
          <p:nvPr/>
        </p:nvSpPr>
        <p:spPr>
          <a:xfrm flipH="1">
            <a:off x="4071934" y="1071546"/>
            <a:ext cx="1643074" cy="1143008"/>
          </a:xfrm>
          <a:prstGeom prst="wedgeRectCallout">
            <a:avLst>
              <a:gd name="adj1" fmla="val -57934"/>
              <a:gd name="adj2" fmla="val 8789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400" dirty="0" smtClean="0"/>
              <a:t>Дякую за увагу!</a:t>
            </a:r>
            <a:endParaRPr lang="uk-UA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57126" y="4857760"/>
            <a:ext cx="878687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uk-UA" sz="1400" dirty="0" smtClean="0">
                <a:latin typeface="Times New Roman" pitchFamily="18" charset="0"/>
              </a:rPr>
              <a:t>Пам’ятник Вільгельму фон Гумбольдту перед головним корпусом Гумбольдського університету Берліна.</a:t>
            </a:r>
            <a:endParaRPr lang="uk-UA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429124" y="571480"/>
            <a:ext cx="4286280" cy="5124472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uk-UA" sz="2000" smtClean="0">
                <a:latin typeface="+mj-lt"/>
              </a:rPr>
              <a:t>Чеський славіст </a:t>
            </a:r>
            <a:r>
              <a:rPr lang="uk-UA" sz="2000" b="1" smtClean="0">
                <a:latin typeface="+mj-lt"/>
              </a:rPr>
              <a:t>Йосеф Добровський</a:t>
            </a:r>
            <a:r>
              <a:rPr lang="uk-UA" sz="2000" smtClean="0">
                <a:latin typeface="+mj-lt"/>
              </a:rPr>
              <a:t> у 1791-1792 рр. практично </a:t>
            </a:r>
            <a:r>
              <a:rPr lang="uk-UA" sz="2000" b="1" smtClean="0">
                <a:latin typeface="+mj-lt"/>
              </a:rPr>
              <a:t>заклав основи систематичного порівняльного досліджування слов’янських мов.</a:t>
            </a:r>
          </a:p>
          <a:p>
            <a:pPr>
              <a:lnSpc>
                <a:spcPct val="150000"/>
              </a:lnSpc>
              <a:buNone/>
            </a:pPr>
            <a:r>
              <a:rPr lang="uk-UA" sz="2000" smtClean="0">
                <a:latin typeface="+mj-lt"/>
              </a:rPr>
              <a:t>Він поділяв усі слов’янські мови на</a:t>
            </a:r>
          </a:p>
          <a:p>
            <a:pPr>
              <a:lnSpc>
                <a:spcPct val="150000"/>
              </a:lnSpc>
              <a:buNone/>
            </a:pPr>
            <a:r>
              <a:rPr lang="uk-UA" sz="2000" smtClean="0">
                <a:latin typeface="+mj-lt"/>
              </a:rPr>
              <a:t>дві групи: </a:t>
            </a:r>
          </a:p>
          <a:p>
            <a:pPr>
              <a:lnSpc>
                <a:spcPct val="150000"/>
              </a:lnSpc>
              <a:buNone/>
            </a:pPr>
            <a:r>
              <a:rPr lang="uk-UA" sz="2000" smtClean="0">
                <a:latin typeface="+mj-lt"/>
              </a:rPr>
              <a:t>1) західнослов’янські;</a:t>
            </a:r>
          </a:p>
          <a:p>
            <a:pPr>
              <a:lnSpc>
                <a:spcPct val="150000"/>
              </a:lnSpc>
              <a:buNone/>
            </a:pPr>
            <a:r>
              <a:rPr lang="uk-UA" sz="2000" smtClean="0">
                <a:latin typeface="+mj-lt"/>
              </a:rPr>
              <a:t>2) східно- і південнослов’янські.</a:t>
            </a:r>
          </a:p>
          <a:p>
            <a:pPr marL="0" indent="0">
              <a:lnSpc>
                <a:spcPct val="150000"/>
              </a:lnSpc>
              <a:buNone/>
            </a:pPr>
            <a:endParaRPr lang="uk-UA" sz="2000" dirty="0">
              <a:latin typeface="+mj-lt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596" y="571480"/>
            <a:ext cx="3714776" cy="443627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8596" y="5357826"/>
            <a:ext cx="371477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vi-VN" sz="2000" dirty="0" smtClean="0">
                <a:latin typeface="Calibri" pitchFamily="34" charset="0"/>
                <a:cs typeface="Calibri" pitchFamily="34" charset="0"/>
              </a:rPr>
              <a:t>Йосеф Добровський</a:t>
            </a:r>
            <a:endParaRPr lang="en-US" sz="2000" dirty="0" smtClean="0">
              <a:latin typeface="Calibri" pitchFamily="34" charset="0"/>
              <a:cs typeface="Calibri" pitchFamily="34" charset="0"/>
            </a:endParaRPr>
          </a:p>
          <a:p>
            <a:pPr algn="ctr"/>
            <a:r>
              <a:rPr lang="en-US" sz="2000" dirty="0" smtClean="0">
                <a:latin typeface="Calibri" pitchFamily="34" charset="0"/>
                <a:cs typeface="Calibri" pitchFamily="34" charset="0"/>
              </a:rPr>
              <a:t> </a:t>
            </a:r>
            <a:r>
              <a:rPr lang="vi-VN" sz="2000" dirty="0" smtClean="0">
                <a:latin typeface="Calibri" pitchFamily="34" charset="0"/>
                <a:cs typeface="Calibri" pitchFamily="34" charset="0"/>
              </a:rPr>
              <a:t>( 1753</a:t>
            </a:r>
            <a:r>
              <a:rPr lang="en-US" sz="2000" dirty="0" smtClean="0">
                <a:latin typeface="Calibri" pitchFamily="34" charset="0"/>
                <a:cs typeface="Calibri" pitchFamily="34" charset="0"/>
              </a:rPr>
              <a:t> –</a:t>
            </a:r>
            <a:r>
              <a:rPr lang="vi-VN" sz="2000" dirty="0" smtClean="0">
                <a:latin typeface="Calibri" pitchFamily="34" charset="0"/>
                <a:cs typeface="Calibri" pitchFamily="34" charset="0"/>
              </a:rPr>
              <a:t> 1829)</a:t>
            </a:r>
            <a:endParaRPr lang="uk-UA" sz="2000" dirty="0" smtClean="0">
              <a:latin typeface="Calibri" pitchFamily="34" charset="0"/>
              <a:cs typeface="Calibri" pitchFamily="34" charset="0"/>
            </a:endParaRPr>
          </a:p>
          <a:p>
            <a:pPr algn="ctr"/>
            <a:endParaRPr lang="uk-UA" sz="2000" dirty="0">
              <a:latin typeface="Calibri" pitchFamily="34" charset="0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357166"/>
            <a:ext cx="8358246" cy="6215106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uk-UA" sz="2400" b="1" dirty="0" smtClean="0"/>
              <a:t>Праці Й. Добровського  заклали основи порівняльної граматики слов’янських мов, у якій визнавалася спорідненість слов’янських мов і давність старослов’янської мови. </a:t>
            </a:r>
          </a:p>
          <a:p>
            <a:pPr marL="0" indent="0">
              <a:lnSpc>
                <a:spcPct val="160000"/>
              </a:lnSpc>
              <a:buNone/>
            </a:pPr>
            <a:r>
              <a:rPr lang="uk-UA" sz="2400" dirty="0" smtClean="0"/>
              <a:t>Його «Основи давньослов’янської мови» (1822) були першою науковою граматикою старослов’янської мови. Добровський приділяв увагу походженню слов’янського письма і першої письмової мови слов’ян: </a:t>
            </a:r>
          </a:p>
          <a:p>
            <a:pPr marL="0" indent="0">
              <a:lnSpc>
                <a:spcPct val="160000"/>
              </a:lnSpc>
            </a:pPr>
            <a:r>
              <a:rPr lang="uk-UA" sz="2400" dirty="0" smtClean="0"/>
              <a:t>«Глаголітика», </a:t>
            </a:r>
            <a:r>
              <a:rPr lang="uk-UA" sz="2400" dirty="0" smtClean="0"/>
              <a:t>1807.</a:t>
            </a:r>
            <a:endParaRPr lang="uk-UA" sz="2400" dirty="0" smtClean="0"/>
          </a:p>
          <a:p>
            <a:pPr marL="0" indent="0">
              <a:lnSpc>
                <a:spcPct val="160000"/>
              </a:lnSpc>
            </a:pPr>
            <a:r>
              <a:rPr lang="uk-UA" sz="2400" dirty="0" smtClean="0"/>
              <a:t>«Моравські легенди про Кирила й Мефодія», </a:t>
            </a:r>
            <a:r>
              <a:rPr lang="uk-UA" sz="2400" dirty="0" smtClean="0"/>
              <a:t>1826.</a:t>
            </a:r>
            <a:endParaRPr lang="uk-UA" sz="2400" dirty="0" smtClean="0"/>
          </a:p>
          <a:p>
            <a:pPr marL="0" indent="0">
              <a:lnSpc>
                <a:spcPct val="160000"/>
              </a:lnSpc>
              <a:buNone/>
            </a:pPr>
            <a:r>
              <a:rPr lang="uk-UA" sz="2400" b="1" dirty="0" smtClean="0"/>
              <a:t>Однак у працях Й. Добровського ще не використовувався порівняльно-історичний метод, хоч елементи історичного мовознавства вже простежуються.</a:t>
            </a:r>
          </a:p>
          <a:p>
            <a:pPr marL="0" indent="0">
              <a:lnSpc>
                <a:spcPct val="160000"/>
              </a:lnSpc>
              <a:buNone/>
            </a:pPr>
            <a:endParaRPr lang="uk-UA" dirty="0"/>
          </a:p>
        </p:txBody>
      </p:sp>
    </p:spTree>
    <p:extLst>
      <p:ext uri="{BB962C8B-B14F-4D97-AF65-F5344CB8AC3E}">
        <p14:creationId xmlns:p14="http://schemas.microsoft.com/office/powerpoint/2010/main" val="3579528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54" t="3774" r="3173" b="54713"/>
          <a:stretch>
            <a:fillRect/>
          </a:stretch>
        </p:blipFill>
        <p:spPr bwMode="auto">
          <a:xfrm>
            <a:off x="285720" y="4929198"/>
            <a:ext cx="3643338" cy="157163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>
          <a:xfrm>
            <a:off x="4214810" y="142852"/>
            <a:ext cx="4714908" cy="6429420"/>
          </a:xfrm>
        </p:spPr>
        <p:txBody>
          <a:bodyPr>
            <a:normAutofit fontScale="700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uk-UA" dirty="0" smtClean="0">
                <a:latin typeface="+mj-lt"/>
              </a:rPr>
              <a:t>Наприкінці ХVІ ст. італійський мандрівник </a:t>
            </a:r>
            <a:r>
              <a:rPr lang="uk-UA" b="1" dirty="0" smtClean="0">
                <a:latin typeface="+mj-lt"/>
              </a:rPr>
              <a:t>Філіппо Сассеті помітив генетичну подібність</a:t>
            </a:r>
            <a:r>
              <a:rPr lang="uk-UA" dirty="0" smtClean="0">
                <a:latin typeface="+mj-lt"/>
              </a:rPr>
              <a:t> числівників </a:t>
            </a:r>
            <a:r>
              <a:rPr lang="uk-UA" b="1" dirty="0" smtClean="0">
                <a:latin typeface="+mj-lt"/>
              </a:rPr>
              <a:t>латинської, санскритської та італійської мов</a:t>
            </a:r>
            <a:r>
              <a:rPr lang="uk-UA" dirty="0" smtClean="0">
                <a:latin typeface="+mj-lt"/>
              </a:rPr>
              <a:t>, хоч наукових висновків з того ніхто не зробив. </a:t>
            </a:r>
            <a:r>
              <a:rPr lang="uk-UA" dirty="0" err="1" smtClean="0">
                <a:latin typeface="+mj-lt"/>
              </a:rPr>
              <a:t>Сассеті</a:t>
            </a:r>
            <a:r>
              <a:rPr lang="uk-UA" dirty="0" smtClean="0">
                <a:latin typeface="+mj-lt"/>
              </a:rPr>
              <a:t> </a:t>
            </a:r>
            <a:r>
              <a:rPr lang="vi-VN" dirty="0" smtClean="0">
                <a:latin typeface="Calibri" pitchFamily="34" charset="0"/>
                <a:cs typeface="Calibri" pitchFamily="34" charset="0"/>
              </a:rPr>
              <a:t>вважають одним із передвісників порівняльно-історичного мовознавства</a:t>
            </a:r>
            <a:r>
              <a:rPr lang="uk-UA" dirty="0" smtClean="0">
                <a:latin typeface="Calibri" pitchFamily="34" charset="0"/>
                <a:cs typeface="Calibri" pitchFamily="34" charset="0"/>
              </a:rPr>
              <a:t>.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uk-UA" dirty="0" smtClean="0">
                <a:latin typeface="+mj-lt"/>
              </a:rPr>
              <a:t>Санскрит – одна з основних давньоіндійських мов, що входить в індійську групу індоєвропейської мовної сім'ї. </a:t>
            </a:r>
            <a:r>
              <a:rPr lang="uk-UA" b="1" dirty="0" smtClean="0">
                <a:latin typeface="+mj-lt"/>
              </a:rPr>
              <a:t>Саме з її відкриттям й вивченням пов'язують зародження порівняльно-історичного мовознавства. </a:t>
            </a:r>
          </a:p>
          <a:p>
            <a:pPr marL="0" indent="0">
              <a:lnSpc>
                <a:spcPct val="170000"/>
              </a:lnSpc>
              <a:buNone/>
            </a:pPr>
            <a:r>
              <a:rPr lang="uk-UA" i="1" dirty="0" smtClean="0">
                <a:latin typeface="+mj-lt"/>
              </a:rPr>
              <a:t>На світлині – рукопис </a:t>
            </a:r>
            <a:r>
              <a:rPr lang="uk-UA" i="1" dirty="0" err="1" smtClean="0">
                <a:latin typeface="+mj-lt"/>
              </a:rPr>
              <a:t>“Рігведи”</a:t>
            </a:r>
            <a:r>
              <a:rPr lang="uk-UA" i="1" dirty="0" smtClean="0">
                <a:latin typeface="+mj-lt"/>
              </a:rPr>
              <a:t> на санскриті.</a:t>
            </a:r>
          </a:p>
          <a:p>
            <a:pPr marL="0" indent="0">
              <a:lnSpc>
                <a:spcPct val="170000"/>
              </a:lnSpc>
              <a:buNone/>
            </a:pPr>
            <a:endParaRPr lang="uk-UA" dirty="0">
              <a:latin typeface="+mj-lt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85720" y="357166"/>
          <a:ext cx="3643338" cy="4389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4729"/>
                <a:gridCol w="1878609"/>
              </a:tblGrid>
              <a:tr h="562574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uk-UA" sz="1800" b="1" kern="120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ЛАТИНА</a:t>
                      </a:r>
                    </a:p>
                    <a:p>
                      <a:endParaRPr lang="uk-UA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dirty="0" smtClean="0"/>
                        <a:t>САНСКРИТ</a:t>
                      </a:r>
                      <a:endParaRPr lang="uk-UA" dirty="0"/>
                    </a:p>
                  </a:txBody>
                  <a:tcPr/>
                </a:tc>
              </a:tr>
              <a:tr h="3295078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duo</a:t>
                      </a:r>
                      <a:endParaRPr kumimoji="0" lang="uk-UA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</a:t>
                      </a:r>
                      <a:r>
                        <a:rPr kumimoji="0"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ē</a:t>
                      </a:r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</a:t>
                      </a:r>
                      <a:endParaRPr kumimoji="0" lang="uk-UA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quattuor</a:t>
                      </a:r>
                      <a:endParaRPr kumimoji="0" lang="uk-UA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quinque</a:t>
                      </a:r>
                      <a:endParaRPr kumimoji="0" lang="uk-UA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sex</a:t>
                      </a:r>
                      <a:r>
                        <a:rPr kumimoji="0"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septem</a:t>
                      </a:r>
                      <a:endParaRPr kumimoji="0" lang="uk-UA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octo</a:t>
                      </a:r>
                      <a:endParaRPr kumimoji="0" lang="uk-UA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novem</a:t>
                      </a:r>
                      <a:endParaRPr kumimoji="0" lang="uk-UA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decem</a:t>
                      </a:r>
                      <a:endParaRPr kumimoji="0" lang="uk-UA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endParaRPr lang="uk-UA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0" lang="en-US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dvau</a:t>
                      </a:r>
                      <a:endParaRPr kumimoji="0" lang="uk-UA" sz="2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algn="ctr"/>
                      <a:r>
                        <a:rPr kumimoji="0" lang="en-US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tranas</a:t>
                      </a:r>
                      <a:r>
                        <a:rPr kumimoji="0"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ctr"/>
                      <a:r>
                        <a:rPr kumimoji="0"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č</a:t>
                      </a:r>
                      <a:r>
                        <a:rPr kumimoji="0" lang="en-US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atur</a:t>
                      </a:r>
                      <a:r>
                        <a:rPr kumimoji="0"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ctr"/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</a:t>
                      </a:r>
                      <a:r>
                        <a:rPr kumimoji="0"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ñč</a:t>
                      </a:r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kumimoji="0"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ctr"/>
                      <a:r>
                        <a:rPr kumimoji="0"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š</a:t>
                      </a:r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kumimoji="0"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š</a:t>
                      </a:r>
                    </a:p>
                    <a:p>
                      <a:pPr algn="ctr"/>
                      <a:r>
                        <a:rPr kumimoji="0" lang="en-US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sapt</a:t>
                      </a:r>
                      <a:r>
                        <a:rPr kumimoji="0"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á </a:t>
                      </a:r>
                    </a:p>
                    <a:p>
                      <a:pPr algn="ctr"/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</a:t>
                      </a:r>
                      <a:r>
                        <a:rPr kumimoji="0"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š</a:t>
                      </a:r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t</a:t>
                      </a:r>
                      <a:r>
                        <a:rPr kumimoji="0"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á</a:t>
                      </a:r>
                    </a:p>
                    <a:p>
                      <a:pPr algn="ctr"/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n</a:t>
                      </a:r>
                      <a:r>
                        <a:rPr kumimoji="0"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á</a:t>
                      </a:r>
                      <a:r>
                        <a:rPr kumimoji="0" lang="en-US" sz="24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va</a:t>
                      </a:r>
                      <a:r>
                        <a:rPr kumimoji="0"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  <a:p>
                      <a:pPr algn="ctr"/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d</a:t>
                      </a:r>
                      <a:r>
                        <a:rPr kumimoji="0" lang="uk-UA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å</a:t>
                      </a:r>
                      <a:r>
                        <a:rPr kumimoji="0" lang="en-US" sz="2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ca</a:t>
                      </a:r>
                      <a:endParaRPr lang="uk-UA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00562" y="428604"/>
            <a:ext cx="4357718" cy="5357850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60000"/>
              </a:lnSpc>
              <a:buNone/>
            </a:pPr>
            <a:r>
              <a:rPr lang="uk-UA" sz="2400" dirty="0" smtClean="0"/>
              <a:t>У першому томі наукового журналу «Азійські дослідження» </a:t>
            </a:r>
            <a:r>
              <a:rPr lang="uk-UA" sz="2400" b="1" dirty="0" smtClean="0"/>
              <a:t>Уїльям </a:t>
            </a:r>
            <a:r>
              <a:rPr lang="uk-UA" sz="2400" b="1" dirty="0" err="1" smtClean="0"/>
              <a:t>Джонз</a:t>
            </a:r>
            <a:r>
              <a:rPr lang="uk-UA" sz="2400" b="1" dirty="0" smtClean="0"/>
              <a:t> проголосив, що санскритська, грецька, латинська, германські, кельтські та іранські мови становлять собою єдину сім’ю і походять від спільного джерела, можливо, вже втраченого. </a:t>
            </a:r>
            <a:r>
              <a:rPr lang="uk-UA" sz="2400" dirty="0" smtClean="0"/>
              <a:t>Він заявив, що схожість у коренях дієслів і близькість багатьох граматичних форм у цих мовах не випадкова.</a:t>
            </a:r>
          </a:p>
          <a:p>
            <a:pPr marL="0" indent="0">
              <a:lnSpc>
                <a:spcPct val="160000"/>
              </a:lnSpc>
              <a:buNone/>
            </a:pPr>
            <a:endParaRPr lang="uk-UA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84" r="13888"/>
          <a:stretch>
            <a:fillRect/>
          </a:stretch>
        </p:blipFill>
        <p:spPr bwMode="auto">
          <a:xfrm>
            <a:off x="500034" y="428604"/>
            <a:ext cx="3643338" cy="535785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500034" y="5857892"/>
            <a:ext cx="364333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000" dirty="0">
                <a:latin typeface="+mj-lt"/>
              </a:rPr>
              <a:t>Англійський </a:t>
            </a:r>
            <a:r>
              <a:rPr lang="uk-UA" sz="2000" dirty="0" smtClean="0">
                <a:latin typeface="+mj-lt"/>
              </a:rPr>
              <a:t>сходознавець Уїльям </a:t>
            </a:r>
            <a:r>
              <a:rPr lang="uk-UA" sz="2000" dirty="0" err="1" smtClean="0">
                <a:latin typeface="+mj-lt"/>
              </a:rPr>
              <a:t>Джонз</a:t>
            </a:r>
            <a:endParaRPr lang="uk-UA" sz="2000" dirty="0" smtClean="0">
              <a:latin typeface="+mj-lt"/>
            </a:endParaRPr>
          </a:p>
          <a:p>
            <a:pPr algn="ctr"/>
            <a:r>
              <a:rPr lang="uk-UA" sz="2000" dirty="0" smtClean="0">
                <a:latin typeface="+mj-lt"/>
              </a:rPr>
              <a:t>(1746-194)</a:t>
            </a:r>
            <a:endParaRPr lang="uk-UA" sz="20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020272" y="2787081"/>
            <a:ext cx="2123728" cy="1169167"/>
          </a:xfrm>
        </p:spPr>
        <p:txBody>
          <a:bodyPr/>
          <a:lstStyle/>
          <a:p>
            <a:pPr marL="0" lvl="0" indent="0">
              <a:buClr>
                <a:srgbClr val="666633"/>
              </a:buClr>
              <a:buNone/>
            </a:pPr>
            <a:r>
              <a:rPr lang="uk-UA" sz="1800" i="1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Фрідріх </a:t>
            </a:r>
            <a:r>
              <a:rPr lang="uk-UA" sz="1800" i="1" dirty="0" err="1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Шлегель</a:t>
            </a:r>
            <a:r>
              <a:rPr lang="uk-UA" sz="1800" dirty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(</a:t>
            </a:r>
            <a:r>
              <a:rPr lang="uk-UA" sz="1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1772-1829)</a:t>
            </a:r>
            <a:endParaRPr lang="uk-UA" sz="1800" dirty="0">
              <a:solidFill>
                <a:srgbClr val="000000"/>
              </a:solidFill>
            </a:endParaRPr>
          </a:p>
          <a:p>
            <a:endParaRPr lang="uk-UA" dirty="0"/>
          </a:p>
        </p:txBody>
      </p:sp>
      <p:pic>
        <p:nvPicPr>
          <p:cNvPr id="3074" name="Picture 2" descr="Schlegel17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26166"/>
            <a:ext cx="1905000" cy="27432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79512" y="0"/>
            <a:ext cx="667848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uk-UA" sz="2400" dirty="0" smtClean="0"/>
          </a:p>
          <a:p>
            <a:r>
              <a:rPr lang="uk-UA" sz="2400" dirty="0" smtClean="0"/>
              <a:t>Однією </a:t>
            </a:r>
            <a:r>
              <a:rPr lang="uk-UA" sz="2400" dirty="0"/>
              <a:t>з найвідоміших праць у цьому напрямку стає видана у 1808 р. книжка </a:t>
            </a:r>
            <a:r>
              <a:rPr lang="uk-UA" sz="2400" i="1" dirty="0"/>
              <a:t>Фрідріха </a:t>
            </a:r>
            <a:r>
              <a:rPr lang="uk-UA" sz="2400" i="1" dirty="0" err="1"/>
              <a:t>Шлегеля</a:t>
            </a:r>
            <a:r>
              <a:rPr lang="uk-UA" sz="2400" dirty="0"/>
              <a:t> (1772-1829) «Про мову і мудрість індійців», у якій автор зосереджується на проблемах генеалогії, обстоюючи думку про спорідненість і походження латинської, грецької, германських та іранських мов </a:t>
            </a:r>
            <a:r>
              <a:rPr lang="uk-UA" sz="2400" dirty="0" smtClean="0"/>
              <a:t>із </a:t>
            </a:r>
            <a:r>
              <a:rPr lang="uk-UA" sz="2400" dirty="0"/>
              <a:t>санскриту, досліджує мову словника і граматичної будови мов, </a:t>
            </a:r>
            <a:r>
              <a:rPr lang="uk-UA" sz="2400" i="1" dirty="0" smtClean="0"/>
              <a:t>уводить </a:t>
            </a:r>
            <a:r>
              <a:rPr lang="uk-UA" sz="2400" i="1" dirty="0"/>
              <a:t>термін «порівняльна граматика».</a:t>
            </a:r>
            <a:r>
              <a:rPr lang="uk-UA" sz="2400" dirty="0"/>
              <a:t> Розвиваючи думки </a:t>
            </a:r>
            <a:r>
              <a:rPr lang="uk-UA" sz="2400" dirty="0" smtClean="0"/>
              <a:t>У. </a:t>
            </a:r>
            <a:r>
              <a:rPr lang="uk-UA" sz="2400" dirty="0" err="1"/>
              <a:t>Джонза</a:t>
            </a:r>
            <a:r>
              <a:rPr lang="uk-UA" sz="2400" dirty="0"/>
              <a:t>, </a:t>
            </a:r>
            <a:endParaRPr lang="uk-UA" sz="2400" dirty="0" smtClean="0"/>
          </a:p>
          <a:p>
            <a:r>
              <a:rPr lang="uk-UA" sz="2400" dirty="0" smtClean="0"/>
              <a:t>Ф</a:t>
            </a:r>
            <a:r>
              <a:rPr lang="uk-UA" sz="2400" dirty="0"/>
              <a:t>. </a:t>
            </a:r>
            <a:r>
              <a:rPr lang="uk-UA" sz="2400" dirty="0" err="1"/>
              <a:t>Шлегель</a:t>
            </a:r>
            <a:r>
              <a:rPr lang="uk-UA" sz="2400" dirty="0"/>
              <a:t>, крім індоєвропейських, порівнює санскрит </a:t>
            </a:r>
            <a:r>
              <a:rPr lang="uk-UA" sz="2400" dirty="0" smtClean="0"/>
              <a:t>із  </a:t>
            </a:r>
            <a:r>
              <a:rPr lang="uk-UA" sz="2400" dirty="0"/>
              <a:t>тюркськими мовами, даючи загальну характеристику, хоч і не зовсім об’єктивну, </a:t>
            </a:r>
            <a:r>
              <a:rPr lang="uk-UA" sz="2400" i="1" dirty="0"/>
              <a:t>флективним та </a:t>
            </a:r>
            <a:r>
              <a:rPr lang="uk-UA" sz="2400" i="1" dirty="0" smtClean="0"/>
              <a:t> аглютинативним </a:t>
            </a:r>
            <a:r>
              <a:rPr lang="uk-UA" sz="2400" i="1" dirty="0"/>
              <a:t>мовам.</a:t>
            </a:r>
            <a:endParaRPr lang="uk-UA" sz="2400" dirty="0"/>
          </a:p>
        </p:txBody>
      </p:sp>
    </p:spTree>
    <p:extLst>
      <p:ext uri="{BB962C8B-B14F-4D97-AF65-F5344CB8AC3E}">
        <p14:creationId xmlns:p14="http://schemas.microsoft.com/office/powerpoint/2010/main" val="378344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28596" y="500042"/>
            <a:ext cx="8358246" cy="5857916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uk-UA" b="1" dirty="0" smtClean="0"/>
              <a:t>А. Ф. Бернарді </a:t>
            </a:r>
            <a:r>
              <a:rPr lang="uk-UA" dirty="0" smtClean="0"/>
              <a:t>(1769-1820)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dirty="0" smtClean="0"/>
              <a:t> </a:t>
            </a:r>
            <a:r>
              <a:rPr lang="uk-UA" dirty="0" smtClean="0"/>
              <a:t>Його праці стали своєрідним  підсумком загальнотеоретичних досліджень у галузі філософії мови та її граматичного вчення початку ХІХ ст.: </a:t>
            </a:r>
          </a:p>
          <a:p>
            <a:pPr marL="0" indent="0">
              <a:lnSpc>
                <a:spcPct val="150000"/>
              </a:lnSpc>
            </a:pPr>
            <a:r>
              <a:rPr lang="uk-UA" dirty="0" smtClean="0"/>
              <a:t>«Вчення про мову» (1801-1803)</a:t>
            </a:r>
          </a:p>
          <a:p>
            <a:pPr marL="0" indent="0">
              <a:lnSpc>
                <a:spcPct val="150000"/>
              </a:lnSpc>
            </a:pPr>
            <a:r>
              <a:rPr lang="uk-UA" dirty="0" smtClean="0"/>
              <a:t>«Початкові основи мовознавства» (1805).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uk-UA" b="1" dirty="0" smtClean="0"/>
              <a:t>Бернарді встановлює предмет науки про мову, виділяє такі лінгвістичні розділи, як фонетику, етимологію, слововивід, морфологію,  синтаксис.</a:t>
            </a:r>
            <a:r>
              <a:rPr lang="uk-UA" dirty="0" smtClean="0"/>
              <a:t> Він виділяє два основні аспекти у вивченні мови:</a:t>
            </a:r>
          </a:p>
          <a:p>
            <a:pPr marL="0" indent="0">
              <a:lnSpc>
                <a:spcPct val="150000"/>
              </a:lnSpc>
            </a:pPr>
            <a:r>
              <a:rPr lang="uk-UA" dirty="0" smtClean="0"/>
              <a:t>історичний </a:t>
            </a:r>
          </a:p>
          <a:p>
            <a:pPr marL="0" indent="0">
              <a:lnSpc>
                <a:spcPct val="150000"/>
              </a:lnSpc>
            </a:pPr>
            <a:r>
              <a:rPr lang="uk-UA" dirty="0" smtClean="0"/>
              <a:t>філософський </a:t>
            </a:r>
          </a:p>
          <a:p>
            <a:pPr>
              <a:lnSpc>
                <a:spcPct val="150000"/>
              </a:lnSpc>
              <a:buNone/>
            </a:pPr>
            <a:endParaRPr lang="uk-U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3214678" y="142852"/>
            <a:ext cx="5643602" cy="6858000"/>
          </a:xfrm>
        </p:spPr>
        <p:txBody>
          <a:bodyPr>
            <a:noAutofit/>
          </a:bodyPr>
          <a:lstStyle/>
          <a:p>
            <a:pPr indent="0" algn="just">
              <a:spcAft>
                <a:spcPts val="0"/>
              </a:spcAft>
              <a:buNone/>
            </a:pPr>
            <a:r>
              <a:rPr lang="uk-UA" sz="1800" i="1" dirty="0">
                <a:latin typeface="Times New Roman"/>
                <a:ea typeface="Times New Roman"/>
              </a:rPr>
              <a:t>У роботі </a:t>
            </a:r>
            <a:r>
              <a:rPr lang="uk-UA" sz="1800" dirty="0">
                <a:latin typeface="Times New Roman"/>
                <a:ea typeface="Times New Roman"/>
              </a:rPr>
              <a:t> «Про систему дієвідмінювання санскритської мови у порівнянні з такою грецької, латинської, перської і германської мов…» (1816 р.) </a:t>
            </a:r>
            <a:r>
              <a:rPr lang="uk-UA" sz="1800" i="1" dirty="0">
                <a:latin typeface="Times New Roman"/>
                <a:ea typeface="Times New Roman"/>
              </a:rPr>
              <a:t>Ф. </a:t>
            </a:r>
            <a:r>
              <a:rPr lang="uk-UA" sz="1800" i="1" dirty="0" err="1">
                <a:latin typeface="Times New Roman"/>
                <a:ea typeface="Times New Roman"/>
              </a:rPr>
              <a:t>Бопп</a:t>
            </a:r>
            <a:r>
              <a:rPr lang="uk-UA" sz="1800" i="1" dirty="0">
                <a:latin typeface="Times New Roman"/>
                <a:ea typeface="Times New Roman"/>
              </a:rPr>
              <a:t> уперше в європейському мовознавстві вводить для порівняння дані санскритської мови і доводить порівняльно-історичним методом спорідненість винесених у заголовок праці мов.</a:t>
            </a:r>
            <a:endParaRPr lang="uk-UA" sz="1800" dirty="0">
              <a:latin typeface="Times New Roman"/>
              <a:ea typeface="Times New Roman"/>
            </a:endParaRPr>
          </a:p>
          <a:p>
            <a:pPr indent="0" algn="just">
              <a:spcAft>
                <a:spcPts val="0"/>
              </a:spcAft>
              <a:buNone/>
            </a:pPr>
            <a:r>
              <a:rPr lang="uk-UA" sz="1800" dirty="0">
                <a:latin typeface="Times New Roman"/>
                <a:ea typeface="Times New Roman"/>
              </a:rPr>
              <a:t>Почавши лінгвістичний аналіз  </a:t>
            </a:r>
            <a:r>
              <a:rPr lang="uk-UA" sz="1800" dirty="0" smtClean="0">
                <a:latin typeface="Times New Roman"/>
                <a:ea typeface="Times New Roman"/>
              </a:rPr>
              <a:t>із </a:t>
            </a:r>
            <a:r>
              <a:rPr lang="uk-UA" sz="1800" dirty="0">
                <a:latin typeface="Times New Roman"/>
                <a:ea typeface="Times New Roman"/>
              </a:rPr>
              <a:t>порівняння санскритської дієвідміни з дієвідміною грецької, латинської, перської та германської мов, Ф. </a:t>
            </a:r>
            <a:r>
              <a:rPr lang="uk-UA" sz="1800" dirty="0" err="1">
                <a:latin typeface="Times New Roman"/>
                <a:ea typeface="Times New Roman"/>
              </a:rPr>
              <a:t>Бопп</a:t>
            </a:r>
            <a:r>
              <a:rPr lang="uk-UA" sz="1800" dirty="0">
                <a:latin typeface="Times New Roman"/>
                <a:ea typeface="Times New Roman"/>
              </a:rPr>
              <a:t> поступово поширює коло досліджуваних індоєвропейських мов розшифрованою авестійською (архаїчний різновид </a:t>
            </a:r>
            <a:r>
              <a:rPr lang="uk-UA" sz="1800" dirty="0" err="1">
                <a:latin typeface="Times New Roman"/>
                <a:ea typeface="Times New Roman"/>
              </a:rPr>
              <a:t>новоперської</a:t>
            </a:r>
            <a:r>
              <a:rPr lang="uk-UA" sz="1800" dirty="0">
                <a:latin typeface="Times New Roman"/>
                <a:ea typeface="Times New Roman"/>
              </a:rPr>
              <a:t>), виділяє готську і німецьку мови для розмежування фактів германських мов, залучає дані граматики литовської і старослов’янської мов, пізніше ще й вірменської мови. В окремих статтях він розглядає давньоруську й албанську, частково кельтські мови. Власне, </a:t>
            </a:r>
            <a:r>
              <a:rPr lang="uk-UA" sz="1800" i="1" dirty="0">
                <a:latin typeface="Times New Roman"/>
                <a:ea typeface="Times New Roman"/>
              </a:rPr>
              <a:t>Ф. </a:t>
            </a:r>
            <a:r>
              <a:rPr lang="uk-UA" sz="1800" i="1" dirty="0" err="1">
                <a:latin typeface="Times New Roman"/>
                <a:ea typeface="Times New Roman"/>
              </a:rPr>
              <a:t>Бопп</a:t>
            </a:r>
            <a:r>
              <a:rPr lang="uk-UA" sz="1800" i="1" dirty="0">
                <a:latin typeface="Times New Roman"/>
                <a:ea typeface="Times New Roman"/>
              </a:rPr>
              <a:t> використав матеріали практично всіх відомих на той час індоєвропейських граматик, </a:t>
            </a:r>
            <a:r>
              <a:rPr lang="uk-UA" sz="1800" dirty="0">
                <a:latin typeface="Times New Roman"/>
                <a:ea typeface="Times New Roman"/>
              </a:rPr>
              <a:t>помилково зараховуючи до індоєвропейської сім’ї мови малайсько-полінезійські та мови південного Кавказу.</a:t>
            </a: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069" r="6897"/>
          <a:stretch>
            <a:fillRect/>
          </a:stretch>
        </p:blipFill>
        <p:spPr bwMode="auto">
          <a:xfrm>
            <a:off x="214282" y="428604"/>
            <a:ext cx="2865812" cy="42862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14282" y="5000637"/>
            <a:ext cx="28575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uk-UA" sz="2400" i="1" dirty="0" err="1" smtClean="0"/>
              <a:t>Франц</a:t>
            </a:r>
            <a:r>
              <a:rPr lang="uk-UA" sz="2400" i="1" dirty="0" smtClean="0"/>
              <a:t> </a:t>
            </a:r>
            <a:r>
              <a:rPr lang="uk-UA" sz="2400" i="1" dirty="0" err="1" smtClean="0"/>
              <a:t>Бопп</a:t>
            </a:r>
            <a:endParaRPr lang="uk-UA" sz="2400" i="1" dirty="0" smtClean="0"/>
          </a:p>
          <a:p>
            <a:pPr algn="ctr"/>
            <a:r>
              <a:rPr lang="uk-UA" sz="2400" dirty="0" smtClean="0"/>
              <a:t> (1791-1867)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праведливость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500</TotalTime>
  <Words>1856</Words>
  <Application>Microsoft Office PowerPoint</Application>
  <PresentationFormat>Экран (4:3)</PresentationFormat>
  <Paragraphs>133</Paragraphs>
  <Slides>25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Справедливость</vt:lpstr>
      <vt:lpstr>Виникнення й розвиток  порівняльно-історичного мовознавства. Філософія мови  Вільгельма Гумбольдта</vt:lpstr>
      <vt:lpstr>План: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Олександр фон Гумбольдт  Портрет  Йозефа Карла Штилера</vt:lpstr>
      <vt:lpstr>Презентация PowerPoint</vt:lpstr>
      <vt:lpstr>Презентация PowerPoint</vt:lpstr>
      <vt:lpstr>Презентация PowerPoint</vt:lpstr>
      <vt:lpstr>Презентация PowerPoint</vt:lpstr>
      <vt:lpstr>Виникнення мови</vt:lpstr>
      <vt:lpstr>Системність мови</vt:lpstr>
      <vt:lpstr>Погляди на форму в мові</vt:lpstr>
      <vt:lpstr>Матерія та форма</vt:lpstr>
      <vt:lpstr>Мова і мислення</vt:lpstr>
      <vt:lpstr>Презентация PowerPoint</vt:lpstr>
    </vt:vector>
  </TitlesOfParts>
  <Company>Grizli777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Виникнення й розвиток  порівняльно-історичного мовознавства. Філософія мови  Вільгельма Гумбольдта</dc:title>
  <dc:creator>Anastasia</dc:creator>
  <cp:lastModifiedBy>AllaL</cp:lastModifiedBy>
  <cp:revision>56</cp:revision>
  <dcterms:created xsi:type="dcterms:W3CDTF">2015-04-20T10:42:41Z</dcterms:created>
  <dcterms:modified xsi:type="dcterms:W3CDTF">2015-10-12T06:47:22Z</dcterms:modified>
</cp:coreProperties>
</file>