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50" r:id="rId1"/>
  </p:sldMasterIdLst>
  <p:notesMasterIdLst>
    <p:notesMasterId r:id="rId43"/>
  </p:notesMasterIdLst>
  <p:sldIdLst>
    <p:sldId id="256" r:id="rId2"/>
    <p:sldId id="288" r:id="rId3"/>
    <p:sldId id="358" r:id="rId4"/>
    <p:sldId id="388" r:id="rId5"/>
    <p:sldId id="389" r:id="rId6"/>
    <p:sldId id="357" r:id="rId7"/>
    <p:sldId id="427" r:id="rId8"/>
    <p:sldId id="426" r:id="rId9"/>
    <p:sldId id="308" r:id="rId10"/>
    <p:sldId id="428" r:id="rId11"/>
    <p:sldId id="417" r:id="rId12"/>
    <p:sldId id="418" r:id="rId13"/>
    <p:sldId id="402" r:id="rId14"/>
    <p:sldId id="391" r:id="rId15"/>
    <p:sldId id="392" r:id="rId16"/>
    <p:sldId id="394" r:id="rId17"/>
    <p:sldId id="395" r:id="rId18"/>
    <p:sldId id="408" r:id="rId19"/>
    <p:sldId id="403" r:id="rId20"/>
    <p:sldId id="400" r:id="rId21"/>
    <p:sldId id="401" r:id="rId22"/>
    <p:sldId id="396" r:id="rId23"/>
    <p:sldId id="405" r:id="rId24"/>
    <p:sldId id="407" r:id="rId25"/>
    <p:sldId id="409" r:id="rId26"/>
    <p:sldId id="397" r:id="rId27"/>
    <p:sldId id="398" r:id="rId28"/>
    <p:sldId id="372" r:id="rId29"/>
    <p:sldId id="374" r:id="rId30"/>
    <p:sldId id="429" r:id="rId31"/>
    <p:sldId id="430" r:id="rId32"/>
    <p:sldId id="431" r:id="rId33"/>
    <p:sldId id="432" r:id="rId34"/>
    <p:sldId id="433" r:id="rId35"/>
    <p:sldId id="434" r:id="rId36"/>
    <p:sldId id="437" r:id="rId37"/>
    <p:sldId id="435" r:id="rId38"/>
    <p:sldId id="436" r:id="rId39"/>
    <p:sldId id="305" r:id="rId40"/>
    <p:sldId id="366" r:id="rId41"/>
    <p:sldId id="279" r:id="rId42"/>
  </p:sldIdLst>
  <p:sldSz cx="9144000" cy="6858000" type="screen4x3"/>
  <p:notesSz cx="6858000" cy="9144000"/>
  <p:embeddedFontLst>
    <p:embeddedFont>
      <p:font typeface="Georgia" pitchFamily="18" charset="0"/>
      <p:regular r:id="rId44"/>
      <p:bold r:id="rId45"/>
      <p:italic r:id="rId46"/>
      <p:boldItalic r:id="rId47"/>
    </p:embeddedFont>
    <p:embeddedFont>
      <p:font typeface="Verdana" pitchFamily="34" charset="0"/>
      <p:regular r:id="rId48"/>
      <p:bold r:id="rId49"/>
      <p:italic r:id="rId50"/>
      <p:boldItalic r:id="rId51"/>
    </p:embeddedFont>
    <p:embeddedFont>
      <p:font typeface="Calibri" pitchFamily="34" charset="0"/>
      <p:regular r:id="rId52"/>
      <p:bold r:id="rId53"/>
      <p:italic r:id="rId54"/>
      <p:boldItalic r:id="rId5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00AFDB"/>
    <a:srgbClr val="77787B"/>
    <a:srgbClr val="F0F0F0"/>
    <a:srgbClr val="B0C0A4"/>
    <a:srgbClr val="B8C7A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2321" autoAdjust="0"/>
  </p:normalViewPr>
  <p:slideViewPr>
    <p:cSldViewPr snapToGrid="0">
      <p:cViewPr>
        <p:scale>
          <a:sx n="80" d="100"/>
          <a:sy n="80" d="100"/>
        </p:scale>
        <p:origin x="-1068" y="192"/>
      </p:cViewPr>
      <p:guideLst>
        <p:guide orient="horz" pos="1434"/>
        <p:guide orient="horz" pos="789"/>
        <p:guide orient="horz" pos="2079"/>
        <p:guide orient="horz" pos="2724"/>
        <p:guide orient="horz" pos="3450"/>
        <p:guide pos="945"/>
        <p:guide pos="1590"/>
        <p:guide pos="2235"/>
        <p:guide pos="2880"/>
        <p:guide pos="3525"/>
        <p:guide pos="4170"/>
        <p:guide pos="4815"/>
      </p:guideLst>
    </p:cSldViewPr>
  </p:slideViewPr>
  <p:outlineViewPr>
    <p:cViewPr>
      <p:scale>
        <a:sx n="33" d="100"/>
        <a:sy n="33" d="100"/>
      </p:scale>
      <p:origin x="0" y="17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image" Target="../media/image8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37EA80E-C0A1-47A8-A375-08D2F03C7E05}" type="datetimeFigureOut">
              <a:rPr lang="en-US"/>
              <a:pPr>
                <a:defRPr/>
              </a:pPr>
              <a:t>1/30/2013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7CD7F1-205B-44A5-9C36-CB742D47F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64394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69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29057" indent="-280406" defTabSz="9269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21626" indent="-224325" defTabSz="9269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570276" indent="-224325" defTabSz="9269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18927" indent="-224325" defTabSz="9269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467577" indent="-224325" defTabSz="92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16227" indent="-224325" defTabSz="92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364878" indent="-224325" defTabSz="92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13528" indent="-224325" defTabSz="92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1B08906-A491-4304-B62D-2737244930F4}" type="slidenum">
              <a:rPr lang="en-GB" sz="1200">
                <a:solidFill>
                  <a:schemeClr val="tx1"/>
                </a:solidFill>
              </a:rPr>
              <a:pPr eaLnBrk="1" hangingPunct="1"/>
              <a:t>3</a:t>
            </a:fld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8825" cy="3427412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292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A94700-F4B2-48D0-86D2-867F2A15ADB9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GB" sz="10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t-L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13616C-302B-4AA4-96B3-0E81F41EDE1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lt-L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31D84F-6154-40E8-9E6F-294AF03D804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"/>
            <a:ext cx="9144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0188" y="2257425"/>
            <a:ext cx="7058056" cy="520691"/>
          </a:xfrm>
        </p:spPr>
        <p:txBody>
          <a:bodyPr>
            <a:noAutofit/>
          </a:bodyPr>
          <a:lstStyle>
            <a:lvl1pPr>
              <a:lnSpc>
                <a:spcPts val="2100"/>
              </a:lnSpc>
              <a:defRPr lang="en-US" sz="2100" b="1" i="0" cap="all" baseline="0" dirty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88" y="2805111"/>
            <a:ext cx="7058072" cy="514352"/>
          </a:xfrm>
        </p:spPr>
        <p:txBody>
          <a:bodyPr numCol="1">
            <a:noAutofit/>
          </a:bodyPr>
          <a:lstStyle>
            <a:lvl1pPr marL="0" indent="0" algn="l">
              <a:lnSpc>
                <a:spcPts val="2100"/>
              </a:lnSpc>
              <a:buNone/>
              <a:defRPr sz="2100" b="0" cap="all" spc="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500188" y="3300413"/>
            <a:ext cx="7058056" cy="257176"/>
          </a:xfrm>
        </p:spPr>
        <p:txBody>
          <a:bodyPr numCol="1">
            <a:noAutofit/>
          </a:bodyPr>
          <a:lstStyle>
            <a:lvl1pPr marL="0" indent="0">
              <a:buNone/>
              <a:defRPr kumimoji="0" lang="en-US" sz="13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664372" y="2276475"/>
            <a:ext cx="2105027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eHorRgb-forPP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1500" y="1645920"/>
            <a:ext cx="2571750" cy="38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'Break'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"/>
            <a:ext cx="9144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eHorRgb-2i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5312" y="1645369"/>
            <a:ext cx="2542371" cy="36440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664372" y="2276475"/>
            <a:ext cx="2105027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500188" y="2581275"/>
            <a:ext cx="6143625" cy="2895600"/>
          </a:xfrm>
        </p:spPr>
        <p:txBody>
          <a:bodyPr numCol="1"/>
          <a:lstStyle>
            <a:lvl1pPr marL="0" indent="0">
              <a:buNone/>
              <a:defRPr>
                <a:latin typeface="Georgia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Contact Information Here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500188" y="2257425"/>
            <a:ext cx="6143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 rtl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100" b="1" kern="1200" cap="all" spc="100" baseline="0" dirty="0" smtClean="0">
                <a:solidFill>
                  <a:schemeClr val="accent1"/>
                </a:solidFill>
                <a:latin typeface="Arial" pitchFamily="34" charset="0"/>
                <a:ea typeface="+mn-ea"/>
                <a:cs typeface="+mn-cs"/>
              </a:rPr>
              <a:t>Thank you for listening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ur Quarter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8"/>
          <p:cNvSpPr>
            <a:spLocks noGrp="1"/>
          </p:cNvSpPr>
          <p:nvPr>
            <p:ph sz="quarter" idx="12"/>
          </p:nvPr>
        </p:nvSpPr>
        <p:spPr>
          <a:xfrm>
            <a:off x="4622400" y="4404753"/>
            <a:ext cx="4267200" cy="225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Content Placeholder 8"/>
          <p:cNvSpPr>
            <a:spLocks noGrp="1"/>
          </p:cNvSpPr>
          <p:nvPr>
            <p:ph sz="quarter" idx="13"/>
          </p:nvPr>
        </p:nvSpPr>
        <p:spPr>
          <a:xfrm>
            <a:off x="216000" y="4404753"/>
            <a:ext cx="4267200" cy="225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8"/>
          <p:cNvSpPr>
            <a:spLocks noGrp="1"/>
          </p:cNvSpPr>
          <p:nvPr>
            <p:ph sz="quarter" idx="14"/>
          </p:nvPr>
        </p:nvSpPr>
        <p:spPr>
          <a:xfrm>
            <a:off x="216000" y="1497496"/>
            <a:ext cx="4267200" cy="225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Content Placeholder 8"/>
          <p:cNvSpPr>
            <a:spLocks noGrp="1"/>
          </p:cNvSpPr>
          <p:nvPr>
            <p:ph sz="quarter" idx="15"/>
          </p:nvPr>
        </p:nvSpPr>
        <p:spPr>
          <a:xfrm>
            <a:off x="4622400" y="1497496"/>
            <a:ext cx="4267200" cy="225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216000" y="972000"/>
            <a:ext cx="4267200" cy="450000"/>
          </a:xfrm>
          <a:solidFill>
            <a:srgbClr val="B0C0A4"/>
          </a:solidFill>
        </p:spPr>
        <p:txBody>
          <a:bodyPr lIns="36000" rIns="36000" anchor="ctr"/>
          <a:lstStyle>
            <a:lvl1pPr marL="0" indent="0">
              <a:buNone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6"/>
          </p:nvPr>
        </p:nvSpPr>
        <p:spPr>
          <a:xfrm>
            <a:off x="4621696" y="972000"/>
            <a:ext cx="4267200" cy="450000"/>
          </a:xfrm>
          <a:solidFill>
            <a:srgbClr val="B0C0A4"/>
          </a:solidFill>
        </p:spPr>
        <p:txBody>
          <a:bodyPr lIns="36000" rIns="36000" anchor="ctr"/>
          <a:lstStyle>
            <a:lvl1pPr marL="0" indent="0">
              <a:buNone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216000" y="3873600"/>
            <a:ext cx="4267200" cy="450000"/>
          </a:xfrm>
          <a:solidFill>
            <a:srgbClr val="B0C0A4"/>
          </a:solidFill>
        </p:spPr>
        <p:txBody>
          <a:bodyPr lIns="36000" rIns="36000" anchor="ctr"/>
          <a:lstStyle>
            <a:lvl1pPr marL="0" indent="0">
              <a:buNone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8"/>
          </p:nvPr>
        </p:nvSpPr>
        <p:spPr>
          <a:xfrm>
            <a:off x="4628322" y="3873600"/>
            <a:ext cx="4267200" cy="450000"/>
          </a:xfrm>
          <a:solidFill>
            <a:srgbClr val="B0C0A4"/>
          </a:solidFill>
        </p:spPr>
        <p:txBody>
          <a:bodyPr lIns="36000" rIns="36000" anchor="ctr"/>
          <a:lstStyle>
            <a:lvl1pPr marL="0" indent="0">
              <a:buNone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ubtitle 4"/>
          <p:cNvSpPr>
            <a:spLocks noGrp="1"/>
          </p:cNvSpPr>
          <p:nvPr>
            <p:ph type="subTitle" idx="11"/>
          </p:nvPr>
        </p:nvSpPr>
        <p:spPr>
          <a:xfrm>
            <a:off x="216000" y="268487"/>
            <a:ext cx="8676000" cy="592904"/>
          </a:xfrm>
        </p:spPr>
        <p:txBody>
          <a:bodyPr anchor="ctr"/>
          <a:lstStyle>
            <a:lvl1pPr>
              <a:buNone/>
              <a:defRPr sz="2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16000" y="0"/>
            <a:ext cx="4911734" cy="256190"/>
          </a:xfrm>
          <a:prstGeom prst="rect">
            <a:avLst/>
          </a:prstGeom>
        </p:spPr>
        <p:txBody>
          <a:bodyPr/>
          <a:lstStyle>
            <a:lvl1pPr>
              <a:defRPr sz="1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3857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600064"/>
            <a:ext cx="5891228" cy="5389575"/>
          </a:xfrm>
        </p:spPr>
        <p:txBody>
          <a:bodyPr numCol="1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7787B"/>
              </a:buClr>
              <a:buSzPct val="100000"/>
              <a:buFontTx/>
              <a:buNone/>
              <a:tabLst/>
              <a:defRPr sz="2100" cap="all" baseline="0">
                <a:latin typeface="+mj-lt"/>
              </a:defRPr>
            </a:lvl1pPr>
            <a:lvl2pPr indent="0">
              <a:buFontTx/>
              <a:buNone/>
              <a:defRPr/>
            </a:lvl2pPr>
            <a:lvl3pPr indent="0">
              <a:buFontTx/>
              <a:buNone/>
              <a:defRPr/>
            </a:lvl3pPr>
            <a:lvl4pPr indent="0">
              <a:buFontTx/>
              <a:buNone/>
              <a:defRPr/>
            </a:lvl4pPr>
            <a:lvl5pPr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43700" y="0"/>
            <a:ext cx="24003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7" name="Picture 6" descr="eHorRgb-forPP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5738" y="312420"/>
            <a:ext cx="1088145" cy="1638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40482" y="433949"/>
            <a:ext cx="528637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 spcCol="182880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-40482" y="433949"/>
            <a:ext cx="528637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628768"/>
            <a:ext cx="3857640" cy="4360871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85772" y="1243012"/>
            <a:ext cx="3857625" cy="385756"/>
          </a:xfrm>
        </p:spPr>
        <p:txBody>
          <a:bodyPr numCol="1">
            <a:noAutofit/>
          </a:bodyPr>
          <a:lstStyle>
            <a:lvl1pPr marL="0" indent="0">
              <a:buFontTx/>
              <a:buNone/>
              <a:defRPr b="0" i="0" baseline="0">
                <a:solidFill>
                  <a:schemeClr val="tx2"/>
                </a:solidFill>
                <a:latin typeface="Georgia" pitchFamily="18" charset="0"/>
              </a:defRPr>
            </a:lvl1pPr>
            <a:lvl2pPr indent="0">
              <a:buFontTx/>
              <a:buNone/>
              <a:defRPr b="1" i="0" baseline="0"/>
            </a:lvl2pPr>
            <a:lvl3pPr indent="0">
              <a:buFontTx/>
              <a:buNone/>
              <a:defRPr b="1" i="0" baseline="0"/>
            </a:lvl3pPr>
            <a:lvl4pPr indent="0">
              <a:buFontTx/>
              <a:buNone/>
              <a:defRPr b="1" i="0" baseline="0"/>
            </a:lvl4pPr>
            <a:lvl5pPr indent="0">
              <a:buFontTx/>
              <a:buNone/>
              <a:defRPr b="1" i="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700587" y="1628768"/>
            <a:ext cx="3857640" cy="4360871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700587" y="1243012"/>
            <a:ext cx="3857625" cy="385756"/>
          </a:xfrm>
        </p:spPr>
        <p:txBody>
          <a:bodyPr numCol="1">
            <a:noAutofit/>
          </a:bodyPr>
          <a:lstStyle>
            <a:lvl1pPr marL="0" indent="0">
              <a:buFontTx/>
              <a:buNone/>
              <a:defRPr b="0" i="0" baseline="0">
                <a:solidFill>
                  <a:schemeClr val="tx2"/>
                </a:solidFill>
                <a:latin typeface="Georgia" pitchFamily="18" charset="0"/>
              </a:defRPr>
            </a:lvl1pPr>
            <a:lvl2pPr indent="0">
              <a:buFontTx/>
              <a:buNone/>
              <a:defRPr b="1" i="0" baseline="0"/>
            </a:lvl2pPr>
            <a:lvl3pPr indent="0">
              <a:buFontTx/>
              <a:buNone/>
              <a:defRPr b="1" i="0" baseline="0"/>
            </a:lvl3pPr>
            <a:lvl4pPr indent="0">
              <a:buFontTx/>
              <a:buNone/>
              <a:defRPr b="1" i="0" baseline="0"/>
            </a:lvl4pPr>
            <a:lvl5pPr indent="0">
              <a:buFontTx/>
              <a:buNone/>
              <a:defRPr b="1" i="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-40482" y="433949"/>
            <a:ext cx="528637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243004"/>
            <a:ext cx="3857640" cy="4746635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700588" y="1243004"/>
            <a:ext cx="3857640" cy="4746635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-40482" y="433949"/>
            <a:ext cx="528637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628760"/>
            <a:ext cx="2481109" cy="4372000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3324058" y="1628760"/>
            <a:ext cx="2481109" cy="4372000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6062343" y="1628760"/>
            <a:ext cx="2481109" cy="4372000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85772" y="1243004"/>
            <a:ext cx="2481109" cy="385756"/>
          </a:xfrm>
        </p:spPr>
        <p:txBody>
          <a:bodyPr numCol="1">
            <a:noAutofit/>
          </a:bodyPr>
          <a:lstStyle>
            <a:lvl1pPr marL="0" indent="0">
              <a:buFontTx/>
              <a:buNone/>
              <a:defRPr b="0" i="0" baseline="0">
                <a:solidFill>
                  <a:schemeClr val="tx2"/>
                </a:solidFill>
                <a:latin typeface="Georgia" pitchFamily="18" charset="0"/>
              </a:defRPr>
            </a:lvl1pPr>
            <a:lvl2pPr indent="0">
              <a:buFontTx/>
              <a:buNone/>
              <a:defRPr b="1" i="0" baseline="0"/>
            </a:lvl2pPr>
            <a:lvl3pPr indent="0">
              <a:buFontTx/>
              <a:buNone/>
              <a:defRPr b="1" i="0" baseline="0"/>
            </a:lvl3pPr>
            <a:lvl4pPr indent="0">
              <a:buFontTx/>
              <a:buNone/>
              <a:defRPr b="1" i="0" baseline="0"/>
            </a:lvl4pPr>
            <a:lvl5pPr indent="0">
              <a:buFontTx/>
              <a:buNone/>
              <a:defRPr b="1" i="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324074" y="1243004"/>
            <a:ext cx="2481093" cy="385756"/>
          </a:xfrm>
        </p:spPr>
        <p:txBody>
          <a:bodyPr numCol="1">
            <a:noAutofit/>
          </a:bodyPr>
          <a:lstStyle>
            <a:lvl1pPr marL="0" indent="0">
              <a:buFontTx/>
              <a:buNone/>
              <a:defRPr b="0" i="0" baseline="0">
                <a:solidFill>
                  <a:schemeClr val="tx2"/>
                </a:solidFill>
                <a:latin typeface="Georgia" pitchFamily="18" charset="0"/>
              </a:defRPr>
            </a:lvl1pPr>
            <a:lvl2pPr indent="0">
              <a:buFontTx/>
              <a:buNone/>
              <a:defRPr b="1" i="0" baseline="0"/>
            </a:lvl2pPr>
            <a:lvl3pPr indent="0">
              <a:buFontTx/>
              <a:buNone/>
              <a:defRPr b="1" i="0" baseline="0"/>
            </a:lvl3pPr>
            <a:lvl4pPr indent="0">
              <a:buFontTx/>
              <a:buNone/>
              <a:defRPr b="1" i="0" baseline="0"/>
            </a:lvl4pPr>
            <a:lvl5pPr indent="0">
              <a:buFontTx/>
              <a:buNone/>
              <a:defRPr b="1" i="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62343" y="1243004"/>
            <a:ext cx="2481093" cy="385756"/>
          </a:xfrm>
        </p:spPr>
        <p:txBody>
          <a:bodyPr numCol="1">
            <a:noAutofit/>
          </a:bodyPr>
          <a:lstStyle>
            <a:lvl1pPr marL="0" indent="0">
              <a:buFontTx/>
              <a:buNone/>
              <a:defRPr b="0" i="0" baseline="0">
                <a:solidFill>
                  <a:schemeClr val="tx2"/>
                </a:solidFill>
                <a:latin typeface="Georgia" pitchFamily="18" charset="0"/>
              </a:defRPr>
            </a:lvl1pPr>
            <a:lvl2pPr indent="0">
              <a:buFontTx/>
              <a:buNone/>
              <a:defRPr b="1" i="0" baseline="0"/>
            </a:lvl2pPr>
            <a:lvl3pPr indent="0">
              <a:buFontTx/>
              <a:buNone/>
              <a:defRPr b="1" i="0" baseline="0"/>
            </a:lvl3pPr>
            <a:lvl4pPr indent="0">
              <a:buFontTx/>
              <a:buNone/>
              <a:defRPr b="1" i="0" baseline="0"/>
            </a:lvl4pPr>
            <a:lvl5pPr indent="0">
              <a:buFontTx/>
              <a:buNone/>
              <a:defRPr b="1" i="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-40482" y="433949"/>
            <a:ext cx="528637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243004"/>
            <a:ext cx="2481109" cy="4746635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3324058" y="1243004"/>
            <a:ext cx="2481109" cy="4746635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6062343" y="1243004"/>
            <a:ext cx="2481109" cy="4746635"/>
          </a:xfrm>
        </p:spPr>
        <p:txBody>
          <a:bodyPr numCol="1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40482" y="433949"/>
            <a:ext cx="528637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243004"/>
            <a:ext cx="9144000" cy="561499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5772" y="600064"/>
            <a:ext cx="7972456" cy="39529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772" y="1243004"/>
            <a:ext cx="7972456" cy="4746635"/>
          </a:xfrm>
          <a:prstGeom prst="rect">
            <a:avLst/>
          </a:prstGeom>
        </p:spPr>
        <p:txBody>
          <a:bodyPr vert="horz" wrap="square" lIns="0" tIns="0" rIns="0" bIns="0" numCol="2" spcCol="2743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85772" y="5989638"/>
            <a:ext cx="1660522" cy="514352"/>
          </a:xfrm>
          <a:prstGeom prst="rect">
            <a:avLst/>
          </a:prstGeom>
          <a:noFill/>
        </p:spPr>
        <p:txBody>
          <a:bodyPr wrap="square" lIns="0" tIns="45720" rIns="0" bIns="0" rtlCol="0" anchor="t" anchorCtr="0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+mn-ea"/>
                <a:cs typeface="+mn-cs"/>
              </a:rPr>
              <a:t>© </a:t>
            </a:r>
            <a:r>
              <a:rPr lang="en-US" sz="900" kern="1200" dirty="0" err="1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+mn-ea"/>
                <a:cs typeface="+mn-cs"/>
              </a:rPr>
              <a:t>Euromonitor</a:t>
            </a:r>
            <a:r>
              <a:rPr lang="en-US" sz="900" kern="1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pitchFamily="34" charset="0"/>
                <a:ea typeface="+mn-ea"/>
                <a:cs typeface="+mn-cs"/>
              </a:rPr>
              <a:t> International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558228" y="600063"/>
            <a:ext cx="385764" cy="3952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0" marR="0" indent="0" algn="r" defTabSz="914400" rtl="0" eaLnBrk="1" fontAlgn="base" latinLnBrk="0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0D86F-17D0-4D74-84B6-70B123BF12AD}" type="slidenum"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indent="0" algn="r" defTabSz="914400" rtl="0" eaLnBrk="1" fontAlgn="base" latinLnBrk="0" hangingPunct="1">
                <a:lnSpc>
                  <a:spcPts val="23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2100" b="0" i="0" cap="none" normalizeH="0" baseline="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900" kern="1200" cap="all" spc="100" baseline="0" dirty="0" smtClean="0">
              <a:solidFill>
                <a:srgbClr val="77787B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6" r:id="rId2"/>
    <p:sldLayoutId id="2147483655" r:id="rId3"/>
    <p:sldLayoutId id="2147483656" r:id="rId4"/>
    <p:sldLayoutId id="2147483658" r:id="rId5"/>
    <p:sldLayoutId id="2147483657" r:id="rId6"/>
    <p:sldLayoutId id="2147483661" r:id="rId7"/>
    <p:sldLayoutId id="2147483660" r:id="rId8"/>
    <p:sldLayoutId id="2147483677" r:id="rId9"/>
    <p:sldLayoutId id="2147483678" r:id="rId10"/>
    <p:sldLayoutId id="2147483670" r:id="rId11"/>
    <p:sldLayoutId id="2147483682" r:id="rId12"/>
    <p:sldLayoutId id="2147483683" r:id="rId13"/>
  </p:sldLayoutIdLst>
  <p:txStyles>
    <p:titleStyle>
      <a:lvl1pPr algn="l" defTabSz="914400" rtl="0" eaLnBrk="1" latinLnBrk="0" hangingPunct="1">
        <a:lnSpc>
          <a:spcPts val="2300"/>
        </a:lnSpc>
        <a:spcBef>
          <a:spcPct val="0"/>
        </a:spcBef>
        <a:buNone/>
        <a:defRPr sz="2100" b="0" kern="1200" cap="all" spc="0" baseline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91440" indent="-109728" algn="l" defTabSz="914400" rtl="0" eaLnBrk="1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defRPr lang="en-US" sz="1300" b="0" i="0" kern="1200" baseline="0" dirty="0" smtClean="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1pPr>
      <a:lvl2pPr marL="274320" indent="-109728" algn="l" defTabSz="914400" rtl="0" eaLnBrk="1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defRPr lang="en-US" sz="1300" b="0" i="0" kern="1200" baseline="0" dirty="0" smtClean="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2pPr>
      <a:lvl3pPr marL="457200" indent="-109728" algn="l" defTabSz="914400" rtl="0" eaLnBrk="1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defRPr lang="en-US" sz="1300" b="0" i="0" kern="1200" baseline="0" dirty="0" smtClean="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3pPr>
      <a:lvl4pPr marL="640080" indent="-109728" algn="l" defTabSz="914400" rtl="0" eaLnBrk="1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defRPr lang="en-US" sz="1300" b="0" i="0" kern="1200" baseline="0" dirty="0" smtClean="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4pPr>
      <a:lvl5pPr marL="822960" indent="-109728" algn="l" defTabSz="914400" rtl="0" eaLnBrk="1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defRPr lang="en-US" sz="1300" b="0" i="0" kern="1200" baseline="0" dirty="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://www.euromonitor.com/books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portal.euromonitor.com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monitor.com/" TargetMode="External"/><Relationship Id="rId2" Type="http://schemas.openxmlformats.org/officeDocument/2006/relationships/hyperlink" Target="mailto:ecaterina.bondarenko@euromonitor.lt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7.jpeg"/><Relationship Id="rId4" Type="http://schemas.openxmlformats.org/officeDocument/2006/relationships/hyperlink" Target="http://www.portal.euromonitor.com/portal/server.p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emf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Passport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Research Monitor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88" y="2819400"/>
            <a:ext cx="7058072" cy="139775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defRPr/>
            </a:pPr>
            <a:r>
              <a:rPr lang="ru-RU" sz="2000" b="1" dirty="0" smtClean="0"/>
              <a:t>Innovative Research from Euromonitor International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62088" y="4081463"/>
            <a:ext cx="7058056" cy="257176"/>
          </a:xfrm>
        </p:spPr>
        <p:txBody>
          <a:bodyPr/>
          <a:lstStyle/>
          <a:p>
            <a:pPr algn="r"/>
            <a:endParaRPr lang="en-US" dirty="0" smtClean="0"/>
          </a:p>
          <a:p>
            <a:pPr algn="r"/>
            <a:endParaRPr lang="ru-RU" dirty="0" smtClean="0"/>
          </a:p>
          <a:p>
            <a:pPr algn="r"/>
            <a:endParaRPr lang="en-US" dirty="0"/>
          </a:p>
          <a:p>
            <a:r>
              <a:rPr lang="uk-UA" i="1" dirty="0"/>
              <a:t>Gotovski Valerjan</a:t>
            </a:r>
            <a:endParaRPr lang="en-US" dirty="0" smtClean="0"/>
          </a:p>
          <a:p>
            <a:r>
              <a:rPr lang="ru-RU" sz="1200" dirty="0" smtClean="0"/>
              <a:t>201</a:t>
            </a:r>
            <a:r>
              <a:rPr lang="ru-RU" sz="1200" dirty="0"/>
              <a:t>3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1800" dirty="0" smtClean="0"/>
              <a:t>2. 			    </a:t>
            </a:r>
            <a:r>
              <a:rPr lang="en-US" sz="1800" dirty="0" smtClean="0">
                <a:solidFill>
                  <a:schemeClr val="accent1"/>
                </a:solidFill>
              </a:rPr>
              <a:t>Methodology</a:t>
            </a:r>
            <a:r>
              <a:rPr lang="en-US" dirty="0" smtClean="0"/>
              <a:t/>
            </a:r>
            <a:br>
              <a:rPr lang="en-US" dirty="0" smtClean="0"/>
            </a:b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Passport gmid</a:t>
            </a:r>
          </a:p>
          <a:p>
            <a:endParaRPr lang="lt-LT" dirty="0"/>
          </a:p>
        </p:txBody>
      </p:sp>
      <p:pic>
        <p:nvPicPr>
          <p:cNvPr id="5" name="Picture 13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3" y="1019175"/>
            <a:ext cx="8459787" cy="549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222250"/>
            <a:ext cx="9105900" cy="97631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1019175"/>
            <a:ext cx="19685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1019175"/>
            <a:ext cx="8459787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9-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363" y="1019175"/>
            <a:ext cx="5083175" cy="549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0363" y="1019175"/>
            <a:ext cx="845978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0363" y="1019175"/>
            <a:ext cx="58578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0363" y="1019175"/>
            <a:ext cx="561975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0363" y="1019175"/>
            <a:ext cx="426085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0363" y="1019175"/>
            <a:ext cx="396875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0363" y="1019175"/>
            <a:ext cx="448627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1787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74583" y="646034"/>
            <a:ext cx="7973568" cy="393192"/>
          </a:xfrm>
          <a:prstGeom prst="rect">
            <a:avLst/>
          </a:prstGeom>
        </p:spPr>
        <p:txBody>
          <a:bodyPr/>
          <a:lstStyle/>
          <a:p>
            <a:r>
              <a:rPr lang="en-US" sz="1800" dirty="0" smtClean="0"/>
              <a:t>Data sources: challenges</a:t>
            </a:r>
            <a:endParaRPr lang="en-GB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72" t="11667" r="60880" b="5185"/>
          <a:stretch/>
        </p:blipFill>
        <p:spPr bwMode="auto">
          <a:xfrm>
            <a:off x="6029325" y="2229244"/>
            <a:ext cx="2743200" cy="399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792" t="18000" r="24167" b="20000"/>
          <a:stretch/>
        </p:blipFill>
        <p:spPr bwMode="auto">
          <a:xfrm>
            <a:off x="723898" y="2936216"/>
            <a:ext cx="4505327" cy="342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42" t="24333" b="44111"/>
          <a:stretch/>
        </p:blipFill>
        <p:spPr bwMode="auto">
          <a:xfrm>
            <a:off x="89715" y="1347922"/>
            <a:ext cx="5939609" cy="1762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/>
          <a:lstStyle/>
          <a:p>
            <a:r>
              <a:rPr lang="en-US" dirty="0"/>
              <a:t>Data sources, definitions, methodologies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xmlns="" val="159160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06481" y="709830"/>
            <a:ext cx="7973568" cy="393192"/>
          </a:xfrm>
          <a:prstGeom prst="rect">
            <a:avLst/>
          </a:prstGeom>
        </p:spPr>
        <p:txBody>
          <a:bodyPr/>
          <a:lstStyle/>
          <a:p>
            <a:r>
              <a:rPr lang="en-US" sz="1600" dirty="0" smtClean="0"/>
              <a:t>Methodologies: example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0050" y="1209673"/>
            <a:ext cx="32099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" y="1323974"/>
            <a:ext cx="25717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27222" r="16204" b="29074"/>
          <a:stretch/>
        </p:blipFill>
        <p:spPr bwMode="auto">
          <a:xfrm>
            <a:off x="2000250" y="4019550"/>
            <a:ext cx="68961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124200" y="2133600"/>
            <a:ext cx="904875" cy="4572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5400000">
            <a:off x="5486402" y="3690939"/>
            <a:ext cx="828672" cy="4572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/>
          <a:lstStyle/>
          <a:p>
            <a:r>
              <a:rPr lang="en-US" dirty="0"/>
              <a:t>Data sources, definitions, methodologies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xmlns="" val="263313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Placeholder 6"/>
          <p:cNvSpPr>
            <a:spLocks noGrp="1"/>
          </p:cNvSpPr>
          <p:nvPr>
            <p:ph type="body" idx="1"/>
          </p:nvPr>
        </p:nvSpPr>
        <p:spPr bwMode="auto">
          <a:xfrm>
            <a:off x="3048000" y="3886200"/>
            <a:ext cx="2971800" cy="449263"/>
          </a:xfrm>
        </p:spPr>
        <p:txBody>
          <a:bodyPr numCol="1" anchorCtr="0" compatLnSpc="1">
            <a:prstTxWarp prst="textNoShape">
              <a:avLst/>
            </a:prstTxWarp>
          </a:bodyPr>
          <a:lstStyle/>
          <a:p>
            <a:r>
              <a:rPr lang="en-GB" smtClean="0">
                <a:latin typeface="Arial" charset="0"/>
                <a:cs typeface="Arial" charset="0"/>
              </a:rPr>
              <a:t>Country Reports/Briefings </a:t>
            </a:r>
          </a:p>
        </p:txBody>
      </p:sp>
      <p:sp>
        <p:nvSpPr>
          <p:cNvPr id="61443" name="Text Placeholder 12"/>
          <p:cNvSpPr>
            <a:spLocks noGrp="1"/>
          </p:cNvSpPr>
          <p:nvPr>
            <p:ph type="body" idx="16"/>
          </p:nvPr>
        </p:nvSpPr>
        <p:spPr bwMode="auto">
          <a:xfrm>
            <a:off x="3048000" y="990600"/>
            <a:ext cx="2971800" cy="449263"/>
          </a:xfrm>
        </p:spPr>
        <p:txBody>
          <a:bodyPr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Global Reports/Briefings</a:t>
            </a:r>
          </a:p>
        </p:txBody>
      </p:sp>
      <p:sp>
        <p:nvSpPr>
          <p:cNvPr id="61444" name="Text Placeholder 13"/>
          <p:cNvSpPr>
            <a:spLocks noGrp="1"/>
          </p:cNvSpPr>
          <p:nvPr>
            <p:ph type="body" idx="17"/>
          </p:nvPr>
        </p:nvSpPr>
        <p:spPr bwMode="auto">
          <a:xfrm>
            <a:off x="6172200" y="990600"/>
            <a:ext cx="2755900" cy="449263"/>
          </a:xfrm>
        </p:spPr>
        <p:txBody>
          <a:bodyPr numCol="1" anchorCtr="0" compatLnSpc="1">
            <a:prstTxWarp prst="textNoShape">
              <a:avLst/>
            </a:prstTxWarp>
          </a:bodyPr>
          <a:lstStyle/>
          <a:p>
            <a:r>
              <a:rPr lang="en-GB" smtClean="0">
                <a:latin typeface="Arial" charset="0"/>
                <a:cs typeface="Arial" charset="0"/>
              </a:rPr>
              <a:t>Company Profiles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8"/>
          </p:nvPr>
        </p:nvSpPr>
        <p:spPr>
          <a:xfrm>
            <a:off x="152400" y="3886200"/>
            <a:ext cx="2743200" cy="4500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City Briefings </a:t>
            </a:r>
            <a:endParaRPr lang="en-GB" dirty="0"/>
          </a:p>
        </p:txBody>
      </p:sp>
      <p:pic>
        <p:nvPicPr>
          <p:cNvPr id="61447" name="Picture 2"/>
          <p:cNvPicPr>
            <a:picLocks noGrp="1" noChangeAspect="1" noChangeArrowheads="1"/>
          </p:cNvPicPr>
          <p:nvPr>
            <p:ph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40" b="4735"/>
          <a:stretch>
            <a:fillRect/>
          </a:stretch>
        </p:blipFill>
        <p:spPr bwMode="auto">
          <a:xfrm>
            <a:off x="152400" y="4419600"/>
            <a:ext cx="2743200" cy="2079625"/>
          </a:xfrm>
        </p:spPr>
      </p:pic>
      <p:pic>
        <p:nvPicPr>
          <p:cNvPr id="61448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46" b="4893"/>
          <a:stretch>
            <a:fillRect/>
          </a:stretch>
        </p:blipFill>
        <p:spPr bwMode="auto">
          <a:xfrm>
            <a:off x="3048000" y="1600200"/>
            <a:ext cx="2895600" cy="2135188"/>
          </a:xfrm>
        </p:spPr>
      </p:pic>
      <p:pic>
        <p:nvPicPr>
          <p:cNvPr id="61449" name="Picture 4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193" t="15613" r="21754" b="27606"/>
          <a:stretch>
            <a:fillRect/>
          </a:stretch>
        </p:blipFill>
        <p:spPr bwMode="auto">
          <a:xfrm>
            <a:off x="2971800" y="4343400"/>
            <a:ext cx="3070225" cy="2362200"/>
          </a:xfrm>
        </p:spPr>
      </p:pic>
      <p:sp>
        <p:nvSpPr>
          <p:cNvPr id="12" name="Rectangle 11"/>
          <p:cNvSpPr/>
          <p:nvPr/>
        </p:nvSpPr>
        <p:spPr>
          <a:xfrm>
            <a:off x="0" y="228600"/>
            <a:ext cx="528638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51" name="Subtitle 2"/>
          <p:cNvSpPr txBox="1">
            <a:spLocks/>
          </p:cNvSpPr>
          <p:nvPr/>
        </p:nvSpPr>
        <p:spPr bwMode="auto">
          <a:xfrm>
            <a:off x="533400" y="152400"/>
            <a:ext cx="79724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900">
                <a:solidFill>
                  <a:schemeClr val="accent1"/>
                </a:solidFill>
                <a:cs typeface="Arial" charset="0"/>
              </a:rPr>
              <a:t>PASSPORT GMID</a:t>
            </a:r>
          </a:p>
        </p:txBody>
      </p:sp>
      <p:pic>
        <p:nvPicPr>
          <p:cNvPr id="6145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50" t="33000" r="45625" b="17999"/>
          <a:stretch>
            <a:fillRect/>
          </a:stretch>
        </p:blipFill>
        <p:spPr bwMode="auto">
          <a:xfrm>
            <a:off x="228600" y="1535113"/>
            <a:ext cx="25908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Placeholder 14"/>
          <p:cNvSpPr txBox="1">
            <a:spLocks/>
          </p:cNvSpPr>
          <p:nvPr/>
        </p:nvSpPr>
        <p:spPr>
          <a:xfrm>
            <a:off x="152400" y="990600"/>
            <a:ext cx="2743200" cy="450000"/>
          </a:xfrm>
          <a:prstGeom prst="rect">
            <a:avLst/>
          </a:prstGeom>
          <a:solidFill>
            <a:srgbClr val="B0C0A4"/>
          </a:solidFill>
        </p:spPr>
        <p:txBody>
          <a:bodyPr lIns="36000" tIns="0" rIns="36000" bIns="0" numCol="2" spcCol="274320" anchor="ctr"/>
          <a:lstStyle/>
          <a:p>
            <a:pPr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defRPr/>
            </a:pPr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Statistics</a:t>
            </a:r>
          </a:p>
        </p:txBody>
      </p:sp>
      <p:sp>
        <p:nvSpPr>
          <p:cNvPr id="19" name="Text Placeholder 14"/>
          <p:cNvSpPr txBox="1">
            <a:spLocks/>
          </p:cNvSpPr>
          <p:nvPr/>
        </p:nvSpPr>
        <p:spPr>
          <a:xfrm>
            <a:off x="6172200" y="3886200"/>
            <a:ext cx="2743200" cy="450000"/>
          </a:xfrm>
          <a:prstGeom prst="rect">
            <a:avLst/>
          </a:prstGeom>
          <a:solidFill>
            <a:srgbClr val="B0C0A4"/>
          </a:solidFill>
        </p:spPr>
        <p:txBody>
          <a:bodyPr lIns="36000" tIns="0" rIns="36000" bIns="0" numCol="2" spcCol="274320" anchor="ctr"/>
          <a:lstStyle/>
          <a:p>
            <a:pPr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defRPr/>
            </a:pPr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Dashboards</a:t>
            </a:r>
          </a:p>
        </p:txBody>
      </p:sp>
      <p:pic>
        <p:nvPicPr>
          <p:cNvPr id="6145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24" t="23000" r="20000" b="17999"/>
          <a:stretch>
            <a:fillRect/>
          </a:stretch>
        </p:blipFill>
        <p:spPr bwMode="auto">
          <a:xfrm>
            <a:off x="6172200" y="4449763"/>
            <a:ext cx="282257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6" name="Text Placeholder 14"/>
          <p:cNvSpPr txBox="1">
            <a:spLocks/>
          </p:cNvSpPr>
          <p:nvPr/>
        </p:nvSpPr>
        <p:spPr bwMode="auto">
          <a:xfrm>
            <a:off x="6248400" y="6248400"/>
            <a:ext cx="2667000" cy="449263"/>
          </a:xfrm>
          <a:prstGeom prst="rect">
            <a:avLst/>
          </a:prstGeom>
          <a:solidFill>
            <a:srgbClr val="B0C0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r>
              <a:rPr lang="en-GB" sz="1400" b="1">
                <a:solidFill>
                  <a:schemeClr val="bg1"/>
                </a:solidFill>
                <a:cs typeface="Arial" charset="0"/>
              </a:rPr>
              <a:t>+ links to real time news sites</a:t>
            </a:r>
          </a:p>
        </p:txBody>
      </p:sp>
      <p:pic>
        <p:nvPicPr>
          <p:cNvPr id="6145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50" t="31000" r="34375" b="14999"/>
          <a:stretch>
            <a:fillRect/>
          </a:stretch>
        </p:blipFill>
        <p:spPr bwMode="auto">
          <a:xfrm>
            <a:off x="6248400" y="1600200"/>
            <a:ext cx="2667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3"/>
          <p:cNvSpPr>
            <a:spLocks noGrp="1" noChangeArrowheads="1"/>
          </p:cNvSpPr>
          <p:nvPr>
            <p:ph type="title"/>
          </p:nvPr>
        </p:nvSpPr>
        <p:spPr>
          <a:xfrm>
            <a:off x="528638" y="497493"/>
            <a:ext cx="7972456" cy="395295"/>
          </a:xfrm>
        </p:spPr>
        <p:txBody>
          <a:bodyPr/>
          <a:lstStyle/>
          <a:p>
            <a:pPr algn="ctr">
              <a:defRPr/>
            </a:pPr>
            <a:r>
              <a:rPr lang="ru-RU" b="0" dirty="0" smtClean="0">
                <a:solidFill>
                  <a:schemeClr val="tx2"/>
                </a:solidFill>
              </a:rPr>
              <a:t>В какой </a:t>
            </a:r>
            <a:r>
              <a:rPr lang="ru-RU" b="0" dirty="0">
                <a:solidFill>
                  <a:schemeClr val="tx2"/>
                </a:solidFill>
              </a:rPr>
              <a:t>форме Вы получаете информацию </a:t>
            </a:r>
            <a:r>
              <a:rPr lang="ru-RU" b="0" dirty="0" smtClean="0">
                <a:solidFill>
                  <a:schemeClr val="tx2"/>
                </a:solidFill>
              </a:rPr>
              <a:t>...</a:t>
            </a:r>
            <a:endParaRPr lang="en-US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9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3. </a:t>
            </a:r>
            <a:r>
              <a:rPr lang="ru-RU" dirty="0" smtClean="0"/>
              <a:t>Обзор </a:t>
            </a:r>
            <a:r>
              <a:rPr lang="en-GB" dirty="0" smtClean="0"/>
              <a:t>Passport GMID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85788" y="1628775"/>
            <a:ext cx="2481262" cy="4371975"/>
          </a:xfrm>
        </p:spPr>
        <p:txBody>
          <a:bodyPr anchor="t" anchorCtr="0" compatLnSpc="1">
            <a:prstTxWarp prst="textNoShape">
              <a:avLst/>
            </a:prstTxWarp>
          </a:bodyPr>
          <a:lstStyle/>
          <a:p>
            <a:pPr marL="355600" indent="-355600"/>
            <a:r>
              <a:rPr lang="ru-RU" sz="1200" dirty="0" smtClean="0">
                <a:cs typeface="Arial" charset="0"/>
              </a:rPr>
              <a:t>Ворота в мир глобальной  стратегической информации</a:t>
            </a:r>
            <a:endParaRPr lang="lt-LT" sz="1200" dirty="0" smtClean="0">
              <a:cs typeface="Arial" charset="0"/>
            </a:endParaRPr>
          </a:p>
          <a:p>
            <a:pPr marL="355600" indent="-355600"/>
            <a:r>
              <a:rPr lang="ru-RU" sz="1200" dirty="0" smtClean="0">
                <a:cs typeface="Arial" charset="0"/>
              </a:rPr>
              <a:t>Полная информационная архитектура для Вашей организации</a:t>
            </a:r>
            <a:endParaRPr sz="1200" dirty="0" smtClean="0">
              <a:cs typeface="Arial" charset="0"/>
            </a:endParaRPr>
          </a:p>
          <a:p>
            <a:pPr marL="355600" indent="-355600"/>
            <a:r>
              <a:rPr lang="ru-RU" sz="1200" dirty="0" smtClean="0">
                <a:cs typeface="Arial" charset="0"/>
              </a:rPr>
              <a:t>Структурированные данные по отраслям и их анализ </a:t>
            </a:r>
            <a:endParaRPr sz="1200" dirty="0" smtClean="0"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3324225" y="1628775"/>
            <a:ext cx="2481263" cy="4371975"/>
          </a:xfrm>
        </p:spPr>
        <p:txBody>
          <a:bodyPr/>
          <a:lstStyle/>
          <a:p>
            <a:pPr marL="355600" indent="-355600">
              <a:defRPr/>
            </a:pPr>
            <a:r>
              <a:rPr lang="ru-RU" sz="1200" dirty="0" smtClean="0"/>
              <a:t>Полная картина бизнес среды</a:t>
            </a:r>
            <a:endParaRPr sz="1200" dirty="0" smtClean="0"/>
          </a:p>
          <a:p>
            <a:pPr marL="355600" indent="-355600">
              <a:defRPr/>
            </a:pPr>
            <a:r>
              <a:rPr lang="ru-RU" sz="1200" dirty="0" smtClean="0"/>
              <a:t>Возможность отслеживать ситуацию на рынках и смежных отраслях, условия работы, потребительские тенденции</a:t>
            </a:r>
            <a:endParaRPr sz="1200" dirty="0" smtClean="0"/>
          </a:p>
          <a:p>
            <a:pPr marL="355600" indent="-355600">
              <a:defRPr/>
            </a:pPr>
            <a:r>
              <a:rPr lang="ru-RU" sz="1200" dirty="0" smtClean="0"/>
              <a:t>Эффективное использование информации</a:t>
            </a:r>
            <a:endParaRPr sz="1200" dirty="0" smtClean="0"/>
          </a:p>
          <a:p>
            <a:pPr>
              <a:defRPr/>
            </a:pPr>
            <a:endParaRPr dirty="0"/>
          </a:p>
        </p:txBody>
      </p:sp>
      <p:sp>
        <p:nvSpPr>
          <p:cNvPr id="5" name="Content Placeholder 4"/>
          <p:cNvSpPr>
            <a:spLocks noGrp="1"/>
          </p:cNvSpPr>
          <p:nvPr>
            <p:ph idx="12"/>
          </p:nvPr>
        </p:nvSpPr>
        <p:spPr>
          <a:xfrm>
            <a:off x="6062662" y="1628775"/>
            <a:ext cx="2632857" cy="4371975"/>
          </a:xfrm>
        </p:spPr>
        <p:txBody>
          <a:bodyPr/>
          <a:lstStyle/>
          <a:p>
            <a:pPr marL="355600" indent="-355600">
              <a:defRPr/>
            </a:pPr>
            <a:r>
              <a:rPr lang="ru-RU" sz="1200" dirty="0" smtClean="0"/>
              <a:t>Статистика, отчеты, комментарии</a:t>
            </a:r>
            <a:endParaRPr lang="en-GB" sz="1200" dirty="0" smtClean="0"/>
          </a:p>
          <a:p>
            <a:pPr marL="355600" indent="-355600">
              <a:defRPr/>
            </a:pPr>
            <a:r>
              <a:rPr lang="ru-RU" sz="1200" dirty="0" smtClean="0"/>
              <a:t>Сотни</a:t>
            </a:r>
            <a:r>
              <a:rPr sz="1200" dirty="0" smtClean="0"/>
              <a:t> </a:t>
            </a:r>
            <a:r>
              <a:rPr lang="ru-RU" sz="1200" dirty="0" smtClean="0"/>
              <a:t>видов продуктов и услуг</a:t>
            </a:r>
            <a:r>
              <a:rPr lang="en-GB" sz="1200" dirty="0" smtClean="0"/>
              <a:t> </a:t>
            </a:r>
            <a:endParaRPr sz="1200" dirty="0" smtClean="0"/>
          </a:p>
          <a:p>
            <a:pPr marL="355600" indent="-355600">
              <a:defRPr/>
            </a:pPr>
            <a:r>
              <a:rPr lang="ru-RU" sz="1200" dirty="0" smtClean="0"/>
              <a:t>10-тки</a:t>
            </a:r>
            <a:r>
              <a:rPr sz="1200" dirty="0" smtClean="0"/>
              <a:t> </a:t>
            </a:r>
            <a:r>
              <a:rPr lang="ru-RU" sz="1200" dirty="0" smtClean="0"/>
              <a:t>миллионов единиц данных</a:t>
            </a:r>
            <a:r>
              <a:rPr lang="en-GB" sz="1200" dirty="0" smtClean="0"/>
              <a:t> </a:t>
            </a:r>
            <a:endParaRPr sz="1200" dirty="0" smtClean="0"/>
          </a:p>
          <a:p>
            <a:pPr marL="355600" indent="-355600">
              <a:defRPr/>
            </a:pPr>
            <a:r>
              <a:rPr lang="ru-RU" sz="1200" dirty="0" smtClean="0"/>
              <a:t>Тысячи </a:t>
            </a:r>
            <a:r>
              <a:rPr sz="1200" dirty="0" smtClean="0"/>
              <a:t> </a:t>
            </a:r>
            <a:r>
              <a:rPr lang="ru-RU" sz="1200" dirty="0" smtClean="0"/>
              <a:t>полных текстовых отчетов</a:t>
            </a:r>
            <a:r>
              <a:rPr sz="1200" dirty="0" smtClean="0"/>
              <a:t>: </a:t>
            </a:r>
            <a:r>
              <a:rPr lang="ru-RU" sz="1200" dirty="0" smtClean="0"/>
              <a:t>глобальных</a:t>
            </a:r>
            <a:r>
              <a:rPr lang="en-GB" sz="1200" dirty="0" smtClean="0"/>
              <a:t>, </a:t>
            </a:r>
            <a:r>
              <a:rPr lang="ru-RU" sz="1200" dirty="0" smtClean="0"/>
              <a:t>региональных</a:t>
            </a:r>
            <a:r>
              <a:rPr lang="en-GB" sz="1200" dirty="0" smtClean="0"/>
              <a:t>, </a:t>
            </a:r>
            <a:r>
              <a:rPr lang="ru-RU" sz="1200" dirty="0" smtClean="0"/>
              <a:t>по странам</a:t>
            </a:r>
            <a:r>
              <a:rPr lang="en-GB" sz="1200" dirty="0" smtClean="0"/>
              <a:t>, </a:t>
            </a:r>
            <a:r>
              <a:rPr lang="ru-RU" sz="1200" dirty="0" smtClean="0"/>
              <a:t>по компаниям</a:t>
            </a:r>
            <a:r>
              <a:rPr lang="en-GB" sz="1200" dirty="0" smtClean="0"/>
              <a:t> </a:t>
            </a:r>
            <a:endParaRPr sz="1200" dirty="0" smtClean="0"/>
          </a:p>
          <a:p>
            <a:pPr>
              <a:defRPr/>
            </a:pP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 bwMode="auto">
          <a:xfrm>
            <a:off x="585788" y="1243013"/>
            <a:ext cx="2481262" cy="385762"/>
          </a:xfrm>
        </p:spPr>
        <p:txBody>
          <a:bodyPr anchor="t" anchorCtr="0" compatLnSpc="1">
            <a:prstTxWarp prst="textNoShape">
              <a:avLst/>
            </a:prstTxWarp>
          </a:bodyPr>
          <a:lstStyle/>
          <a:p>
            <a:pPr defTabSz="631825">
              <a:spcBef>
                <a:spcPct val="50000"/>
              </a:spcBef>
              <a:spcAft>
                <a:spcPct val="0"/>
              </a:spcAft>
              <a:buClrTx/>
            </a:pPr>
            <a:r>
              <a:rPr lang="ru-RU" sz="1400" dirty="0" smtClean="0">
                <a:cs typeface="Arial" charset="0"/>
              </a:rPr>
              <a:t>Что это?</a:t>
            </a:r>
            <a:endParaRPr lang="en-GB" sz="1400" dirty="0" smtClean="0">
              <a:cs typeface="Arial" charset="0"/>
            </a:endParaRPr>
          </a:p>
          <a:p>
            <a:pPr defTabSz="631825"/>
            <a:endParaRPr dirty="0" smtClean="0"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 bwMode="auto">
          <a:xfrm>
            <a:off x="3324225" y="1243013"/>
            <a:ext cx="2481263" cy="385762"/>
          </a:xfrm>
        </p:spPr>
        <p:txBody>
          <a:bodyPr anchor="t" anchorCtr="0" compatLnSpc="1">
            <a:prstTxWarp prst="textNoShape">
              <a:avLst/>
            </a:prstTxWarp>
          </a:bodyPr>
          <a:lstStyle/>
          <a:p>
            <a:pPr defTabSz="631825">
              <a:spcBef>
                <a:spcPct val="50000"/>
              </a:spcBef>
              <a:spcAft>
                <a:spcPct val="0"/>
              </a:spcAft>
              <a:buClrTx/>
            </a:pPr>
            <a:r>
              <a:rPr lang="ru-RU" sz="1400" smtClean="0">
                <a:cs typeface="Arial" charset="0"/>
              </a:rPr>
              <a:t>Для чего это?</a:t>
            </a:r>
            <a:r>
              <a:rPr lang="en-GB" sz="1400" smtClean="0">
                <a:cs typeface="Arial" charset="0"/>
              </a:rPr>
              <a:t> </a:t>
            </a:r>
          </a:p>
          <a:p>
            <a:pPr defTabSz="631825"/>
            <a:endParaRPr smtClean="0">
              <a:cs typeface="Arial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 bwMode="auto">
          <a:xfrm>
            <a:off x="6062663" y="1243013"/>
            <a:ext cx="2481262" cy="385762"/>
          </a:xfrm>
        </p:spPr>
        <p:txBody>
          <a:bodyPr anchor="t" anchorCtr="0" compatLnSpc="1">
            <a:prstTxWarp prst="textNoShape">
              <a:avLst/>
            </a:prstTxWarp>
          </a:bodyPr>
          <a:lstStyle/>
          <a:p>
            <a:r>
              <a:rPr lang="en-GB" smtClean="0">
                <a:cs typeface="Arial" charset="0"/>
              </a:rPr>
              <a:t> </a:t>
            </a:r>
            <a:r>
              <a:rPr lang="ru-RU" sz="1400" smtClean="0">
                <a:cs typeface="Arial" charset="0"/>
              </a:rPr>
              <a:t>Что в нем?</a:t>
            </a:r>
            <a:endParaRPr lang="en-GB" smtClean="0">
              <a:cs typeface="Arial" charset="0"/>
            </a:endParaRPr>
          </a:p>
          <a:p>
            <a:endParaRPr smtClean="0"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>
              <a:defRPr/>
            </a:pPr>
            <a:r>
              <a:rPr dirty="0"/>
              <a:t>euromonitor international</a:t>
            </a:r>
            <a:endParaRPr lang="lt-LT" dirty="0"/>
          </a:p>
        </p:txBody>
      </p:sp>
      <p:pic>
        <p:nvPicPr>
          <p:cNvPr id="503833" name="Picture 25" descr="Graph 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1943" y="3946821"/>
            <a:ext cx="2540337" cy="191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 descr="Produc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6947" y="3802969"/>
            <a:ext cx="2418573" cy="110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\\eurochicagofs1\research\Client Development\04 Product Design\01 Development\Branding (Corporate Design &amp; Graphics)\Corporate Design\110302_Sales Powerpoints\assets\industryIcons425in-0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4283" y="4903291"/>
            <a:ext cx="1479710" cy="1186214"/>
          </a:xfrm>
          <a:prstGeom prst="rect">
            <a:avLst/>
          </a:prstGeom>
          <a:noFill/>
        </p:spPr>
      </p:pic>
      <p:pic>
        <p:nvPicPr>
          <p:cNvPr id="91138" name="Picture 9" descr="Description: Euromonitor-IndustryDashboar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33" y="3772914"/>
            <a:ext cx="3138488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23378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Passport </a:t>
            </a:r>
            <a:r>
              <a:rPr lang="en-US" dirty="0" err="1" smtClean="0"/>
              <a:t>gmid</a:t>
            </a:r>
            <a:endParaRPr lang="en-US" dirty="0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9" t="7724" r="39311" b="31587"/>
          <a:stretch/>
        </p:blipFill>
        <p:spPr bwMode="auto">
          <a:xfrm>
            <a:off x="520262" y="1198180"/>
            <a:ext cx="8198069" cy="520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/>
              <a:t>Домашняя страничка системы информации </a:t>
            </a:r>
            <a:r>
              <a:rPr lang="en-US" sz="1800" dirty="0" smtClean="0"/>
              <a:t>Passport </a:t>
            </a:r>
            <a:r>
              <a:rPr lang="en-US" sz="1800" dirty="0" err="1" smtClean="0"/>
              <a:t>GMI</a:t>
            </a:r>
            <a:r>
              <a:rPr lang="en-US" sz="1800" dirty="0" err="1"/>
              <a:t>d</a:t>
            </a:r>
            <a:endParaRPr lang="en-US" sz="1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14" t="7900" r="73669" b="89191"/>
          <a:stretch/>
        </p:blipFill>
        <p:spPr bwMode="auto">
          <a:xfrm>
            <a:off x="7481456" y="1198180"/>
            <a:ext cx="1236875" cy="24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6606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88" y="600075"/>
            <a:ext cx="7972425" cy="6016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400" dirty="0" smtClean="0"/>
              <a:t>Индустрии</a:t>
            </a:r>
            <a:r>
              <a:rPr lang="en-US" sz="1400" dirty="0" smtClean="0"/>
              <a:t> - </a:t>
            </a:r>
            <a:r>
              <a:rPr lang="ru-RU" sz="1400" dirty="0"/>
              <a:t>структурированные данные по отраслям, отслеживание потребительских тенденций, сотни видов продуктов и услуг</a:t>
            </a:r>
            <a:endParaRPr lang="en-US" sz="1400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endParaRPr lang="lt-LT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 fontAlgn="auto">
              <a:defRPr/>
            </a:pPr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2" t="20474" r="9967" b="9483"/>
          <a:stretch>
            <a:fillRect/>
          </a:stretch>
        </p:blipFill>
        <p:spPr bwMode="auto">
          <a:xfrm>
            <a:off x="346075" y="1371600"/>
            <a:ext cx="8672513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33333" y="2748038"/>
            <a:ext cx="745068" cy="2394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202274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/>
              <a:t>Пример: ключевые </a:t>
            </a:r>
            <a:r>
              <a:rPr lang="ru-RU" sz="1400" dirty="0"/>
              <a:t>ТЕНДЕНЦИИ И </a:t>
            </a:r>
            <a:r>
              <a:rPr lang="ru-RU" sz="1400" dirty="0" smtClean="0"/>
              <a:t>развитие Розничной торговли</a:t>
            </a:r>
            <a:endParaRPr lang="lt-LT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2" t="7111" r="28889" b="14445"/>
          <a:stretch/>
        </p:blipFill>
        <p:spPr bwMode="auto">
          <a:xfrm>
            <a:off x="548217" y="1036469"/>
            <a:ext cx="8115300" cy="567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0159" y="2343999"/>
            <a:ext cx="1465719" cy="3460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7" name="Rectangle 6"/>
          <p:cNvSpPr/>
          <p:nvPr/>
        </p:nvSpPr>
        <p:spPr>
          <a:xfrm>
            <a:off x="2269854" y="2343998"/>
            <a:ext cx="1472806" cy="3460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8" name="Rectangle 7"/>
          <p:cNvSpPr/>
          <p:nvPr/>
        </p:nvSpPr>
        <p:spPr>
          <a:xfrm>
            <a:off x="3869464" y="2323379"/>
            <a:ext cx="1472806" cy="3460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9" name="Rectangle 8"/>
          <p:cNvSpPr/>
          <p:nvPr/>
        </p:nvSpPr>
        <p:spPr>
          <a:xfrm>
            <a:off x="5505696" y="2343999"/>
            <a:ext cx="1472806" cy="3460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10" name="Rectangle 9"/>
          <p:cNvSpPr/>
          <p:nvPr/>
        </p:nvSpPr>
        <p:spPr>
          <a:xfrm>
            <a:off x="7111212" y="3442696"/>
            <a:ext cx="1472806" cy="3460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114350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800" dirty="0" smtClean="0">
                <a:solidFill>
                  <a:schemeClr val="accent1"/>
                </a:solidFill>
              </a:rPr>
              <a:t>DASHBOARDS</a:t>
            </a:r>
            <a:endParaRPr lang="lt-LT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115413"/>
            <a:ext cx="7972456" cy="474663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00" dirty="0" smtClean="0"/>
              <a:t>Визуализация информации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Обзор и понимание больших объёмов данных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Переход от панели Dashboards к статистике и стратегическим анализам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Функция экспорта в PowerPoint и PDF формат</a:t>
            </a:r>
          </a:p>
          <a:p>
            <a:pPr lvl="0">
              <a:lnSpc>
                <a:spcPct val="150000"/>
              </a:lnSpc>
            </a:pPr>
            <a:r>
              <a:rPr lang="ru-RU" sz="1600" dirty="0" smtClean="0"/>
              <a:t>Категории, компании - визуализация</a:t>
            </a:r>
            <a:endParaRPr lang="lt-LT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Глобальный, региональный и национальный масштаб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Сочетание данных,  внесеных в Вашу подписку</a:t>
            </a:r>
            <a:endParaRPr lang="lt-LT" sz="16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5" name="Content Placeholder 4" descr="C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8307" y="4231757"/>
            <a:ext cx="3223572" cy="2236353"/>
          </a:xfrm>
          <a:prstGeom prst="rect">
            <a:avLst/>
          </a:prstGeom>
          <a:noFill/>
        </p:spPr>
      </p:pic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2486" y="3700130"/>
            <a:ext cx="3668230" cy="272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3416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Visuals: </a:t>
            </a:r>
            <a:r>
              <a:rPr lang="ru-RU" sz="1300" i="1" dirty="0"/>
              <a:t>прослеживание развития </a:t>
            </a:r>
            <a:r>
              <a:rPr lang="ru-RU" sz="1300" i="1" dirty="0" smtClean="0"/>
              <a:t>продуктовой розничной торговли в России</a:t>
            </a:r>
            <a:endParaRPr lang="en-US" sz="130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 eaLnBrk="1" fontAlgn="auto" hangingPunct="1">
              <a:defRPr/>
            </a:pPr>
            <a:r>
              <a:rPr dirty="0" smtClean="0"/>
              <a:t>Passport gmid</a:t>
            </a:r>
            <a:endParaRPr dirty="0"/>
          </a:p>
        </p:txBody>
      </p:sp>
      <p:sp>
        <p:nvSpPr>
          <p:cNvPr id="28676" name="Content Placeholder 7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lt-LT" smtClean="0"/>
          </a:p>
        </p:txBody>
      </p:sp>
      <p:pic>
        <p:nvPicPr>
          <p:cNvPr id="28677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5" t="24907" r="27160" b="4369"/>
          <a:stretch/>
        </p:blipFill>
        <p:spPr bwMode="auto">
          <a:xfrm>
            <a:off x="357556" y="1026318"/>
            <a:ext cx="8669486" cy="533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 flipV="1">
            <a:off x="463162" y="3022600"/>
            <a:ext cx="1216781" cy="205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8" name="Rectangle 7"/>
          <p:cNvSpPr/>
          <p:nvPr/>
        </p:nvSpPr>
        <p:spPr>
          <a:xfrm flipV="1">
            <a:off x="3172570" y="2040731"/>
            <a:ext cx="946206" cy="5595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28683" name="Content Placeholder 1"/>
          <p:cNvSpPr txBox="1">
            <a:spLocks/>
          </p:cNvSpPr>
          <p:nvPr/>
        </p:nvSpPr>
        <p:spPr bwMode="auto">
          <a:xfrm>
            <a:off x="7927975" y="1524793"/>
            <a:ext cx="906463" cy="14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endParaRPr lang="ru-RU" sz="1200">
              <a:latin typeface="Georgia" pitchFamily="18" charset="0"/>
              <a:cs typeface="Arial" pitchFamily="34" charset="0"/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 bwMode="auto">
          <a:xfrm>
            <a:off x="2713598" y="4101643"/>
            <a:ext cx="458972" cy="185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endParaRPr lang="ru-RU" sz="1400">
              <a:latin typeface="Georgia" pitchFamily="18" charset="0"/>
              <a:cs typeface="Arial" pitchFamily="34" charset="0"/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 bwMode="auto">
          <a:xfrm>
            <a:off x="3583732" y="3777442"/>
            <a:ext cx="1490663" cy="266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r>
              <a:rPr lang="en-US" sz="1200"/>
              <a:t>Analyses &amp; Statistics</a:t>
            </a:r>
            <a:endParaRPr lang="ru-RU" sz="1200">
              <a:latin typeface="Georgia" pitchFamily="18" charset="0"/>
              <a:cs typeface="Arial" pitchFamily="34" charset="0"/>
            </a:endParaRPr>
          </a:p>
        </p:txBody>
      </p:sp>
      <p:cxnSp>
        <p:nvCxnSpPr>
          <p:cNvPr id="18" name="Elbow Connector 17"/>
          <p:cNvCxnSpPr/>
          <p:nvPr/>
        </p:nvCxnSpPr>
        <p:spPr>
          <a:xfrm flipV="1">
            <a:off x="3172570" y="3955242"/>
            <a:ext cx="411162" cy="211137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1"/>
          <p:cNvSpPr txBox="1">
            <a:spLocks/>
          </p:cNvSpPr>
          <p:nvPr/>
        </p:nvSpPr>
        <p:spPr bwMode="auto">
          <a:xfrm>
            <a:off x="5930900" y="1033461"/>
            <a:ext cx="1593850" cy="271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r>
              <a:rPr lang="en-US" sz="1200">
                <a:latin typeface="Georgia" pitchFamily="18" charset="0"/>
                <a:cs typeface="Arial" pitchFamily="34" charset="0"/>
              </a:rPr>
              <a:t>Data exportation</a:t>
            </a:r>
            <a:endParaRPr lang="ru-RU" sz="1200">
              <a:latin typeface="Georgia" pitchFamily="18" charset="0"/>
              <a:cs typeface="Arial" pitchFamily="34" charset="0"/>
            </a:endParaRPr>
          </a:p>
        </p:txBody>
      </p:sp>
      <p:cxnSp>
        <p:nvCxnSpPr>
          <p:cNvPr id="20" name="Elbow Connector 19"/>
          <p:cNvCxnSpPr/>
          <p:nvPr/>
        </p:nvCxnSpPr>
        <p:spPr>
          <a:xfrm>
            <a:off x="7524750" y="1169986"/>
            <a:ext cx="419100" cy="373063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82436155"/>
      </p:ext>
    </p:extLst>
  </p:cSld>
  <p:clrMapOvr>
    <a:masterClrMapping/>
  </p:clrMapOvr>
  <p:transition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8683" grpId="0" animBg="1"/>
      <p:bldP spid="16" grpId="0" animBg="1"/>
      <p:bldP spid="17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accent1"/>
                </a:solidFill>
              </a:rPr>
              <a:t>План презентации </a:t>
            </a:r>
            <a:endParaRPr lang="lt-LT" sz="1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Passport </a:t>
            </a:r>
            <a:r>
              <a:rPr lang="en-US" dirty="0" err="1" smtClean="0"/>
              <a:t>gmid</a:t>
            </a:r>
            <a:endParaRPr lang="en-US" dirty="0" smtClean="0"/>
          </a:p>
          <a:p>
            <a:endParaRPr lang="lt-LT" dirty="0"/>
          </a:p>
        </p:txBody>
      </p:sp>
      <p:sp>
        <p:nvSpPr>
          <p:cNvPr id="6" name="Rectangle 5"/>
          <p:cNvSpPr/>
          <p:nvPr/>
        </p:nvSpPr>
        <p:spPr>
          <a:xfrm>
            <a:off x="662150" y="1074530"/>
            <a:ext cx="7993117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ru-RU" dirty="0" smtClean="0"/>
              <a:t>1 </a:t>
            </a:r>
            <a:r>
              <a:rPr lang="ru-RU" b="1" dirty="0" smtClean="0"/>
              <a:t> </a:t>
            </a:r>
            <a:r>
              <a:rPr lang="en-GB" b="1" dirty="0" err="1" smtClean="0"/>
              <a:t>Euromonitor</a:t>
            </a:r>
            <a:r>
              <a:rPr lang="en-GB" b="1" dirty="0" smtClean="0"/>
              <a:t> International</a:t>
            </a:r>
            <a:endParaRPr lang="ru-RU" b="1" dirty="0" smtClean="0"/>
          </a:p>
          <a:p>
            <a:pPr eaLnBrk="1" hangingPunct="1">
              <a:lnSpc>
                <a:spcPct val="110000"/>
              </a:lnSpc>
            </a:pPr>
            <a:r>
              <a:rPr lang="ru-RU" sz="1400" dirty="0" smtClean="0"/>
              <a:t>Ведущий в мире издатель международной бизнес-информации</a:t>
            </a:r>
            <a:endParaRPr lang="en-GB" sz="1400" dirty="0" smtClean="0"/>
          </a:p>
          <a:p>
            <a:pPr>
              <a:lnSpc>
                <a:spcPct val="110000"/>
              </a:lnSpc>
            </a:pPr>
            <a:endParaRPr lang="ru-RU" sz="1400" dirty="0" smtClean="0"/>
          </a:p>
          <a:p>
            <a:pPr>
              <a:lnSpc>
                <a:spcPct val="110000"/>
              </a:lnSpc>
            </a:pPr>
            <a:r>
              <a:rPr lang="ru-RU" dirty="0" smtClean="0"/>
              <a:t>2 </a:t>
            </a:r>
            <a:r>
              <a:rPr lang="ru-RU" b="1" dirty="0" smtClean="0"/>
              <a:t> Наш подход к исследованиям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ru-RU" sz="1400" dirty="0" smtClean="0"/>
              <a:t>Глубина, последовательность, понимание</a:t>
            </a:r>
            <a:endParaRPr lang="en-US" sz="1400" dirty="0" smtClean="0"/>
          </a:p>
          <a:p>
            <a:pPr eaLnBrk="1" hangingPunct="1">
              <a:lnSpc>
                <a:spcPct val="110000"/>
              </a:lnSpc>
            </a:pPr>
            <a:endParaRPr lang="lt-LT" sz="1400" dirty="0" smtClean="0"/>
          </a:p>
          <a:p>
            <a:pPr eaLnBrk="1" hangingPunct="1">
              <a:lnSpc>
                <a:spcPct val="110000"/>
              </a:lnSpc>
            </a:pPr>
            <a:endParaRPr lang="lt-LT" sz="1400" dirty="0" smtClean="0"/>
          </a:p>
          <a:p>
            <a:pPr eaLnBrk="1" hangingPunct="1">
              <a:lnSpc>
                <a:spcPct val="110000"/>
              </a:lnSpc>
            </a:pPr>
            <a:r>
              <a:rPr lang="lt-LT" dirty="0" smtClean="0"/>
              <a:t>3</a:t>
            </a:r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en-US" b="1" dirty="0" smtClean="0"/>
              <a:t>Passport</a:t>
            </a:r>
            <a:endParaRPr lang="ru-RU" b="1" dirty="0" smtClean="0"/>
          </a:p>
          <a:p>
            <a:pPr>
              <a:lnSpc>
                <a:spcPct val="110000"/>
              </a:lnSpc>
            </a:pPr>
            <a:r>
              <a:rPr lang="ru-RU" sz="1400" dirty="0" smtClean="0"/>
              <a:t>Новый интерфейс и </a:t>
            </a:r>
            <a:r>
              <a:rPr lang="ru-RU" sz="1400" dirty="0" smtClean="0"/>
              <a:t>функции</a:t>
            </a:r>
            <a:endParaRPr lang="ru-RU" sz="1400" dirty="0" smtClean="0"/>
          </a:p>
          <a:p>
            <a:pPr>
              <a:lnSpc>
                <a:spcPct val="110000"/>
              </a:lnSpc>
            </a:pPr>
            <a:endParaRPr lang="ru-RU" sz="1400" dirty="0" smtClean="0"/>
          </a:p>
          <a:p>
            <a:pPr>
              <a:lnSpc>
                <a:spcPct val="110000"/>
              </a:lnSpc>
            </a:pPr>
            <a:endParaRPr lang="ru-RU" sz="1400" dirty="0" smtClean="0"/>
          </a:p>
          <a:p>
            <a:pPr>
              <a:lnSpc>
                <a:spcPct val="110000"/>
              </a:lnSpc>
            </a:pPr>
            <a:r>
              <a:rPr lang="lt-LT" dirty="0" smtClean="0"/>
              <a:t>4</a:t>
            </a:r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en-US" b="1" dirty="0" smtClean="0"/>
              <a:t>Research Monitor</a:t>
            </a:r>
          </a:p>
          <a:p>
            <a:pPr>
              <a:lnSpc>
                <a:spcPct val="110000"/>
              </a:lnSpc>
            </a:pPr>
            <a:r>
              <a:rPr lang="ru-RU" sz="1400" dirty="0" smtClean="0"/>
              <a:t>Обновлённая </a:t>
            </a:r>
            <a:r>
              <a:rPr lang="ru-RU" sz="1400" dirty="0"/>
              <a:t>он-лайн коллекция для </a:t>
            </a:r>
            <a:r>
              <a:rPr lang="ru-RU" sz="1400" dirty="0" smtClean="0"/>
              <a:t>библиотек</a:t>
            </a:r>
            <a:endParaRPr lang="lt-LT" sz="1400" dirty="0" smtClean="0"/>
          </a:p>
          <a:p>
            <a:pPr>
              <a:lnSpc>
                <a:spcPct val="110000"/>
              </a:lnSpc>
            </a:pPr>
            <a:endParaRPr lang="ru-RU" sz="1400" dirty="0" smtClean="0"/>
          </a:p>
          <a:p>
            <a:pPr>
              <a:lnSpc>
                <a:spcPct val="110000"/>
              </a:lnSpc>
            </a:pPr>
            <a:endParaRPr lang="lt-LT" sz="1400" dirty="0" smtClean="0"/>
          </a:p>
          <a:p>
            <a:pPr>
              <a:lnSpc>
                <a:spcPct val="110000"/>
              </a:lnSpc>
            </a:pPr>
            <a:r>
              <a:rPr lang="lt-LT" dirty="0" smtClean="0"/>
              <a:t>5  </a:t>
            </a:r>
            <a:r>
              <a:rPr lang="lt-LT" b="1" dirty="0" smtClean="0"/>
              <a:t>Reference Books</a:t>
            </a:r>
            <a:r>
              <a:rPr lang="ru-RU" b="1" dirty="0" smtClean="0"/>
              <a:t> </a:t>
            </a:r>
            <a:endParaRPr lang="lt-LT" b="1" dirty="0" smtClean="0"/>
          </a:p>
          <a:p>
            <a:pPr>
              <a:lnSpc>
                <a:spcPct val="110000"/>
              </a:lnSpc>
            </a:pPr>
            <a:r>
              <a:rPr lang="ru-RU" sz="1400" dirty="0" smtClean="0"/>
              <a:t>Статистические справочники, ежегодники </a:t>
            </a:r>
            <a:r>
              <a:rPr lang="ru-RU" sz="1400" dirty="0" smtClean="0"/>
              <a:t>и каталоги</a:t>
            </a:r>
            <a:endParaRPr lang="en-US" sz="1400" dirty="0" smtClean="0"/>
          </a:p>
          <a:p>
            <a:pPr eaLnBrk="1" hangingPunct="1">
              <a:lnSpc>
                <a:spcPct val="110000"/>
              </a:lnSpc>
            </a:pPr>
            <a:endParaRPr lang="ru-RU" sz="1400" dirty="0" smtClean="0"/>
          </a:p>
          <a:p>
            <a:pPr eaLnBrk="1" hangingPunct="1">
              <a:lnSpc>
                <a:spcPct val="110000"/>
              </a:lnSpc>
            </a:pPr>
            <a:endParaRPr lang="ru-RU" sz="1400" dirty="0" smtClean="0"/>
          </a:p>
          <a:p>
            <a:pPr eaLnBrk="1" hangingPunct="1">
              <a:lnSpc>
                <a:spcPct val="110000"/>
              </a:lnSpc>
            </a:pPr>
            <a:endParaRPr lang="ru-RU" sz="1400" dirty="0" smtClean="0"/>
          </a:p>
          <a:p>
            <a:pPr eaLnBrk="1" hangingPunct="1">
              <a:lnSpc>
                <a:spcPct val="110000"/>
              </a:lnSpc>
            </a:pPr>
            <a:endParaRPr lang="en-GB" sz="1400" dirty="0" smtClean="0"/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5309327" y="1756480"/>
            <a:ext cx="3167693" cy="2454330"/>
            <a:chOff x="4150" y="663"/>
            <a:chExt cx="1315" cy="949"/>
          </a:xfrm>
        </p:grpSpPr>
        <p:pic>
          <p:nvPicPr>
            <p:cNvPr id="8" name="Picture 32" descr="Man drawing v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0" y="663"/>
              <a:ext cx="1259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0" descr="Passport work v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33346">
              <a:off x="4199" y="1071"/>
              <a:ext cx="1266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7" t="24222" r="39861" b="3778"/>
          <a:stretch/>
        </p:blipFill>
        <p:spPr bwMode="auto">
          <a:xfrm>
            <a:off x="597972" y="546511"/>
            <a:ext cx="8047264" cy="617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58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8" t="24222" r="41944" b="12445"/>
          <a:stretch/>
        </p:blipFill>
        <p:spPr bwMode="auto">
          <a:xfrm>
            <a:off x="410193" y="635083"/>
            <a:ext cx="8267767" cy="578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94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4" t="11218" r="40231" b="8571"/>
          <a:stretch/>
        </p:blipFill>
        <p:spPr bwMode="auto">
          <a:xfrm>
            <a:off x="632465" y="581685"/>
            <a:ext cx="7192476" cy="618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102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Страны и потребители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644" y="950026"/>
            <a:ext cx="7598806" cy="4452237"/>
          </a:xfrm>
        </p:spPr>
        <p:txBody>
          <a:bodyPr/>
          <a:lstStyle/>
          <a:p>
            <a:pPr marL="0" indent="0" defTabSz="631825" fontAlgn="auto">
              <a:buFont typeface="Wingdings" pitchFamily="2" charset="2"/>
              <a:buNone/>
              <a:defRPr/>
            </a:pPr>
            <a:endParaRPr lang="ru-RU" sz="1400" dirty="0" smtClean="0"/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ru-RU" sz="1400" dirty="0" smtClean="0"/>
              <a:t>  </a:t>
            </a:r>
            <a:r>
              <a:rPr lang="ru-RU" sz="1600" dirty="0" smtClean="0">
                <a:latin typeface="+mn-lt"/>
              </a:rPr>
              <a:t>Предвидение </a:t>
            </a:r>
            <a:r>
              <a:rPr lang="ru-RU" sz="1600" dirty="0">
                <a:latin typeface="+mn-lt"/>
              </a:rPr>
              <a:t>экономической ситуации</a:t>
            </a:r>
            <a:r>
              <a:rPr lang="en-GB" sz="1600" dirty="0">
                <a:latin typeface="+mn-lt"/>
              </a:rPr>
              <a:t> </a:t>
            </a:r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en-GB" sz="1600" dirty="0">
                <a:latin typeface="+mn-lt"/>
              </a:rPr>
              <a:t>  </a:t>
            </a:r>
            <a:r>
              <a:rPr lang="ru-RU" sz="1600" dirty="0" smtClean="0">
                <a:latin typeface="+mn-lt"/>
              </a:rPr>
              <a:t>Отслеживание </a:t>
            </a:r>
            <a:r>
              <a:rPr lang="ru-RU" sz="1600" dirty="0">
                <a:latin typeface="+mn-lt"/>
              </a:rPr>
              <a:t>специфических факторов</a:t>
            </a:r>
            <a:r>
              <a:rPr lang="en-GB" sz="1600" dirty="0">
                <a:latin typeface="+mn-lt"/>
              </a:rPr>
              <a:t> </a:t>
            </a:r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en-GB" sz="1600" dirty="0">
                <a:latin typeface="+mn-lt"/>
              </a:rPr>
              <a:t>  </a:t>
            </a:r>
            <a:r>
              <a:rPr lang="ru-RU" sz="1600" dirty="0" smtClean="0">
                <a:latin typeface="+mn-lt"/>
              </a:rPr>
              <a:t>Наблюдение </a:t>
            </a:r>
            <a:r>
              <a:rPr lang="ru-RU" sz="1600" dirty="0">
                <a:latin typeface="+mn-lt"/>
              </a:rPr>
              <a:t>за демографическими тенденциями</a:t>
            </a:r>
            <a:r>
              <a:rPr lang="en-GB" sz="1600" dirty="0">
                <a:latin typeface="+mn-lt"/>
              </a:rPr>
              <a:t> </a:t>
            </a:r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en-GB" sz="1600" dirty="0">
                <a:latin typeface="+mn-lt"/>
              </a:rPr>
              <a:t>  </a:t>
            </a:r>
            <a:r>
              <a:rPr lang="ru-RU" sz="1600" dirty="0" smtClean="0">
                <a:latin typeface="+mn-lt"/>
              </a:rPr>
              <a:t>Исследование </a:t>
            </a:r>
            <a:r>
              <a:rPr lang="ru-RU" sz="1600" dirty="0">
                <a:latin typeface="+mn-lt"/>
              </a:rPr>
              <a:t>глобальных факторов, влияющих на бизнес</a:t>
            </a:r>
            <a:r>
              <a:rPr lang="en-GB" sz="1600" dirty="0">
                <a:latin typeface="+mn-lt"/>
              </a:rPr>
              <a:t> </a:t>
            </a:r>
            <a:endParaRPr lang="ru-RU" sz="1600" dirty="0">
              <a:latin typeface="+mn-lt"/>
            </a:endParaRPr>
          </a:p>
          <a:p>
            <a:pPr defTabSz="631825">
              <a:lnSpc>
                <a:spcPct val="150000"/>
              </a:lnSpc>
              <a:defRPr/>
            </a:pPr>
            <a:r>
              <a:rPr lang="en-GB" sz="1600" dirty="0">
                <a:latin typeface="+mn-lt"/>
              </a:rPr>
              <a:t> </a:t>
            </a:r>
            <a:r>
              <a:rPr lang="ru-RU" sz="1600" dirty="0" smtClean="0">
                <a:latin typeface="+mn-lt"/>
              </a:rPr>
              <a:t> Определение </a:t>
            </a:r>
            <a:r>
              <a:rPr lang="ru-RU" sz="1600" dirty="0">
                <a:latin typeface="+mn-lt"/>
              </a:rPr>
              <a:t>новых потребительских сегментов</a:t>
            </a:r>
            <a:r>
              <a:rPr lang="en-GB" sz="1600" dirty="0">
                <a:latin typeface="+mn-lt"/>
              </a:rPr>
              <a:t> </a:t>
            </a:r>
            <a:endParaRPr lang="ru-RU" sz="1600" dirty="0">
              <a:latin typeface="+mn-lt"/>
            </a:endParaRPr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ru-RU" sz="1600" dirty="0">
                <a:latin typeface="+mn-lt"/>
              </a:rPr>
              <a:t>  </a:t>
            </a:r>
            <a:r>
              <a:rPr lang="ru-RU" sz="1600" dirty="0" smtClean="0">
                <a:latin typeface="+mn-lt"/>
              </a:rPr>
              <a:t>Изучение </a:t>
            </a:r>
            <a:r>
              <a:rPr lang="ru-RU" sz="1600" dirty="0">
                <a:latin typeface="+mn-lt"/>
              </a:rPr>
              <a:t>потребителей</a:t>
            </a:r>
            <a:r>
              <a:rPr lang="en-GB" sz="1600" dirty="0">
                <a:latin typeface="+mn-lt"/>
              </a:rPr>
              <a:t> </a:t>
            </a:r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en-GB" sz="1600" dirty="0">
                <a:latin typeface="+mn-lt"/>
              </a:rPr>
              <a:t>  </a:t>
            </a:r>
            <a:r>
              <a:rPr lang="ru-RU" sz="1600" dirty="0" smtClean="0">
                <a:latin typeface="+mn-lt"/>
              </a:rPr>
              <a:t>Понимание </a:t>
            </a:r>
            <a:r>
              <a:rPr lang="ru-RU" sz="1600" dirty="0">
                <a:latin typeface="+mn-lt"/>
              </a:rPr>
              <a:t>культурных различий</a:t>
            </a:r>
            <a:r>
              <a:rPr lang="en-GB" sz="1600" dirty="0">
                <a:latin typeface="+mn-lt"/>
              </a:rPr>
              <a:t> </a:t>
            </a:r>
          </a:p>
          <a:p>
            <a:pPr marL="91440" indent="-109728" defTabSz="631825" fontAlgn="auto">
              <a:lnSpc>
                <a:spcPct val="150000"/>
              </a:lnSpc>
              <a:defRPr/>
            </a:pPr>
            <a:r>
              <a:rPr lang="ru-RU" sz="1600" dirty="0" smtClean="0">
                <a:latin typeface="+mn-lt"/>
              </a:rPr>
              <a:t>  Определение </a:t>
            </a:r>
            <a:r>
              <a:rPr lang="ru-RU" sz="1600" dirty="0">
                <a:latin typeface="+mn-lt"/>
              </a:rPr>
              <a:t>новых тенденций</a:t>
            </a:r>
            <a:r>
              <a:rPr lang="en-GB" sz="1600" dirty="0">
                <a:latin typeface="+mn-lt"/>
              </a:rPr>
              <a:t> </a:t>
            </a:r>
          </a:p>
          <a:p>
            <a:pPr marL="91440" indent="-109728" defTabSz="631825" fontAlgn="auto">
              <a:lnSpc>
                <a:spcPct val="150000"/>
              </a:lnSpc>
              <a:defRPr/>
            </a:pPr>
            <a:endParaRPr lang="en-GB" sz="1600" dirty="0">
              <a:latin typeface="+mn-lt"/>
            </a:endParaRPr>
          </a:p>
          <a:p>
            <a:pPr marL="91440" indent="-109728" algn="ctr" fontAlgn="auto">
              <a:lnSpc>
                <a:spcPct val="150000"/>
              </a:lnSpc>
              <a:buFont typeface="Wingdings" pitchFamily="2" charset="2"/>
              <a:buNone/>
              <a:defRPr/>
            </a:pPr>
            <a:endParaRPr sz="1600" b="1" dirty="0" smtClean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>
              <a:defRPr/>
            </a:pPr>
            <a:r>
              <a:rPr lang="en-US" dirty="0"/>
              <a:t>Passport </a:t>
            </a:r>
            <a:r>
              <a:rPr lang="en-US" dirty="0" err="1" smtClean="0"/>
              <a:t>gmid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848" y="3317937"/>
            <a:ext cx="4813830" cy="303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345338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88" y="600075"/>
            <a:ext cx="8113712" cy="579438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Пример по заданному поиску: </a:t>
            </a:r>
            <a:r>
              <a:rPr lang="ru-RU" sz="1400" i="1" dirty="0" smtClean="0"/>
              <a:t>лидирующие страны по категории </a:t>
            </a:r>
            <a:br>
              <a:rPr lang="ru-RU" sz="1400" i="1" dirty="0" smtClean="0"/>
            </a:br>
            <a:r>
              <a:rPr lang="ru-RU" sz="1400" i="1" dirty="0" smtClean="0"/>
              <a:t>численность населения возраста до14 лет </a:t>
            </a:r>
            <a:endParaRPr lang="lt-LT" sz="1400" i="1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endParaRPr lang="lt-LT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>
              <a:defRPr/>
            </a:pPr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4" t="17020" r="22758" b="5655"/>
          <a:stretch>
            <a:fillRect/>
          </a:stretch>
        </p:blipFill>
        <p:spPr bwMode="auto">
          <a:xfrm>
            <a:off x="449263" y="1190625"/>
            <a:ext cx="8240712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9263" y="2281238"/>
            <a:ext cx="1135062" cy="179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8" name="Rectangle 7"/>
          <p:cNvSpPr/>
          <p:nvPr/>
        </p:nvSpPr>
        <p:spPr>
          <a:xfrm>
            <a:off x="449263" y="4111625"/>
            <a:ext cx="1135062" cy="179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9" name="Rectangle 8"/>
          <p:cNvSpPr/>
          <p:nvPr/>
        </p:nvSpPr>
        <p:spPr>
          <a:xfrm>
            <a:off x="687388" y="4462463"/>
            <a:ext cx="1135062" cy="179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10" name="Rectangle 9"/>
          <p:cNvSpPr/>
          <p:nvPr/>
        </p:nvSpPr>
        <p:spPr>
          <a:xfrm>
            <a:off x="449263" y="4932363"/>
            <a:ext cx="1135062" cy="179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11" name="Rectangle 10"/>
          <p:cNvSpPr/>
          <p:nvPr/>
        </p:nvSpPr>
        <p:spPr>
          <a:xfrm>
            <a:off x="2084388" y="1206500"/>
            <a:ext cx="1373187" cy="3095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25611" name="Content Placeholder 1"/>
          <p:cNvSpPr txBox="1">
            <a:spLocks/>
          </p:cNvSpPr>
          <p:nvPr/>
        </p:nvSpPr>
        <p:spPr bwMode="auto">
          <a:xfrm>
            <a:off x="5373688" y="1636713"/>
            <a:ext cx="1593850" cy="271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r>
              <a:rPr lang="en-US" sz="1200">
                <a:latin typeface="Georgia" pitchFamily="18" charset="0"/>
                <a:cs typeface="Arial" pitchFamily="34" charset="0"/>
              </a:rPr>
              <a:t>Data exportation</a:t>
            </a:r>
            <a:endParaRPr lang="ru-RU" sz="1200">
              <a:latin typeface="Georgia" pitchFamily="18" charset="0"/>
              <a:cs typeface="Arial" pitchFamily="34" charset="0"/>
            </a:endParaRPr>
          </a:p>
        </p:txBody>
      </p:sp>
      <p:cxnSp>
        <p:nvCxnSpPr>
          <p:cNvPr id="13" name="Elbow Connector 12"/>
          <p:cNvCxnSpPr/>
          <p:nvPr/>
        </p:nvCxnSpPr>
        <p:spPr>
          <a:xfrm>
            <a:off x="6967538" y="1808163"/>
            <a:ext cx="419100" cy="373062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3" name="Content Placeholder 1"/>
          <p:cNvSpPr txBox="1">
            <a:spLocks/>
          </p:cNvSpPr>
          <p:nvPr/>
        </p:nvSpPr>
        <p:spPr bwMode="auto">
          <a:xfrm>
            <a:off x="3028950" y="2668588"/>
            <a:ext cx="1422400" cy="265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r>
              <a:rPr lang="en-US" sz="1200"/>
              <a:t>Related analyses </a:t>
            </a:r>
            <a:endParaRPr lang="ru-RU" sz="1200">
              <a:latin typeface="Georgia" pitchFamily="18" charset="0"/>
              <a:cs typeface="Arial" pitchFamily="34" charset="0"/>
            </a:endParaRPr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2460625" y="2863850"/>
            <a:ext cx="568325" cy="420688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5" name="Content Placeholder 1"/>
          <p:cNvSpPr txBox="1">
            <a:spLocks/>
          </p:cNvSpPr>
          <p:nvPr/>
        </p:nvSpPr>
        <p:spPr bwMode="auto">
          <a:xfrm>
            <a:off x="2351088" y="3284538"/>
            <a:ext cx="109537" cy="655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endParaRPr lang="ru-RU" sz="1400"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50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25611" grpId="0" animBg="1"/>
      <p:bldP spid="25613" grpId="0" animBg="1"/>
      <p:bldP spid="256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1400" dirty="0" smtClean="0"/>
              <a:t>Visuals: Population and homes: </a:t>
            </a:r>
            <a:r>
              <a:rPr lang="ru-RU" sz="1400" dirty="0"/>
              <a:t>Средний возраст мужского населения</a:t>
            </a:r>
            <a:endParaRPr lang="lt-LT" sz="14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endParaRPr lang="lt-LT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>
              <a:defRPr/>
            </a:pPr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9" t="24828" r="27242" b="3632"/>
          <a:stretch>
            <a:fillRect/>
          </a:stretch>
        </p:blipFill>
        <p:spPr bwMode="auto">
          <a:xfrm>
            <a:off x="425450" y="1038225"/>
            <a:ext cx="8545513" cy="531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2663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/>
              <a:t>Пример: </a:t>
            </a:r>
            <a:r>
              <a:rPr lang="ru-RU" sz="1400" dirty="0" smtClean="0"/>
              <a:t>Украина в 2030 году: будущие демографические изменения</a:t>
            </a:r>
            <a:endParaRPr lang="lt-LT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Passport </a:t>
            </a:r>
            <a:r>
              <a:rPr lang="en-US" dirty="0" err="1" smtClean="0"/>
              <a:t>gmid</a:t>
            </a:r>
            <a:endParaRPr lang="en-US" dirty="0"/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9" t="24107" r="42069" b="17655"/>
          <a:stretch/>
        </p:blipFill>
        <p:spPr bwMode="auto">
          <a:xfrm>
            <a:off x="352779" y="997525"/>
            <a:ext cx="8444609" cy="539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 flipV="1">
            <a:off x="463161" y="1561936"/>
            <a:ext cx="1216781" cy="205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78624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Passport </a:t>
            </a:r>
            <a:r>
              <a:rPr lang="en-US" dirty="0" err="1" smtClean="0"/>
              <a:t>gmid</a:t>
            </a:r>
            <a:endParaRPr lang="en-US" dirty="0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9" t="24481" r="41954" b="12488"/>
          <a:stretch/>
        </p:blipFill>
        <p:spPr bwMode="auto">
          <a:xfrm>
            <a:off x="421165" y="676893"/>
            <a:ext cx="8200322" cy="572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 flipV="1">
            <a:off x="463162" y="2393208"/>
            <a:ext cx="1674396" cy="205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369536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400" dirty="0" smtClean="0"/>
              <a:t>Пример: </a:t>
            </a:r>
            <a:r>
              <a:rPr lang="ru-RU" sz="1400" dirty="0"/>
              <a:t>Динамика развития финансового </a:t>
            </a:r>
            <a:r>
              <a:rPr lang="ru-RU" sz="1400" dirty="0" smtClean="0"/>
              <a:t>сектора</a:t>
            </a:r>
            <a:endParaRPr lang="lt-LT" sz="1400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 bwMode="auto">
          <a:xfrm>
            <a:off x="722313" y="1266825"/>
            <a:ext cx="7972425" cy="4746625"/>
          </a:xfrm>
        </p:spPr>
        <p:txBody>
          <a:bodyPr anchor="t" anchorCtr="0" compatLnSpc="1">
            <a:prstTxWarp prst="textNoShape">
              <a:avLst/>
            </a:prstTxWarp>
          </a:bodyPr>
          <a:lstStyle/>
          <a:p>
            <a:endParaRPr lang="lt-LT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>
              <a:defRPr/>
            </a:pPr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9413" y="1266825"/>
            <a:ext cx="3368675" cy="474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818188" y="2578100"/>
            <a:ext cx="981075" cy="134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9" name="Rectangle 8"/>
          <p:cNvSpPr/>
          <p:nvPr/>
        </p:nvSpPr>
        <p:spPr>
          <a:xfrm>
            <a:off x="7373938" y="5661025"/>
            <a:ext cx="1365250" cy="3476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pic>
        <p:nvPicPr>
          <p:cNvPr id="215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2" t="25012" r="51839" b="4001"/>
          <a:stretch>
            <a:fillRect/>
          </a:stretch>
        </p:blipFill>
        <p:spPr bwMode="auto">
          <a:xfrm>
            <a:off x="466725" y="1090613"/>
            <a:ext cx="5051425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flipV="1">
            <a:off x="466725" y="2678113"/>
            <a:ext cx="585788" cy="1285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3313" y="2730500"/>
            <a:ext cx="1254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5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3313" y="3143250"/>
            <a:ext cx="125412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30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88" y="600075"/>
            <a:ext cx="7972425" cy="608013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Пример анализа: </a:t>
            </a:r>
            <a:r>
              <a:rPr lang="ru-RU" sz="1400" i="1" dirty="0" smtClean="0"/>
              <a:t>Применение </a:t>
            </a:r>
            <a:r>
              <a:rPr lang="ru-RU" sz="1400" i="1" dirty="0"/>
              <a:t>финансовых рычагов в </a:t>
            </a:r>
            <a:r>
              <a:rPr lang="ru-RU" sz="1400" i="1" dirty="0" smtClean="0"/>
              <a:t>США,</a:t>
            </a:r>
            <a:br>
              <a:rPr lang="ru-RU" sz="1400" i="1" dirty="0" smtClean="0"/>
            </a:br>
            <a:r>
              <a:rPr lang="ru-RU" sz="1400" i="1" dirty="0" smtClean="0"/>
              <a:t>			крупнейший </a:t>
            </a:r>
            <a:r>
              <a:rPr lang="ru-RU" sz="1400" i="1" dirty="0"/>
              <a:t>потребительский рынок в </a:t>
            </a:r>
            <a:r>
              <a:rPr lang="ru-RU" sz="1400" dirty="0"/>
              <a:t>мире</a:t>
            </a:r>
            <a:endParaRPr lang="lt-LT" sz="1400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pPr marL="0" indent="0">
              <a:buFont typeface="Wingdings" pitchFamily="2" charset="2"/>
              <a:buNone/>
            </a:pPr>
            <a:endParaRPr lang="lt-LT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>
              <a:defRPr/>
            </a:pPr>
            <a:r>
              <a:rPr lang="lt-LT" dirty="0"/>
              <a:t>Passport </a:t>
            </a:r>
            <a:r>
              <a:rPr lang="lt-LT" dirty="0" smtClean="0"/>
              <a:t>gmid</a:t>
            </a:r>
            <a:endParaRPr lang="lt-LT" dirty="0"/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9" t="24460" r="26321" b="5655"/>
          <a:stretch>
            <a:fillRect/>
          </a:stretch>
        </p:blipFill>
        <p:spPr bwMode="auto">
          <a:xfrm>
            <a:off x="534988" y="1244600"/>
            <a:ext cx="8245475" cy="494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272338" y="1851025"/>
            <a:ext cx="1135062" cy="212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7" name="Rectangle 6"/>
          <p:cNvSpPr/>
          <p:nvPr/>
        </p:nvSpPr>
        <p:spPr>
          <a:xfrm>
            <a:off x="7272338" y="2301875"/>
            <a:ext cx="1135062" cy="212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8" name="Rectangle 7"/>
          <p:cNvSpPr/>
          <p:nvPr/>
        </p:nvSpPr>
        <p:spPr>
          <a:xfrm>
            <a:off x="7272338" y="4532313"/>
            <a:ext cx="1344612" cy="212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9" name="Rectangle 8"/>
          <p:cNvSpPr/>
          <p:nvPr/>
        </p:nvSpPr>
        <p:spPr>
          <a:xfrm>
            <a:off x="534988" y="1957388"/>
            <a:ext cx="1135062" cy="212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</p:spTree>
    <p:extLst>
      <p:ext uri="{BB962C8B-B14F-4D97-AF65-F5344CB8AC3E}">
        <p14:creationId xmlns:p14="http://schemas.microsoft.com/office/powerpoint/2010/main" xmlns="" val="223829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72" y="625943"/>
            <a:ext cx="7972456" cy="395295"/>
          </a:xfrm>
        </p:spPr>
        <p:txBody>
          <a:bodyPr/>
          <a:lstStyle/>
          <a:p>
            <a:r>
              <a:rPr lang="ru-RU" dirty="0" smtClean="0"/>
              <a:t>1.  </a:t>
            </a:r>
            <a:r>
              <a:rPr lang="en-GB" dirty="0" err="1" smtClean="0"/>
              <a:t>Euromonitor</a:t>
            </a:r>
            <a:r>
              <a:rPr lang="en-GB" dirty="0" smtClean="0"/>
              <a:t> International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idx="1"/>
          </p:nvPr>
        </p:nvSpPr>
        <p:spPr>
          <a:xfrm>
            <a:off x="585772" y="1143555"/>
            <a:ext cx="7972456" cy="45987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400" b="1" dirty="0" smtClean="0"/>
              <a:t>Источник бизнес - информации, которому</a:t>
            </a:r>
            <a:r>
              <a:rPr lang="en-US" sz="1400" b="1" dirty="0" smtClean="0"/>
              <a:t> </a:t>
            </a:r>
            <a:r>
              <a:rPr lang="ru-RU" sz="1400" b="1" dirty="0" smtClean="0"/>
              <a:t>доверяют</a:t>
            </a:r>
            <a:r>
              <a:rPr lang="en-GB" sz="1400" b="1" dirty="0" smtClean="0"/>
              <a:t> </a:t>
            </a:r>
          </a:p>
          <a:p>
            <a:r>
              <a:rPr lang="ru-RU" sz="1400" b="1" dirty="0" smtClean="0"/>
              <a:t>Поддержка и помощь академическому сектору</a:t>
            </a:r>
            <a:r>
              <a:rPr lang="en-US" sz="1400" b="1" dirty="0" smtClean="0"/>
              <a:t> </a:t>
            </a:r>
            <a:r>
              <a:rPr lang="ru-RU" sz="1400" b="1" dirty="0" smtClean="0"/>
              <a:t> уже 40 лет</a:t>
            </a:r>
            <a:endParaRPr lang="en-GB" sz="1400" b="1" dirty="0" smtClean="0"/>
          </a:p>
          <a:p>
            <a:endParaRPr lang="en-GB" sz="1400" b="1" dirty="0" smtClean="0"/>
          </a:p>
          <a:p>
            <a:r>
              <a:rPr lang="ru-RU" sz="1400" b="1" dirty="0" smtClean="0"/>
              <a:t>Фокусирование на отраслях, странах, потребителях</a:t>
            </a:r>
            <a:endParaRPr lang="en-GB" sz="1400" b="1" dirty="0" smtClean="0"/>
          </a:p>
          <a:p>
            <a:r>
              <a:rPr lang="ru-RU" sz="1400" b="1" dirty="0" smtClean="0"/>
              <a:t>Книги, отчёты</a:t>
            </a:r>
            <a:r>
              <a:rPr lang="en-GB" sz="1400" b="1" dirty="0" smtClean="0"/>
              <a:t>, </a:t>
            </a:r>
            <a:r>
              <a:rPr lang="ru-RU" sz="1400" b="1" dirty="0" smtClean="0"/>
              <a:t>онлайновый</a:t>
            </a:r>
            <a:r>
              <a:rPr lang="en-GB" sz="1400" b="1" dirty="0" smtClean="0"/>
              <a:t> </a:t>
            </a:r>
            <a:r>
              <a:rPr lang="ru-RU" sz="1400" b="1" dirty="0" smtClean="0"/>
              <a:t>ресурс информации и исследования под заказ</a:t>
            </a:r>
            <a:endParaRPr lang="en-GB" sz="1400" b="1" dirty="0" smtClean="0"/>
          </a:p>
          <a:p>
            <a:endParaRPr lang="en-GB" sz="1400" b="1" dirty="0" smtClean="0"/>
          </a:p>
          <a:p>
            <a:r>
              <a:rPr lang="en-GB" sz="1400" b="1" dirty="0" smtClean="0"/>
              <a:t>1000 </a:t>
            </a:r>
            <a:r>
              <a:rPr lang="ru-RU" sz="1400" b="1" dirty="0" smtClean="0"/>
              <a:t>аналитиков в</a:t>
            </a:r>
            <a:r>
              <a:rPr lang="en-GB" sz="1400" b="1" dirty="0" smtClean="0"/>
              <a:t> 80 </a:t>
            </a:r>
            <a:r>
              <a:rPr lang="ru-RU" sz="1400" b="1" dirty="0" smtClean="0"/>
              <a:t>странах</a:t>
            </a:r>
            <a:r>
              <a:rPr lang="lt-LT" sz="1400" b="1" dirty="0" smtClean="0"/>
              <a:t> </a:t>
            </a:r>
            <a:endParaRPr lang="en-GB" sz="1400" b="1" dirty="0" smtClean="0"/>
          </a:p>
          <a:p>
            <a:r>
              <a:rPr lang="ru-RU" sz="1400" b="1" dirty="0" smtClean="0"/>
              <a:t>Региональные исследовательские центры</a:t>
            </a:r>
            <a:r>
              <a:rPr lang="en-GB" sz="1400" b="1" dirty="0" smtClean="0"/>
              <a:t> </a:t>
            </a:r>
            <a:r>
              <a:rPr lang="ru-RU" sz="1400" b="1" dirty="0" smtClean="0"/>
              <a:t>и поддержка клиентов отраслевыми специалистами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Passport </a:t>
            </a:r>
            <a:r>
              <a:rPr lang="en-US" dirty="0" err="1" smtClean="0"/>
              <a:t>gmid</a:t>
            </a:r>
            <a:endParaRPr lang="en-US" dirty="0"/>
          </a:p>
        </p:txBody>
      </p:sp>
      <p:pic>
        <p:nvPicPr>
          <p:cNvPr id="7171" name="Picture 3" descr="G:\JonathanFairman\iStock\iStock_000002770727Mediu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89612"/>
            <a:ext cx="9144000" cy="2968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77187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9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9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9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5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r>
              <a:rPr lang="ru-RU" dirty="0" smtClean="0"/>
              <a:t>. </a:t>
            </a:r>
            <a:r>
              <a:rPr lang="en-US" dirty="0" smtClean="0"/>
              <a:t>research monitor</a:t>
            </a:r>
            <a:endParaRPr lang="lt-LT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75139" y="1115413"/>
            <a:ext cx="7972456" cy="474663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/>
              <a:t>Market Research Monitor </a:t>
            </a:r>
            <a:r>
              <a:rPr lang="ru-RU" dirty="0"/>
              <a:t>–</a:t>
            </a:r>
            <a:r>
              <a:rPr lang="en-US" dirty="0"/>
              <a:t> </a:t>
            </a:r>
            <a:r>
              <a:rPr lang="ru-RU" dirty="0"/>
              <a:t>он-лайн коллекция из более  чем 10,000 отчетов о рыночных исследованиях специалистов </a:t>
            </a:r>
            <a:r>
              <a:rPr lang="en-US" dirty="0"/>
              <a:t>Euromonitor</a:t>
            </a:r>
            <a:r>
              <a:rPr lang="ru-RU" dirty="0"/>
              <a:t> </a:t>
            </a:r>
            <a:r>
              <a:rPr lang="en-US" dirty="0"/>
              <a:t>International</a:t>
            </a:r>
            <a:r>
              <a:rPr lang="ru-RU" dirty="0"/>
              <a:t>.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ru-RU" dirty="0"/>
              <a:t>Этот ресурс создан специально для библиотек, с его помощью пользователи могут составить</a:t>
            </a:r>
            <a:r>
              <a:rPr lang="en-US" dirty="0"/>
              <a:t> </a:t>
            </a:r>
            <a:r>
              <a:rPr lang="ru-RU" dirty="0"/>
              <a:t>подробную картину потребительского рынка в 80 странах Мира, используя 200 промышленных категорий.</a:t>
            </a:r>
            <a:endParaRPr lang="en-US" dirty="0"/>
          </a:p>
          <a:p>
            <a:pPr>
              <a:buNone/>
            </a:pPr>
            <a:endParaRPr lang="lt-LT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euromonitor international</a:t>
            </a:r>
            <a:endParaRPr lang="lt-LT" dirty="0"/>
          </a:p>
          <a:p>
            <a:endParaRPr lang="lt-L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011" y="2654203"/>
            <a:ext cx="2549913" cy="167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7509" y="4329114"/>
            <a:ext cx="4004838" cy="199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1133" t="996" r="1636" b="2067"/>
          <a:stretch>
            <a:fillRect/>
          </a:stretch>
        </p:blipFill>
        <p:spPr bwMode="auto">
          <a:xfrm>
            <a:off x="5475767" y="2551816"/>
            <a:ext cx="2381693" cy="167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86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Research monitor</a:t>
            </a:r>
            <a:endParaRPr lang="lt-L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79" y="1094149"/>
            <a:ext cx="7972456" cy="4746635"/>
          </a:xfrm>
        </p:spPr>
        <p:txBody>
          <a:bodyPr/>
          <a:lstStyle/>
          <a:p>
            <a:r>
              <a:rPr lang="ru-RU" dirty="0"/>
              <a:t>Помогает выделить лидирующие подкатегории каждого </a:t>
            </a:r>
            <a:r>
              <a:rPr lang="ru-RU" dirty="0" smtClean="0"/>
              <a:t>рынка</a:t>
            </a:r>
          </a:p>
          <a:p>
            <a:r>
              <a:rPr lang="ru-RU" dirty="0"/>
              <a:t>Выявляет важнейших участников рынка и их торговые марки</a:t>
            </a:r>
          </a:p>
          <a:p>
            <a:r>
              <a:rPr lang="ru-RU" dirty="0" smtClean="0"/>
              <a:t>Позволяет </a:t>
            </a:r>
            <a:r>
              <a:rPr lang="ru-RU" dirty="0"/>
              <a:t>оценить доли компаний на каждом рынке</a:t>
            </a:r>
          </a:p>
          <a:p>
            <a:r>
              <a:rPr lang="ru-RU" dirty="0" smtClean="0"/>
              <a:t>Предоставляет </a:t>
            </a:r>
            <a:r>
              <a:rPr lang="ru-RU" dirty="0"/>
              <a:t>прогнозы на ближайшие пять лет, каким образом</a:t>
            </a:r>
          </a:p>
          <a:p>
            <a:pPr marL="0" indent="0">
              <a:buNone/>
            </a:pPr>
            <a:r>
              <a:rPr lang="ru-RU" dirty="0" smtClean="0"/>
              <a:t>   будет </a:t>
            </a:r>
            <a:r>
              <a:rPr lang="ru-RU" dirty="0"/>
              <a:t>развиваться каждая категория</a:t>
            </a: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euromonitor </a:t>
            </a:r>
            <a:r>
              <a:rPr lang="en-US" dirty="0" smtClean="0"/>
              <a:t>international</a:t>
            </a:r>
            <a:endParaRPr lang="lt-LT" dirty="0"/>
          </a:p>
        </p:txBody>
      </p:sp>
      <p:pic>
        <p:nvPicPr>
          <p:cNvPr id="129025" name="Picture 1"/>
          <p:cNvPicPr>
            <a:picLocks noChangeAspect="1" noChangeArrowheads="1"/>
          </p:cNvPicPr>
          <p:nvPr/>
        </p:nvPicPr>
        <p:blipFill>
          <a:blip r:embed="rId2" cstate="print"/>
          <a:srcRect l="19920" t="14009" r="31418" b="6250"/>
          <a:stretch>
            <a:fillRect/>
          </a:stretch>
        </p:blipFill>
        <p:spPr bwMode="auto">
          <a:xfrm>
            <a:off x="220717" y="2459422"/>
            <a:ext cx="3798907" cy="349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 cstate="print"/>
          <a:srcRect l="321" t="12392" r="37004" b="6573"/>
          <a:stretch>
            <a:fillRect/>
          </a:stretch>
        </p:blipFill>
        <p:spPr bwMode="auto">
          <a:xfrm>
            <a:off x="4004441" y="2475188"/>
            <a:ext cx="4950373" cy="359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158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1800" dirty="0" smtClean="0"/>
              <a:t>Split screen</a:t>
            </a:r>
            <a:endParaRPr lang="lt-LT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euromonitor</a:t>
            </a:r>
            <a:r>
              <a:rPr lang="en-US" dirty="0" smtClean="0"/>
              <a:t> </a:t>
            </a:r>
            <a:r>
              <a:rPr lang="en-US" dirty="0" smtClean="0"/>
              <a:t>international</a:t>
            </a:r>
            <a:endParaRPr lang="lt-LT" dirty="0" smtClean="0"/>
          </a:p>
        </p:txBody>
      </p:sp>
      <p:pic>
        <p:nvPicPr>
          <p:cNvPr id="161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62" t="11879" r="10974" b="5629"/>
          <a:stretch>
            <a:fillRect/>
          </a:stretch>
        </p:blipFill>
        <p:spPr bwMode="auto">
          <a:xfrm>
            <a:off x="256540" y="933851"/>
            <a:ext cx="8887460" cy="465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monitor </a:t>
            </a:r>
            <a:r>
              <a:rPr lang="ru-RU" sz="1600" dirty="0" smtClean="0"/>
              <a:t>Возможности системы</a:t>
            </a:r>
            <a:endParaRPr lang="lt-LT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243004"/>
            <a:ext cx="5102647" cy="4746635"/>
          </a:xfrm>
        </p:spPr>
        <p:txBody>
          <a:bodyPr/>
          <a:lstStyle/>
          <a:p>
            <a:r>
              <a:rPr lang="ru-RU" dirty="0"/>
              <a:t>Перевод отчётов на девять языков: китайский, французский,</a:t>
            </a:r>
          </a:p>
          <a:p>
            <a:pPr marL="0" indent="0">
              <a:buNone/>
            </a:pPr>
            <a:r>
              <a:rPr lang="ru-RU" dirty="0" smtClean="0"/>
              <a:t>  немецкий</a:t>
            </a:r>
            <a:r>
              <a:rPr lang="ru-RU" dirty="0"/>
              <a:t>, итальянский, японский, корейский, португальский,</a:t>
            </a:r>
          </a:p>
          <a:p>
            <a:pPr marL="0" indent="0">
              <a:buNone/>
            </a:pPr>
            <a:r>
              <a:rPr lang="ru-RU" dirty="0" smtClean="0"/>
              <a:t>  русский </a:t>
            </a:r>
            <a:r>
              <a:rPr lang="ru-RU" dirty="0"/>
              <a:t>и испанский</a:t>
            </a:r>
          </a:p>
          <a:p>
            <a:r>
              <a:rPr lang="ru-RU" dirty="0" smtClean="0"/>
              <a:t>Позволяет </a:t>
            </a:r>
            <a:r>
              <a:rPr lang="ru-RU" dirty="0"/>
              <a:t>экспортировать отчеты в программы „Word“ и „PDF“</a:t>
            </a:r>
          </a:p>
          <a:p>
            <a:r>
              <a:rPr lang="ru-RU" dirty="0" smtClean="0"/>
              <a:t>Экспортировать </a:t>
            </a:r>
            <a:r>
              <a:rPr lang="ru-RU" dirty="0"/>
              <a:t>таблицы в </a:t>
            </a:r>
            <a:r>
              <a:rPr lang="ru-RU" dirty="0" smtClean="0"/>
              <a:t>программы </a:t>
            </a:r>
            <a:r>
              <a:rPr lang="ru-RU" dirty="0"/>
              <a:t>„PowerPoint</a:t>
            </a:r>
            <a:r>
              <a:rPr lang="ru-RU" dirty="0" smtClean="0"/>
              <a:t>“</a:t>
            </a:r>
            <a:r>
              <a:rPr lang="en-US" dirty="0" smtClean="0"/>
              <a:t> </a:t>
            </a:r>
            <a:r>
              <a:rPr lang="ru-RU" dirty="0" smtClean="0"/>
              <a:t>и „Excel</a:t>
            </a:r>
            <a:r>
              <a:rPr lang="ru-RU" dirty="0"/>
              <a:t>“</a:t>
            </a:r>
          </a:p>
          <a:p>
            <a:r>
              <a:rPr lang="ru-RU" dirty="0" smtClean="0"/>
              <a:t>Пользователи </a:t>
            </a:r>
            <a:r>
              <a:rPr lang="ru-RU" dirty="0"/>
              <a:t>могут создавать собственные отчеты</a:t>
            </a:r>
          </a:p>
          <a:p>
            <a:r>
              <a:rPr lang="ru-RU" dirty="0" smtClean="0"/>
              <a:t>Возможные </a:t>
            </a:r>
            <a:r>
              <a:rPr lang="ru-RU" dirty="0"/>
              <a:t>пути доступа через: IP-адрес и URL страницы</a:t>
            </a:r>
          </a:p>
          <a:p>
            <a:r>
              <a:rPr lang="ru-RU" dirty="0" smtClean="0"/>
              <a:t>Нет </a:t>
            </a:r>
            <a:r>
              <a:rPr lang="ru-RU" dirty="0"/>
              <a:t>необходимости в регистрации</a:t>
            </a:r>
          </a:p>
          <a:p>
            <a:r>
              <a:rPr lang="ru-RU" dirty="0" smtClean="0"/>
              <a:t>При </a:t>
            </a:r>
            <a:r>
              <a:rPr lang="ru-RU" dirty="0"/>
              <a:t>регистрации предоставляется больше возможностей</a:t>
            </a: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euromonitor </a:t>
            </a:r>
            <a:r>
              <a:rPr lang="en-US" dirty="0" smtClean="0"/>
              <a:t>international</a:t>
            </a:r>
            <a:endParaRPr lang="lt-LT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775" y="3941000"/>
            <a:ext cx="3783309" cy="248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949" y="3941000"/>
            <a:ext cx="3734762" cy="239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5165" y="1136688"/>
            <a:ext cx="2669766" cy="205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502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Research monitor </a:t>
            </a:r>
            <a:r>
              <a:rPr lang="ru-RU" sz="1600" dirty="0" smtClean="0"/>
              <a:t>200 промышленных категорий</a:t>
            </a:r>
            <a:endParaRPr lang="lt-LT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euromonitor </a:t>
            </a:r>
            <a:r>
              <a:rPr lang="en-US" dirty="0" smtClean="0"/>
              <a:t>international</a:t>
            </a:r>
            <a:endParaRPr lang="lt-LT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3242" y="1157945"/>
            <a:ext cx="7972456" cy="3020651"/>
          </a:xfrm>
        </p:spPr>
        <p:txBody>
          <a:bodyPr numCol="2"/>
          <a:lstStyle/>
          <a:p>
            <a:pPr lvl="0"/>
            <a:r>
              <a:rPr lang="ru-RU" dirty="0"/>
              <a:t>Алкогольные напитки</a:t>
            </a:r>
            <a:endParaRPr lang="lt-LT" dirty="0"/>
          </a:p>
          <a:p>
            <a:pPr lvl="0"/>
            <a:r>
              <a:rPr lang="ru-RU" dirty="0"/>
              <a:t>Красота и личный уход </a:t>
            </a:r>
            <a:endParaRPr lang="lt-LT" dirty="0"/>
          </a:p>
          <a:p>
            <a:pPr lvl="0"/>
            <a:r>
              <a:rPr lang="ru-RU" dirty="0"/>
              <a:t>Одежда и обувь</a:t>
            </a:r>
            <a:endParaRPr lang="lt-LT" dirty="0"/>
          </a:p>
          <a:p>
            <a:pPr lvl="0"/>
            <a:r>
              <a:rPr lang="ru-RU" dirty="0"/>
              <a:t>Бытовая техника</a:t>
            </a:r>
            <a:endParaRPr lang="lt-LT" dirty="0"/>
          </a:p>
          <a:p>
            <a:pPr lvl="0"/>
            <a:r>
              <a:rPr lang="ru-RU" dirty="0"/>
              <a:t>Электроника</a:t>
            </a:r>
            <a:endParaRPr lang="lt-LT" dirty="0"/>
          </a:p>
          <a:p>
            <a:pPr lvl="0"/>
            <a:r>
              <a:rPr lang="ru-RU" dirty="0"/>
              <a:t>Потребительские финансы</a:t>
            </a:r>
            <a:endParaRPr lang="lt-LT" dirty="0"/>
          </a:p>
          <a:p>
            <a:pPr lvl="0"/>
            <a:r>
              <a:rPr lang="ru-RU" dirty="0"/>
              <a:t>Услуги питания</a:t>
            </a:r>
            <a:endParaRPr lang="lt-LT" dirty="0"/>
          </a:p>
          <a:p>
            <a:pPr lvl="0"/>
            <a:r>
              <a:rPr lang="ru-RU" dirty="0"/>
              <a:t>Здоровье потребителей </a:t>
            </a:r>
            <a:endParaRPr lang="lt-LT" dirty="0"/>
          </a:p>
          <a:p>
            <a:pPr lvl="0"/>
            <a:r>
              <a:rPr lang="ru-RU" dirty="0"/>
              <a:t>Товары для сада и дома</a:t>
            </a:r>
            <a:endParaRPr lang="lt-LT" dirty="0"/>
          </a:p>
          <a:p>
            <a:pPr lvl="0"/>
            <a:r>
              <a:rPr lang="ru-RU" dirty="0"/>
              <a:t>Оптика</a:t>
            </a:r>
            <a:endParaRPr lang="lt-LT" dirty="0"/>
          </a:p>
          <a:p>
            <a:pPr lvl="0"/>
            <a:r>
              <a:rPr lang="ru-RU" dirty="0"/>
              <a:t>Продукты питания </a:t>
            </a:r>
            <a:endParaRPr lang="lt-LT" dirty="0"/>
          </a:p>
          <a:p>
            <a:pPr lvl="0"/>
            <a:r>
              <a:rPr lang="ru-RU" dirty="0"/>
              <a:t>Здоровье и благополучие</a:t>
            </a:r>
          </a:p>
          <a:p>
            <a:pPr lvl="0"/>
            <a:endParaRPr lang="lt-LT" sz="1600" dirty="0" smtClean="0"/>
          </a:p>
          <a:p>
            <a:r>
              <a:rPr lang="ru-RU" dirty="0"/>
              <a:t>Домашний уход </a:t>
            </a:r>
            <a:endParaRPr lang="lt-LT" dirty="0"/>
          </a:p>
          <a:p>
            <a:r>
              <a:rPr lang="ru-RU" dirty="0"/>
              <a:t>Горячие напитки</a:t>
            </a:r>
            <a:endParaRPr lang="lt-LT" dirty="0"/>
          </a:p>
          <a:p>
            <a:r>
              <a:rPr lang="ru-RU" dirty="0"/>
              <a:t>Товары и мебель для дома</a:t>
            </a:r>
            <a:endParaRPr lang="lt-LT" dirty="0"/>
          </a:p>
          <a:p>
            <a:r>
              <a:rPr lang="ru-RU" dirty="0"/>
              <a:t>Упакованная продукция</a:t>
            </a:r>
            <a:endParaRPr lang="lt-LT" dirty="0"/>
          </a:p>
          <a:p>
            <a:r>
              <a:rPr lang="ru-RU" dirty="0"/>
              <a:t>Товары личного пользования</a:t>
            </a:r>
            <a:endParaRPr lang="lt-LT" dirty="0"/>
          </a:p>
          <a:p>
            <a:r>
              <a:rPr lang="ru-RU" dirty="0"/>
              <a:t>Товары для ухода за животными</a:t>
            </a:r>
            <a:endParaRPr lang="lt-LT" dirty="0"/>
          </a:p>
          <a:p>
            <a:r>
              <a:rPr lang="ru-RU" dirty="0"/>
              <a:t>Розничная торговля</a:t>
            </a:r>
            <a:endParaRPr lang="lt-LT" dirty="0"/>
          </a:p>
          <a:p>
            <a:r>
              <a:rPr lang="ru-RU" dirty="0"/>
              <a:t>Прохладительные напитки</a:t>
            </a:r>
            <a:endParaRPr lang="lt-LT" dirty="0"/>
          </a:p>
          <a:p>
            <a:r>
              <a:rPr lang="ru-RU" dirty="0"/>
              <a:t>Салфетки и средства гигиены</a:t>
            </a:r>
            <a:endParaRPr lang="lt-LT" dirty="0"/>
          </a:p>
          <a:p>
            <a:r>
              <a:rPr lang="ru-RU" dirty="0"/>
              <a:t>Изделия из табака </a:t>
            </a:r>
            <a:endParaRPr lang="lt-LT" dirty="0"/>
          </a:p>
          <a:p>
            <a:r>
              <a:rPr lang="ru-RU" dirty="0"/>
              <a:t>Игрушки и игры</a:t>
            </a:r>
            <a:endParaRPr lang="lt-LT" dirty="0"/>
          </a:p>
          <a:p>
            <a:r>
              <a:rPr lang="ru-RU" dirty="0"/>
              <a:t>Путешествия и туризм</a:t>
            </a:r>
            <a:endParaRPr lang="lt-LT" dirty="0"/>
          </a:p>
          <a:p>
            <a:endParaRPr lang="lt-L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776" y="4558379"/>
            <a:ext cx="2879540" cy="189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0601" y="4549739"/>
            <a:ext cx="2913868" cy="187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7233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72" y="600064"/>
            <a:ext cx="7972456" cy="558885"/>
          </a:xfrm>
        </p:spPr>
        <p:txBody>
          <a:bodyPr/>
          <a:lstStyle/>
          <a:p>
            <a:r>
              <a:rPr lang="ru-RU" sz="1600" dirty="0" smtClean="0"/>
              <a:t>Пример: витаминный «бум» в Беларусии несмотря на сложные экономические условия </a:t>
            </a:r>
            <a:r>
              <a:rPr lang="ru-RU" sz="1600" dirty="0" smtClean="0"/>
              <a:t>ограничивающие </a:t>
            </a:r>
            <a:r>
              <a:rPr lang="ru-RU" sz="1600" dirty="0" smtClean="0"/>
              <a:t>рост</a:t>
            </a:r>
            <a:endParaRPr lang="lt-LT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850065"/>
            <a:ext cx="7972456" cy="4139574"/>
          </a:xfrm>
        </p:spPr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euromonitor</a:t>
            </a:r>
            <a:r>
              <a:rPr lang="en-US" dirty="0" smtClean="0"/>
              <a:t> </a:t>
            </a:r>
            <a:r>
              <a:rPr lang="en-US" dirty="0" smtClean="0"/>
              <a:t>international</a:t>
            </a:r>
            <a:endParaRPr lang="lt-LT" dirty="0" smtClean="0"/>
          </a:p>
        </p:txBody>
      </p:sp>
      <p:pic>
        <p:nvPicPr>
          <p:cNvPr id="162819" name="Picture 3"/>
          <p:cNvPicPr>
            <a:picLocks noChangeAspect="1" noChangeArrowheads="1"/>
          </p:cNvPicPr>
          <p:nvPr/>
        </p:nvPicPr>
        <p:blipFill>
          <a:blip r:embed="rId2" cstate="print"/>
          <a:srcRect l="442" t="11099" r="31825" b="6142"/>
          <a:stretch>
            <a:fillRect/>
          </a:stretch>
        </p:blipFill>
        <p:spPr bwMode="auto">
          <a:xfrm>
            <a:off x="394137" y="1256136"/>
            <a:ext cx="8371491" cy="575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72" y="600064"/>
            <a:ext cx="7972456" cy="558885"/>
          </a:xfrm>
        </p:spPr>
        <p:txBody>
          <a:bodyPr/>
          <a:lstStyle/>
          <a:p>
            <a:r>
              <a:rPr lang="ru-RU" sz="1600" dirty="0" smtClean="0"/>
              <a:t>Пример: прогнозы развития рынков </a:t>
            </a:r>
            <a:r>
              <a:rPr lang="ru-RU" sz="1600" dirty="0" smtClean="0"/>
              <a:t>Витаминов </a:t>
            </a:r>
            <a:r>
              <a:rPr lang="ru-RU" sz="1600" dirty="0" smtClean="0"/>
              <a:t>и </a:t>
            </a:r>
            <a:r>
              <a:rPr lang="ru-RU" sz="1600" dirty="0" smtClean="0"/>
              <a:t>пищевых добавок </a:t>
            </a:r>
            <a:r>
              <a:rPr lang="ru-RU" sz="1600" dirty="0" smtClean="0"/>
              <a:t>в </a:t>
            </a:r>
            <a:r>
              <a:rPr lang="ru-RU" sz="1600" dirty="0" smtClean="0"/>
              <a:t>Беларусии и Украине</a:t>
            </a:r>
            <a:endParaRPr lang="lt-LT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euromonitor</a:t>
            </a:r>
            <a:r>
              <a:rPr lang="en-US" dirty="0" smtClean="0"/>
              <a:t> </a:t>
            </a:r>
            <a:r>
              <a:rPr lang="en-US" dirty="0" smtClean="0"/>
              <a:t>international</a:t>
            </a:r>
            <a:endParaRPr lang="lt-LT" dirty="0" smtClean="0"/>
          </a:p>
        </p:txBody>
      </p:sp>
      <p:pic>
        <p:nvPicPr>
          <p:cNvPr id="164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88" t="12730" r="9056" b="6144"/>
          <a:stretch>
            <a:fillRect/>
          </a:stretch>
        </p:blipFill>
        <p:spPr bwMode="auto">
          <a:xfrm>
            <a:off x="404037" y="1169581"/>
            <a:ext cx="8422758" cy="424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2000" dirty="0" smtClean="0"/>
              <a:t>Reference </a:t>
            </a:r>
            <a:r>
              <a:rPr lang="lt-LT" sz="2000" dirty="0"/>
              <a:t>Books</a:t>
            </a:r>
            <a:r>
              <a:rPr lang="ru-RU" sz="2000" dirty="0"/>
              <a:t> </a:t>
            </a:r>
            <a:r>
              <a:rPr lang="ru-RU" sz="1600" dirty="0"/>
              <a:t>статистические ежегодники и каталоги</a:t>
            </a:r>
            <a:endParaRPr lang="lt-LT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72" y="1243004"/>
            <a:ext cx="4098054" cy="474663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Euromonitor </a:t>
            </a:r>
            <a:r>
              <a:rPr lang="ru-RU" dirty="0"/>
              <a:t>International </a:t>
            </a:r>
            <a:r>
              <a:rPr lang="ru-RU" dirty="0" smtClean="0"/>
              <a:t>ежегодно издает справочники </a:t>
            </a:r>
            <a:r>
              <a:rPr lang="ru-RU" dirty="0"/>
              <a:t>для библиотек на протяжении </a:t>
            </a:r>
            <a:r>
              <a:rPr lang="ru-RU" dirty="0" smtClean="0"/>
              <a:t>40 </a:t>
            </a:r>
            <a:r>
              <a:rPr lang="ru-RU" dirty="0"/>
              <a:t>лет</a:t>
            </a:r>
            <a:r>
              <a:rPr lang="ru-RU" dirty="0" smtClean="0"/>
              <a:t>.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Публикация ценных данных по исследованиям рынков; тенднций и развитие отраслей;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информация по странам и потребителям;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профили компаний и источники бизнес информации.</a:t>
            </a:r>
          </a:p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Подробное </a:t>
            </a:r>
            <a:r>
              <a:rPr lang="ru-RU" dirty="0"/>
              <a:t>описание каждого справочника, вместе с образцами страниц, таблицы содержания и независимые обзоры книги вы найдёте на сайте: </a:t>
            </a:r>
            <a:r>
              <a:rPr lang="lt-LT" dirty="0">
                <a:hlinkClick r:id="rId2"/>
              </a:rPr>
              <a:t>http://www.euromonitor.com/books</a:t>
            </a:r>
            <a:endParaRPr lang="ru-RU" dirty="0"/>
          </a:p>
          <a:p>
            <a:pPr marL="0" indent="0">
              <a:buNone/>
            </a:pP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euromonitor </a:t>
            </a:r>
            <a:r>
              <a:rPr lang="en-US" dirty="0" smtClean="0"/>
              <a:t>international</a:t>
            </a:r>
            <a:endParaRPr lang="lt-LT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3640" y="1214437"/>
            <a:ext cx="403860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606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Ежегодные акции и выгодные предложения для библиотек</a:t>
            </a:r>
            <a:endParaRPr lang="lt-LT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euromonitor</a:t>
            </a:r>
            <a:r>
              <a:rPr lang="en-US" dirty="0" smtClean="0"/>
              <a:t> international</a:t>
            </a:r>
            <a:endParaRPr lang="lt-LT" dirty="0" smtClean="0"/>
          </a:p>
          <a:p>
            <a:endParaRPr lang="lt-LT" dirty="0"/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 cstate="print"/>
          <a:srcRect l="12359" t="12931" r="14939" b="5226"/>
          <a:stretch>
            <a:fillRect/>
          </a:stretch>
        </p:blipFill>
        <p:spPr bwMode="auto">
          <a:xfrm>
            <a:off x="425669" y="914400"/>
            <a:ext cx="8198068" cy="518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 err="1" smtClean="0">
                <a:solidFill>
                  <a:schemeClr val="accent1"/>
                </a:solidFill>
              </a:rPr>
              <a:t>Euromonitor</a:t>
            </a:r>
            <a:r>
              <a:rPr lang="en-GB" sz="1800" dirty="0" smtClean="0">
                <a:solidFill>
                  <a:schemeClr val="accent1"/>
                </a:solidFill>
              </a:rPr>
              <a:t> International</a:t>
            </a:r>
            <a:r>
              <a:rPr lang="en-GB" dirty="0" smtClean="0"/>
              <a:t/>
            </a:r>
            <a:br>
              <a:rPr lang="en-GB" dirty="0" smtClean="0"/>
            </a:br>
            <a:endParaRPr lang="lt-LT" dirty="0"/>
          </a:p>
        </p:txBody>
      </p:sp>
      <p:sp>
        <p:nvSpPr>
          <p:cNvPr id="1034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lt-LT" smtClean="0"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 eaLnBrk="1" fontAlgn="auto" hangingPunct="1">
              <a:defRPr/>
            </a:pPr>
            <a:endParaRPr lang="lt-LT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60350"/>
            <a:ext cx="9105900" cy="976313"/>
          </a:xfrm>
          <a:prstGeom prst="rect">
            <a:avLst/>
          </a:prstGeom>
        </p:spPr>
        <p:txBody>
          <a:bodyPr lIns="0" tIns="0" rIns="0" bIns="0"/>
          <a:lstStyle/>
          <a:p>
            <a:pPr fontAlgn="auto">
              <a:lnSpc>
                <a:spcPts val="2300"/>
              </a:lnSpc>
              <a:spcAft>
                <a:spcPts val="0"/>
              </a:spcAft>
              <a:defRPr/>
            </a:pPr>
            <a:endParaRPr lang="en-GB" sz="2100" cap="all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37" name="Rectangle 3"/>
          <p:cNvSpPr txBox="1">
            <a:spLocks noChangeArrowheads="1"/>
          </p:cNvSpPr>
          <p:nvPr/>
        </p:nvSpPr>
        <p:spPr bwMode="auto">
          <a:xfrm>
            <a:off x="366713" y="903288"/>
            <a:ext cx="87772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757238">
              <a:lnSpc>
                <a:spcPct val="11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</a:pPr>
            <a:r>
              <a:rPr lang="ru-RU" sz="1600" b="1">
                <a:latin typeface="Georgia" pitchFamily="18" charset="0"/>
              </a:rPr>
              <a:t>Ведущий в мире издатель международной бизнес-информации и стратегического рыночного анализа </a:t>
            </a:r>
            <a:endParaRPr lang="en-GB" sz="1600" b="1">
              <a:latin typeface="Georgia" pitchFamily="18" charset="0"/>
            </a:endParaRPr>
          </a:p>
        </p:txBody>
      </p:sp>
      <p:sp>
        <p:nvSpPr>
          <p:cNvPr id="1038" name="Text Box 26"/>
          <p:cNvSpPr txBox="1">
            <a:spLocks noChangeArrowheads="1"/>
          </p:cNvSpPr>
          <p:nvPr/>
        </p:nvSpPr>
        <p:spPr bwMode="auto">
          <a:xfrm>
            <a:off x="665163" y="2251075"/>
            <a:ext cx="277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5749" tIns="37874" rIns="75749" bIns="37874">
            <a:spAutoFit/>
          </a:bodyPr>
          <a:lstStyle/>
          <a:p>
            <a:endParaRPr lang="en-GB" sz="1300">
              <a:solidFill>
                <a:schemeClr val="tx2"/>
              </a:solidFill>
            </a:endParaRP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687388" y="1639888"/>
            <a:ext cx="2005012" cy="403225"/>
            <a:chOff x="536" y="1205"/>
            <a:chExt cx="1563" cy="296"/>
          </a:xfrm>
        </p:grpSpPr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536" y="1206"/>
            <a:ext cx="1563" cy="295"/>
          </p:xfrm>
          <a:graphic>
            <a:graphicData uri="http://schemas.openxmlformats.org/presentationml/2006/ole">
              <p:oleObj spid="_x0000_s87252" name="Image" r:id="rId3" imgW="2480657" imgH="469075" progId="">
                <p:embed/>
              </p:oleObj>
            </a:graphicData>
          </a:graphic>
        </p:graphicFrame>
        <p:sp>
          <p:nvSpPr>
            <p:cNvPr id="1061" name="Text Box 30"/>
            <p:cNvSpPr txBox="1">
              <a:spLocks noChangeArrowheads="1"/>
            </p:cNvSpPr>
            <p:nvPr/>
          </p:nvSpPr>
          <p:spPr bwMode="auto">
            <a:xfrm>
              <a:off x="830" y="1205"/>
              <a:ext cx="943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300" b="1">
                  <a:solidFill>
                    <a:schemeClr val="bg1"/>
                  </a:solidFill>
                </a:rPr>
                <a:t>Индустрии</a:t>
              </a:r>
              <a:endParaRPr lang="en-GB" sz="1300" b="1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8175" y="2005013"/>
            <a:ext cx="2335213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5749" tIns="37874" rIns="75749" bIns="37874">
            <a:spAutoFit/>
          </a:bodyPr>
          <a:lstStyle/>
          <a:p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Тенденции и стимулы развития </a:t>
            </a:r>
            <a:r>
              <a:rPr lang="en-GB" sz="1000" b="1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GB" sz="10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рынка</a:t>
            </a:r>
            <a:r>
              <a:rPr lang="ru-RU" sz="1000">
                <a:latin typeface="Times New Roman" pitchFamily="18" charset="0"/>
              </a:rPr>
              <a:t> </a:t>
            </a:r>
            <a:endParaRPr lang="en-GB" sz="1000">
              <a:latin typeface="Times New Roman" pitchFamily="18" charset="0"/>
            </a:endParaRP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Потребительские товары</a:t>
            </a:r>
            <a:endParaRPr lang="en-GB" sz="1000">
              <a:latin typeface="Times New Roman" pitchFamily="18" charset="0"/>
            </a:endParaRP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Клиент - ориентированные услуги </a:t>
            </a:r>
            <a:endParaRPr lang="en-GB" sz="1000">
              <a:latin typeface="Times New Roman" pitchFamily="18" charset="0"/>
            </a:endParaRP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Индустриальные и «бизнес-бизнес» </a:t>
            </a:r>
            <a:r>
              <a:rPr lang="en-GB" sz="1000">
                <a:latin typeface="Times New Roman" pitchFamily="18" charset="0"/>
              </a:rPr>
              <a:t/>
            </a:r>
            <a:br>
              <a:rPr lang="en-GB" sz="1000">
                <a:latin typeface="Times New Roman" pitchFamily="18" charset="0"/>
              </a:rPr>
            </a:br>
            <a:r>
              <a:rPr lang="en-GB" sz="1000">
                <a:latin typeface="Times New Roman" pitchFamily="18" charset="0"/>
              </a:rPr>
              <a:t>   </a:t>
            </a:r>
            <a:r>
              <a:rPr lang="ru-RU" sz="1000">
                <a:latin typeface="Times New Roman" pitchFamily="18" charset="0"/>
              </a:rPr>
              <a:t>рынки</a:t>
            </a:r>
            <a:r>
              <a:rPr lang="ru-RU" sz="800"/>
              <a:t> </a:t>
            </a:r>
            <a:endParaRPr lang="en-GB" sz="800"/>
          </a:p>
        </p:txBody>
      </p:sp>
      <p:sp>
        <p:nvSpPr>
          <p:cNvPr id="12" name="Text Box 35"/>
          <p:cNvSpPr txBox="1">
            <a:spLocks noChangeArrowheads="1"/>
          </p:cNvSpPr>
          <p:nvPr/>
        </p:nvSpPr>
        <p:spPr bwMode="auto">
          <a:xfrm>
            <a:off x="3522663" y="2043113"/>
            <a:ext cx="2297112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5749" tIns="37874" rIns="75749" bIns="37874">
            <a:spAutoFit/>
          </a:bodyPr>
          <a:lstStyle/>
          <a:p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Действующая страновая среда</a:t>
            </a:r>
            <a:r>
              <a:rPr lang="ru-RU" sz="1000">
                <a:latin typeface="Times New Roman" pitchFamily="18" charset="0"/>
              </a:rPr>
              <a:t> </a:t>
            </a:r>
            <a:endParaRPr lang="en-GB" sz="1000">
              <a:latin typeface="Times New Roman" pitchFamily="18" charset="0"/>
            </a:endParaRP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Социально-экономическая, </a:t>
            </a:r>
            <a:r>
              <a:rPr lang="en-GB" sz="1000">
                <a:latin typeface="Times New Roman" pitchFamily="18" charset="0"/>
              </a:rPr>
              <a:t/>
            </a:r>
            <a:br>
              <a:rPr lang="en-GB" sz="1000">
                <a:latin typeface="Times New Roman" pitchFamily="18" charset="0"/>
              </a:rPr>
            </a:br>
            <a:r>
              <a:rPr lang="en-GB" sz="1000">
                <a:latin typeface="Times New Roman" pitchFamily="18" charset="0"/>
              </a:rPr>
              <a:t>   </a:t>
            </a:r>
            <a:r>
              <a:rPr lang="ru-RU" sz="1000">
                <a:latin typeface="Times New Roman" pitchFamily="18" charset="0"/>
              </a:rPr>
              <a:t>демографическая и рыночная </a:t>
            </a:r>
            <a:r>
              <a:rPr lang="en-GB" sz="1000">
                <a:latin typeface="Times New Roman" pitchFamily="18" charset="0"/>
              </a:rPr>
              <a:t/>
            </a:r>
            <a:br>
              <a:rPr lang="en-GB" sz="1000">
                <a:latin typeface="Times New Roman" pitchFamily="18" charset="0"/>
              </a:rPr>
            </a:br>
            <a:r>
              <a:rPr lang="en-GB" sz="1000">
                <a:latin typeface="Times New Roman" pitchFamily="18" charset="0"/>
              </a:rPr>
              <a:t>   </a:t>
            </a:r>
            <a:r>
              <a:rPr lang="ru-RU" sz="1000">
                <a:latin typeface="Times New Roman" pitchFamily="18" charset="0"/>
              </a:rPr>
              <a:t>информация</a:t>
            </a: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Анализ страновых тенденций и </a:t>
            </a:r>
            <a:r>
              <a:rPr lang="en-GB" sz="1000">
                <a:latin typeface="Times New Roman" pitchFamily="18" charset="0"/>
              </a:rPr>
              <a:t/>
            </a:r>
            <a:br>
              <a:rPr lang="en-GB" sz="1000">
                <a:latin typeface="Times New Roman" pitchFamily="18" charset="0"/>
              </a:rPr>
            </a:br>
            <a:r>
              <a:rPr lang="en-GB" sz="1000">
                <a:latin typeface="Times New Roman" pitchFamily="18" charset="0"/>
              </a:rPr>
              <a:t>   </a:t>
            </a:r>
            <a:r>
              <a:rPr lang="ru-RU" sz="1000">
                <a:latin typeface="Times New Roman" pitchFamily="18" charset="0"/>
              </a:rPr>
              <a:t>перспектив</a:t>
            </a:r>
            <a:r>
              <a:rPr lang="ru-RU" sz="800">
                <a:latin typeface="Times New Roman" pitchFamily="18" charset="0"/>
              </a:rPr>
              <a:t> </a:t>
            </a:r>
            <a:endParaRPr lang="en-GB" sz="800">
              <a:latin typeface="Times New Roman" pitchFamily="18" charset="0"/>
            </a:endParaRPr>
          </a:p>
        </p:txBody>
      </p: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3565525" y="1641475"/>
            <a:ext cx="2005013" cy="401638"/>
            <a:chOff x="2780" y="1206"/>
            <a:chExt cx="1563" cy="295"/>
          </a:xfrm>
        </p:grpSpPr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2780" y="1206"/>
            <a:ext cx="1563" cy="295"/>
          </p:xfrm>
          <a:graphic>
            <a:graphicData uri="http://schemas.openxmlformats.org/presentationml/2006/ole">
              <p:oleObj spid="_x0000_s87253" name="Image" r:id="rId4" imgW="2480657" imgH="469075" progId="">
                <p:embed/>
              </p:oleObj>
            </a:graphicData>
          </a:graphic>
        </p:graphicFrame>
        <p:sp>
          <p:nvSpPr>
            <p:cNvPr id="1060" name="Text Box 36"/>
            <p:cNvSpPr txBox="1">
              <a:spLocks noChangeArrowheads="1"/>
            </p:cNvSpPr>
            <p:nvPr/>
          </p:nvSpPr>
          <p:spPr bwMode="auto">
            <a:xfrm>
              <a:off x="3200" y="1213"/>
              <a:ext cx="741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300" b="1">
                  <a:solidFill>
                    <a:schemeClr val="bg1"/>
                  </a:solidFill>
                </a:rPr>
                <a:t>Страны</a:t>
              </a:r>
              <a:endParaRPr lang="en-GB" sz="13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54"/>
          <p:cNvGrpSpPr>
            <a:grpSpLocks/>
          </p:cNvGrpSpPr>
          <p:nvPr/>
        </p:nvGrpSpPr>
        <p:grpSpPr bwMode="auto">
          <a:xfrm>
            <a:off x="6523038" y="1641475"/>
            <a:ext cx="2005012" cy="401638"/>
            <a:chOff x="5085" y="1206"/>
            <a:chExt cx="1563" cy="295"/>
          </a:xfrm>
        </p:grpSpPr>
        <p:graphicFrame>
          <p:nvGraphicFramePr>
            <p:cNvPr id="1030" name="Object 6"/>
            <p:cNvGraphicFramePr>
              <a:graphicFrameLocks noChangeAspect="1"/>
            </p:cNvGraphicFramePr>
            <p:nvPr/>
          </p:nvGraphicFramePr>
          <p:xfrm>
            <a:off x="5085" y="1206"/>
            <a:ext cx="1563" cy="295"/>
          </p:xfrm>
          <a:graphic>
            <a:graphicData uri="http://schemas.openxmlformats.org/presentationml/2006/ole">
              <p:oleObj spid="_x0000_s87254" name="Image" r:id="rId5" imgW="2480657" imgH="469075" progId="">
                <p:embed/>
              </p:oleObj>
            </a:graphicData>
          </a:graphic>
        </p:graphicFrame>
        <p:sp>
          <p:nvSpPr>
            <p:cNvPr id="1059" name="Text Box 37"/>
            <p:cNvSpPr txBox="1">
              <a:spLocks noChangeArrowheads="1"/>
            </p:cNvSpPr>
            <p:nvPr/>
          </p:nvSpPr>
          <p:spPr bwMode="auto">
            <a:xfrm>
              <a:off x="5287" y="1209"/>
              <a:ext cx="1085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300" b="1">
                  <a:solidFill>
                    <a:schemeClr val="bg1"/>
                  </a:solidFill>
                </a:rPr>
                <a:t>Потребители</a:t>
              </a:r>
              <a:endParaRPr lang="en-GB" sz="1300" b="1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 Box 38"/>
          <p:cNvSpPr txBox="1">
            <a:spLocks noChangeArrowheads="1"/>
          </p:cNvSpPr>
          <p:nvPr/>
        </p:nvSpPr>
        <p:spPr bwMode="auto">
          <a:xfrm>
            <a:off x="6494463" y="2054225"/>
            <a:ext cx="2297112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5749" tIns="37874" rIns="75749" bIns="37874">
            <a:spAutoFit/>
          </a:bodyPr>
          <a:lstStyle/>
          <a:p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Потребительские отношения и мнения</a:t>
            </a:r>
            <a:endParaRPr lang="en-GB" sz="100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Мониторинг тенденций</a:t>
            </a:r>
          </a:p>
          <a:p>
            <a:r>
              <a:rPr lang="en-GB" sz="1000">
                <a:latin typeface="Times New Roman" pitchFamily="18" charset="0"/>
              </a:rPr>
              <a:t>• </a:t>
            </a:r>
            <a:r>
              <a:rPr lang="ru-RU" sz="1000">
                <a:latin typeface="Times New Roman" pitchFamily="18" charset="0"/>
              </a:rPr>
              <a:t>Данные и анализ образа жизни</a:t>
            </a:r>
            <a:endParaRPr lang="en-GB" sz="1000">
              <a:latin typeface="Times New Roman" pitchFamily="18" charset="0"/>
            </a:endParaRPr>
          </a:p>
        </p:txBody>
      </p: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665288" y="3224213"/>
            <a:ext cx="5807075" cy="938212"/>
            <a:chOff x="1298" y="2370"/>
            <a:chExt cx="4527" cy="689"/>
          </a:xfrm>
        </p:grpSpPr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1298" y="2370"/>
            <a:ext cx="4527" cy="397"/>
          </p:xfrm>
          <a:graphic>
            <a:graphicData uri="http://schemas.openxmlformats.org/presentationml/2006/ole">
              <p:oleObj spid="_x0000_s87255" name="Image" r:id="rId6" imgW="5806452" imgH="539269" progId="">
                <p:embed/>
              </p:oleObj>
            </a:graphicData>
          </a:graphic>
        </p:graphicFrame>
        <p:sp>
          <p:nvSpPr>
            <p:cNvPr id="1058" name="Text Box 39"/>
            <p:cNvSpPr txBox="1">
              <a:spLocks noChangeArrowheads="1"/>
            </p:cNvSpPr>
            <p:nvPr/>
          </p:nvSpPr>
          <p:spPr bwMode="auto">
            <a:xfrm>
              <a:off x="2294" y="2765"/>
              <a:ext cx="2763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Результаты исследований</a:t>
              </a:r>
              <a:r>
                <a:rPr lang="en-GB"/>
                <a:t> </a:t>
              </a: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222250" y="4286250"/>
            <a:ext cx="2706688" cy="2238375"/>
            <a:chOff x="173" y="3150"/>
            <a:chExt cx="2110" cy="1645"/>
          </a:xfrm>
        </p:grpSpPr>
        <p:grpSp>
          <p:nvGrpSpPr>
            <p:cNvPr id="10" name="Group 55"/>
            <p:cNvGrpSpPr>
              <a:grpSpLocks/>
            </p:cNvGrpSpPr>
            <p:nvPr/>
          </p:nvGrpSpPr>
          <p:grpSpPr bwMode="auto">
            <a:xfrm>
              <a:off x="218" y="3150"/>
              <a:ext cx="2021" cy="295"/>
              <a:chOff x="218" y="3150"/>
              <a:chExt cx="2021" cy="295"/>
            </a:xfrm>
          </p:grpSpPr>
          <p:graphicFrame>
            <p:nvGraphicFramePr>
              <p:cNvPr id="1028" name="Object 4"/>
              <p:cNvGraphicFramePr>
                <a:graphicFrameLocks noChangeAspect="1"/>
              </p:cNvGraphicFramePr>
              <p:nvPr/>
            </p:nvGraphicFramePr>
            <p:xfrm>
              <a:off x="224" y="3150"/>
              <a:ext cx="1891" cy="295"/>
            </p:xfrm>
            <a:graphic>
              <a:graphicData uri="http://schemas.openxmlformats.org/presentationml/2006/ole">
                <p:oleObj spid="_x0000_s87256" name="Image" r:id="rId7" imgW="2480657" imgH="469075" progId="">
                  <p:embed/>
                </p:oleObj>
              </a:graphicData>
            </a:graphic>
          </p:graphicFrame>
          <p:sp>
            <p:nvSpPr>
              <p:cNvPr id="1057" name="Text Box 41"/>
              <p:cNvSpPr txBox="1">
                <a:spLocks noChangeArrowheads="1"/>
              </p:cNvSpPr>
              <p:nvPr/>
            </p:nvSpPr>
            <p:spPr bwMode="auto">
              <a:xfrm>
                <a:off x="218" y="3158"/>
                <a:ext cx="2021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300" b="1">
                    <a:solidFill>
                      <a:schemeClr val="bg1"/>
                    </a:solidFill>
                  </a:rPr>
                  <a:t>Он-лайновые базы данных</a:t>
                </a:r>
                <a:endParaRPr lang="en-GB" sz="13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56" name="Text Box 42"/>
            <p:cNvSpPr txBox="1">
              <a:spLocks noChangeArrowheads="1"/>
            </p:cNvSpPr>
            <p:nvPr/>
          </p:nvSpPr>
          <p:spPr bwMode="auto">
            <a:xfrm>
              <a:off x="173" y="3472"/>
              <a:ext cx="2110" cy="1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000" b="1">
                  <a:solidFill>
                    <a:schemeClr val="tx2"/>
                  </a:solidFill>
                  <a:latin typeface="Times New Roman" pitchFamily="18" charset="0"/>
                </a:rPr>
                <a:t>Глобальные, региональные и национальные исследования</a:t>
              </a:r>
              <a:endParaRPr lang="en-GB" sz="1000">
                <a:solidFill>
                  <a:schemeClr val="tx2"/>
                </a:solidFill>
                <a:latin typeface="Times New Roman" pitchFamily="18" charset="0"/>
              </a:endParaRP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Глобальные статистические базы данных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Стратегический анализ состояния рынка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Профили и позиционирование компаний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Страновые профили и файлы данных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Будущие демографии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Анализ и комментарий новостей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Мониторинг потребительских тенденций</a:t>
              </a:r>
              <a:endParaRPr lang="en-GB" sz="1000">
                <a:latin typeface="Times New Roman" pitchFamily="18" charset="0"/>
              </a:endParaRPr>
            </a:p>
          </p:txBody>
        </p:sp>
      </p:grpSp>
      <p:grpSp>
        <p:nvGrpSpPr>
          <p:cNvPr id="13" name="Group 59"/>
          <p:cNvGrpSpPr>
            <a:grpSpLocks/>
          </p:cNvGrpSpPr>
          <p:nvPr/>
        </p:nvGrpSpPr>
        <p:grpSpPr bwMode="auto">
          <a:xfrm>
            <a:off x="3365500" y="4286250"/>
            <a:ext cx="2457450" cy="2243138"/>
            <a:chOff x="2624" y="3150"/>
            <a:chExt cx="1915" cy="1649"/>
          </a:xfrm>
        </p:grpSpPr>
        <p:grpSp>
          <p:nvGrpSpPr>
            <p:cNvPr id="14" name="Group 56"/>
            <p:cNvGrpSpPr>
              <a:grpSpLocks/>
            </p:cNvGrpSpPr>
            <p:nvPr/>
          </p:nvGrpSpPr>
          <p:grpSpPr bwMode="auto">
            <a:xfrm>
              <a:off x="2624" y="3150"/>
              <a:ext cx="1891" cy="295"/>
              <a:chOff x="2624" y="3150"/>
              <a:chExt cx="1891" cy="295"/>
            </a:xfrm>
          </p:grpSpPr>
          <p:graphicFrame>
            <p:nvGraphicFramePr>
              <p:cNvPr id="1027" name="Object 3"/>
              <p:cNvGraphicFramePr>
                <a:graphicFrameLocks noChangeAspect="1"/>
              </p:cNvGraphicFramePr>
              <p:nvPr/>
            </p:nvGraphicFramePr>
            <p:xfrm>
              <a:off x="2624" y="3150"/>
              <a:ext cx="1891" cy="295"/>
            </p:xfrm>
            <a:graphic>
              <a:graphicData uri="http://schemas.openxmlformats.org/presentationml/2006/ole">
                <p:oleObj spid="_x0000_s87257" name="Image" r:id="rId8" imgW="2480657" imgH="469075" progId="">
                  <p:embed/>
                </p:oleObj>
              </a:graphicData>
            </a:graphic>
          </p:graphicFrame>
          <p:sp>
            <p:nvSpPr>
              <p:cNvPr id="1054" name="Text Box 46"/>
              <p:cNvSpPr txBox="1">
                <a:spLocks noChangeArrowheads="1"/>
              </p:cNvSpPr>
              <p:nvPr/>
            </p:nvSpPr>
            <p:spPr bwMode="auto">
              <a:xfrm>
                <a:off x="3018" y="3161"/>
                <a:ext cx="1100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ru-RU" sz="1300" b="1">
                    <a:solidFill>
                      <a:schemeClr val="bg1"/>
                    </a:solidFill>
                  </a:rPr>
                  <a:t>Публикации</a:t>
                </a:r>
                <a:endParaRPr lang="en-GB" sz="13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53" name="Text Box 47"/>
            <p:cNvSpPr txBox="1">
              <a:spLocks noChangeArrowheads="1"/>
            </p:cNvSpPr>
            <p:nvPr/>
          </p:nvSpPr>
          <p:spPr bwMode="auto">
            <a:xfrm>
              <a:off x="2629" y="3476"/>
              <a:ext cx="1910" cy="1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000" b="1">
                  <a:solidFill>
                    <a:schemeClr val="tx2"/>
                  </a:solidFill>
                  <a:latin typeface="Times New Roman" pitchFamily="18" charset="0"/>
                </a:rPr>
                <a:t>Обзоры рынка</a:t>
              </a:r>
              <a:endParaRPr lang="en-GB" sz="1000">
                <a:solidFill>
                  <a:schemeClr val="tx2"/>
                </a:solidFill>
                <a:latin typeface="Times New Roman" pitchFamily="18" charset="0"/>
              </a:endParaRP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Анализ индустрий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Образ жизни потребителей 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Будущие демографии</a:t>
              </a:r>
              <a:r>
                <a:rPr lang="en-GB" sz="1000">
                  <a:latin typeface="Times New Roman" pitchFamily="18" charset="0"/>
                </a:rPr>
                <a:t/>
              </a:r>
              <a:br>
                <a:rPr lang="en-GB" sz="1000">
                  <a:latin typeface="Times New Roman" pitchFamily="18" charset="0"/>
                </a:rPr>
              </a:br>
              <a:endParaRPr lang="en-GB" sz="1000">
                <a:latin typeface="Times New Roman" pitchFamily="18" charset="0"/>
              </a:endParaRPr>
            </a:p>
            <a:p>
              <a:r>
                <a:rPr lang="ru-RU" sz="1000" b="1">
                  <a:solidFill>
                    <a:schemeClr val="tx2"/>
                  </a:solidFill>
                  <a:latin typeface="Times New Roman" pitchFamily="18" charset="0"/>
                </a:rPr>
                <a:t>Справочные издания</a:t>
              </a:r>
              <a:endParaRPr lang="en-GB" sz="1000" b="1">
                <a:solidFill>
                  <a:schemeClr val="tx2"/>
                </a:solidFill>
                <a:latin typeface="Times New Roman" pitchFamily="18" charset="0"/>
              </a:endParaRP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Статистические справочники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Указатели индустрий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Сборники информационных ресурсов</a:t>
              </a:r>
              <a:endParaRPr lang="en-GB" sz="1000">
                <a:latin typeface="Times New Roman" pitchFamily="18" charset="0"/>
              </a:endParaRPr>
            </a:p>
          </p:txBody>
        </p:sp>
      </p:grpSp>
      <p:grpSp>
        <p:nvGrpSpPr>
          <p:cNvPr id="15" name="Group 60"/>
          <p:cNvGrpSpPr>
            <a:grpSpLocks/>
          </p:cNvGrpSpPr>
          <p:nvPr/>
        </p:nvGrpSpPr>
        <p:grpSpPr bwMode="auto">
          <a:xfrm>
            <a:off x="6330950" y="4138613"/>
            <a:ext cx="2813050" cy="2719387"/>
            <a:chOff x="4879" y="3158"/>
            <a:chExt cx="2193" cy="1999"/>
          </a:xfrm>
        </p:grpSpPr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4930" y="3158"/>
              <a:ext cx="1891" cy="373"/>
              <a:chOff x="4930" y="3158"/>
              <a:chExt cx="1891" cy="373"/>
            </a:xfrm>
          </p:grpSpPr>
          <p:graphicFrame>
            <p:nvGraphicFramePr>
              <p:cNvPr id="1026" name="Object 2"/>
              <p:cNvGraphicFramePr>
                <a:graphicFrameLocks noChangeAspect="1"/>
              </p:cNvGraphicFramePr>
              <p:nvPr/>
            </p:nvGraphicFramePr>
            <p:xfrm>
              <a:off x="4930" y="3158"/>
              <a:ext cx="1891" cy="295"/>
            </p:xfrm>
            <a:graphic>
              <a:graphicData uri="http://schemas.openxmlformats.org/presentationml/2006/ole">
                <p:oleObj spid="_x0000_s87258" name="Image" r:id="rId9" imgW="2480657" imgH="469075" progId="">
                  <p:embed/>
                </p:oleObj>
              </a:graphicData>
            </a:graphic>
          </p:graphicFrame>
          <p:sp>
            <p:nvSpPr>
              <p:cNvPr id="1051" name="Text Box 49"/>
              <p:cNvSpPr txBox="1">
                <a:spLocks noChangeArrowheads="1"/>
              </p:cNvSpPr>
              <p:nvPr/>
            </p:nvSpPr>
            <p:spPr bwMode="auto">
              <a:xfrm>
                <a:off x="5396" y="3169"/>
                <a:ext cx="942" cy="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ru-RU" sz="1300" b="1">
                    <a:solidFill>
                      <a:schemeClr val="bg1"/>
                    </a:solidFill>
                  </a:rPr>
                  <a:t>Консалтинг</a:t>
                </a:r>
                <a:endParaRPr lang="en-GB" sz="13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50" name="Text Box 50"/>
            <p:cNvSpPr txBox="1">
              <a:spLocks noChangeArrowheads="1"/>
            </p:cNvSpPr>
            <p:nvPr/>
          </p:nvSpPr>
          <p:spPr bwMode="auto">
            <a:xfrm>
              <a:off x="4879" y="3472"/>
              <a:ext cx="2193" cy="1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000" b="1">
                  <a:solidFill>
                    <a:schemeClr val="tx2"/>
                  </a:solidFill>
                  <a:latin typeface="Times New Roman" pitchFamily="18" charset="0"/>
                </a:rPr>
                <a:t>Индивидуальные исследования по </a:t>
              </a:r>
              <a:r>
                <a:rPr lang="en-GB" sz="1000" b="1">
                  <a:solidFill>
                    <a:schemeClr val="tx2"/>
                  </a:solidFill>
                  <a:latin typeface="Times New Roman" pitchFamily="18" charset="0"/>
                </a:rPr>
                <a:t/>
              </a:r>
              <a:br>
                <a:rPr lang="en-GB" sz="1000" b="1">
                  <a:solidFill>
                    <a:schemeClr val="tx2"/>
                  </a:solidFill>
                  <a:latin typeface="Times New Roman" pitchFamily="18" charset="0"/>
                </a:rPr>
              </a:br>
              <a:r>
                <a:rPr lang="ru-RU" sz="1000" b="1">
                  <a:solidFill>
                    <a:schemeClr val="tx2"/>
                  </a:solidFill>
                  <a:latin typeface="Times New Roman" pitchFamily="18" charset="0"/>
                </a:rPr>
                <a:t>заказу клиента</a:t>
              </a:r>
              <a:endParaRPr lang="en-GB" sz="1000">
                <a:solidFill>
                  <a:schemeClr val="tx2"/>
                </a:solidFill>
                <a:latin typeface="Times New Roman" pitchFamily="18" charset="0"/>
              </a:endParaRP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Анализ возможностей рынка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Сбор данных о конкурентах и бенчмаркетинг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Понимание и сегментация потребителей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Исследования выхода на рынок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Аудит и выборочное изучение розничных </a:t>
              </a:r>
              <a:r>
                <a:rPr lang="en-GB" sz="1000">
                  <a:latin typeface="Times New Roman" pitchFamily="18" charset="0"/>
                </a:rPr>
                <a:t/>
              </a:r>
              <a:br>
                <a:rPr lang="en-GB" sz="1000">
                  <a:latin typeface="Times New Roman" pitchFamily="18" charset="0"/>
                </a:rPr>
              </a:br>
              <a:r>
                <a:rPr lang="en-GB" sz="1000">
                  <a:latin typeface="Times New Roman" pitchFamily="18" charset="0"/>
                </a:rPr>
                <a:t>  </a:t>
              </a:r>
              <a:r>
                <a:rPr lang="ru-RU" sz="1000">
                  <a:latin typeface="Times New Roman" pitchFamily="18" charset="0"/>
                </a:rPr>
                <a:t>продаж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Планирование будущих сценариев</a:t>
              </a:r>
            </a:p>
            <a:p>
              <a:r>
                <a:rPr lang="en-GB" sz="1000">
                  <a:latin typeface="Times New Roman" pitchFamily="18" charset="0"/>
                </a:rPr>
                <a:t>• </a:t>
              </a:r>
              <a:r>
                <a:rPr lang="ru-RU" sz="1000">
                  <a:latin typeface="Times New Roman" pitchFamily="18" charset="0"/>
                </a:rPr>
                <a:t>Консалтинг по дистрибьюции, поставкам  </a:t>
              </a:r>
              <a:r>
                <a:rPr lang="en-GB" sz="1000">
                  <a:latin typeface="Times New Roman" pitchFamily="18" charset="0"/>
                </a:rPr>
                <a:t/>
              </a:r>
              <a:br>
                <a:rPr lang="en-GB" sz="1000">
                  <a:latin typeface="Times New Roman" pitchFamily="18" charset="0"/>
                </a:rPr>
              </a:br>
              <a:r>
                <a:rPr lang="en-GB" sz="1000">
                  <a:latin typeface="Times New Roman" pitchFamily="18" charset="0"/>
                </a:rPr>
                <a:t>  </a:t>
              </a:r>
              <a:r>
                <a:rPr lang="ru-RU" sz="1000">
                  <a:latin typeface="Times New Roman" pitchFamily="18" charset="0"/>
                </a:rPr>
                <a:t>и цепочке добавленной стоимости</a:t>
              </a:r>
              <a:endParaRPr lang="en-GB" sz="10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71" y="600064"/>
            <a:ext cx="8176091" cy="39529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/>
              <a:t>		</a:t>
            </a:r>
            <a:r>
              <a:rPr lang="ru-RU" sz="1600" dirty="0"/>
              <a:t> </a:t>
            </a:r>
            <a:r>
              <a:rPr lang="ru-RU" sz="1600" dirty="0" smtClean="0"/>
              <a:t>    		 </a:t>
            </a:r>
            <a:r>
              <a:rPr lang="ru-RU" sz="1400" dirty="0" smtClean="0"/>
              <a:t>региональные исследовательские центры</a:t>
            </a:r>
            <a:endParaRPr lang="lt-LT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 eaLnBrk="1" fontAlgn="auto" hangingPunct="1">
              <a:defRPr/>
            </a:pPr>
            <a:r>
              <a:rPr dirty="0" smtClean="0"/>
              <a:t>Passport gmid</a:t>
            </a:r>
          </a:p>
          <a:p>
            <a:pPr eaLnBrk="1" fontAlgn="auto" hangingPunct="1">
              <a:defRPr/>
            </a:pPr>
            <a:endParaRPr lang="lt-LT" dirty="0"/>
          </a:p>
        </p:txBody>
      </p:sp>
      <p:pic>
        <p:nvPicPr>
          <p:cNvPr id="327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75" y="1116013"/>
            <a:ext cx="8807450" cy="4914900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800" y="582613"/>
            <a:ext cx="23717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6810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1800" dirty="0" smtClean="0"/>
              <a:t>How </a:t>
            </a:r>
            <a:r>
              <a:rPr lang="en-US" sz="1800" dirty="0"/>
              <a:t>to start?</a:t>
            </a:r>
            <a:endParaRPr lang="lt-LT" sz="1800" dirty="0">
              <a:solidFill>
                <a:schemeClr val="accent1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lt-LT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88" y="401638"/>
            <a:ext cx="7972425" cy="152400"/>
          </a:xfrm>
        </p:spPr>
        <p:txBody>
          <a:bodyPr/>
          <a:lstStyle/>
          <a:p>
            <a:pPr eaLnBrk="1" fontAlgn="auto" hangingPunct="1">
              <a:defRPr/>
            </a:pPr>
            <a:r>
              <a:rPr dirty="0" smtClean="0"/>
              <a:t>Passport gmid</a:t>
            </a:r>
          </a:p>
          <a:p>
            <a:pPr eaLnBrk="1" fontAlgn="auto" hangingPunct="1">
              <a:defRPr/>
            </a:pPr>
            <a:endParaRPr lang="lt-LT" dirty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1163" y="3417888"/>
            <a:ext cx="2946400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661988" y="1292225"/>
            <a:ext cx="799306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3600"/>
              <a:t/>
            </a:r>
            <a:br>
              <a:rPr lang="en-GB" sz="3600"/>
            </a:br>
            <a:endParaRPr lang="en-GB" sz="1400"/>
          </a:p>
          <a:p>
            <a:endParaRPr lang="ru-RU" sz="1400"/>
          </a:p>
          <a:p>
            <a:pPr>
              <a:lnSpc>
                <a:spcPct val="110000"/>
              </a:lnSpc>
            </a:pPr>
            <a:endParaRPr lang="en-GB" sz="1400"/>
          </a:p>
        </p:txBody>
      </p:sp>
      <p:sp>
        <p:nvSpPr>
          <p:cNvPr id="8" name="Subtitle 10"/>
          <p:cNvSpPr txBox="1">
            <a:spLocks/>
          </p:cNvSpPr>
          <p:nvPr/>
        </p:nvSpPr>
        <p:spPr>
          <a:xfrm>
            <a:off x="533400" y="1657350"/>
            <a:ext cx="7239000" cy="4054475"/>
          </a:xfrm>
          <a:prstGeom prst="rect">
            <a:avLst/>
          </a:prstGeom>
        </p:spPr>
        <p:txBody>
          <a:bodyPr lIns="0" tIns="0" rIns="0" bIns="0" spcCol="182880">
            <a:normAutofit/>
          </a:bodyPr>
          <a:lstStyle>
            <a:lvl1pPr marL="90488" indent="-109538" algn="l" rtl="0" eaLnBrk="0" fontAlgn="base" hangingPunct="0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defRPr lang="en-US" sz="1300" kern="1200">
                <a:solidFill>
                  <a:schemeClr val="tx1"/>
                </a:solidFill>
                <a:latin typeface="Georgia" pitchFamily="18" charset="0"/>
                <a:ea typeface="+mn-ea"/>
                <a:cs typeface="Arial" pitchFamily="34" charset="0"/>
              </a:defRPr>
            </a:lvl1pPr>
            <a:lvl2pPr marL="273050" indent="-109538" algn="l" rtl="0" eaLnBrk="0" fontAlgn="base" hangingPunct="0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defRPr lang="en-US" sz="1300" kern="1200">
                <a:solidFill>
                  <a:schemeClr val="tx1"/>
                </a:solidFill>
                <a:latin typeface="Georgia" pitchFamily="18" charset="0"/>
                <a:ea typeface="+mn-ea"/>
                <a:cs typeface="Arial" pitchFamily="34" charset="0"/>
              </a:defRPr>
            </a:lvl2pPr>
            <a:lvl3pPr marL="457200" indent="-109538" algn="l" rtl="0" eaLnBrk="0" fontAlgn="base" hangingPunct="0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defRPr lang="en-US" sz="1300" kern="1200">
                <a:solidFill>
                  <a:schemeClr val="tx1"/>
                </a:solidFill>
                <a:latin typeface="Georgia" pitchFamily="18" charset="0"/>
                <a:ea typeface="+mn-ea"/>
                <a:cs typeface="Arial" pitchFamily="34" charset="0"/>
              </a:defRPr>
            </a:lvl3pPr>
            <a:lvl4pPr marL="639763" indent="-109538" algn="l" rtl="0" eaLnBrk="0" fontAlgn="base" hangingPunct="0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defRPr lang="en-US" sz="1300" kern="1200">
                <a:solidFill>
                  <a:schemeClr val="tx1"/>
                </a:solidFill>
                <a:latin typeface="Georgia" pitchFamily="18" charset="0"/>
                <a:ea typeface="+mn-ea"/>
                <a:cs typeface="Arial" pitchFamily="34" charset="0"/>
              </a:defRPr>
            </a:lvl4pPr>
            <a:lvl5pPr marL="822325" indent="-109538" algn="l" rtl="0" eaLnBrk="0" fontAlgn="base" hangingPunct="0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defRPr lang="en-US" sz="1300" kern="1200">
                <a:solidFill>
                  <a:schemeClr val="tx1"/>
                </a:solidFill>
                <a:latin typeface="Georgia" pitchFamily="18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sz="2000" dirty="0" smtClean="0">
                <a:latin typeface="New times roman"/>
              </a:rPr>
              <a:t> Click on the link to access Passport GMID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sz="2400" dirty="0" smtClean="0"/>
              <a:t/>
            </a:r>
            <a:br>
              <a:rPr sz="2400" dirty="0" smtClean="0"/>
            </a:br>
            <a:r>
              <a:rPr sz="1800" u="sng" dirty="0">
                <a:hlinkClick r:id="rId4"/>
              </a:rPr>
              <a:t>http</a:t>
            </a:r>
            <a:r>
              <a:rPr lang="ru-RU" sz="1800" u="sng" dirty="0">
                <a:hlinkClick r:id="rId4"/>
              </a:rPr>
              <a:t>://</a:t>
            </a:r>
            <a:r>
              <a:rPr sz="1800" u="sng" dirty="0">
                <a:hlinkClick r:id="rId4"/>
              </a:rPr>
              <a:t>www</a:t>
            </a:r>
            <a:r>
              <a:rPr lang="ru-RU" sz="1800" u="sng" dirty="0">
                <a:hlinkClick r:id="rId4"/>
              </a:rPr>
              <a:t>.</a:t>
            </a:r>
            <a:r>
              <a:rPr sz="1800" u="sng" dirty="0">
                <a:hlinkClick r:id="rId4"/>
              </a:rPr>
              <a:t>portal</a:t>
            </a:r>
            <a:r>
              <a:rPr lang="ru-RU" sz="1800" u="sng" dirty="0">
                <a:hlinkClick r:id="rId4"/>
              </a:rPr>
              <a:t>.</a:t>
            </a:r>
            <a:r>
              <a:rPr sz="1800" u="sng" dirty="0" err="1">
                <a:hlinkClick r:id="rId4"/>
              </a:rPr>
              <a:t>euromonitor</a:t>
            </a:r>
            <a:r>
              <a:rPr lang="ru-RU" sz="1800" u="sng" dirty="0">
                <a:hlinkClick r:id="rId4"/>
              </a:rPr>
              <a:t>.</a:t>
            </a:r>
            <a:r>
              <a:rPr sz="1800" u="sng" dirty="0" smtClean="0">
                <a:hlinkClick r:id="rId4"/>
              </a:rPr>
              <a:t>com</a:t>
            </a:r>
            <a:r>
              <a:rPr lang="ru-RU" sz="1800" dirty="0" smtClean="0"/>
              <a:t> </a:t>
            </a:r>
            <a:r>
              <a:rPr lang="ru-RU" sz="1800" dirty="0"/>
              <a:t> </a:t>
            </a:r>
            <a:endParaRPr sz="1800" dirty="0" smtClean="0"/>
          </a:p>
          <a:p>
            <a:pPr marL="0" indent="0">
              <a:buFont typeface="Wingdings" pitchFamily="2" charset="2"/>
              <a:buNone/>
              <a:defRPr/>
            </a:pPr>
            <a:endParaRPr sz="2400" dirty="0" smtClean="0"/>
          </a:p>
          <a:p>
            <a:pPr>
              <a:buFont typeface="Arial" pitchFamily="34" charset="0"/>
              <a:buChar char="•"/>
              <a:defRPr/>
            </a:pPr>
            <a:r>
              <a:rPr sz="2000" dirty="0" smtClean="0">
                <a:latin typeface="New times roman"/>
              </a:rPr>
              <a:t> Video tutorial about Passport GMID </a:t>
            </a:r>
            <a:r>
              <a:rPr sz="1600" dirty="0" smtClean="0">
                <a:latin typeface="New times roman"/>
              </a:rPr>
              <a:t>(</a:t>
            </a:r>
            <a:r>
              <a:rPr sz="1600" dirty="0" smtClean="0"/>
              <a:t>click Help </a:t>
            </a:r>
            <a:r>
              <a:rPr sz="1600" dirty="0"/>
              <a:t>and </a:t>
            </a:r>
            <a:r>
              <a:rPr sz="1600" dirty="0" smtClean="0"/>
              <a:t>Help </a:t>
            </a:r>
            <a:r>
              <a:rPr sz="1600" dirty="0"/>
              <a:t>Videos</a:t>
            </a:r>
            <a:r>
              <a:rPr sz="1600" dirty="0" smtClean="0">
                <a:latin typeface="New times roman"/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dirty="0" smtClean="0">
              <a:latin typeface="New times roman"/>
            </a:endParaRPr>
          </a:p>
          <a:p>
            <a:pPr>
              <a:buFont typeface="Arial" pitchFamily="34" charset="0"/>
              <a:buChar char="•"/>
              <a:defRPr/>
            </a:pPr>
            <a:endParaRPr sz="2000" dirty="0" smtClean="0">
              <a:latin typeface="New times roman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sz="2000" dirty="0" smtClean="0">
                <a:latin typeface="New times roman"/>
              </a:rPr>
              <a:t> Look over PPT.</a:t>
            </a:r>
            <a:endParaRPr sz="2000" dirty="0">
              <a:latin typeface="New times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0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accent1"/>
                </a:solidFill>
              </a:rPr>
              <a:t>Контактные данные:</a:t>
            </a:r>
            <a:endParaRPr lang="lt-LT" sz="1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1600" b="1" dirty="0" smtClean="0"/>
          </a:p>
          <a:p>
            <a:pPr>
              <a:lnSpc>
                <a:spcPct val="100000"/>
              </a:lnSpc>
              <a:buNone/>
            </a:pPr>
            <a:r>
              <a:rPr lang="en-US" sz="1600" dirty="0" smtClean="0">
                <a:solidFill>
                  <a:schemeClr val="accent1"/>
                </a:solidFill>
              </a:rPr>
              <a:t>Ecaterina Bondarenko </a:t>
            </a:r>
            <a:endParaRPr lang="lt-LT" sz="1600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 smtClean="0">
                <a:solidFill>
                  <a:schemeClr val="accent1"/>
                </a:solidFill>
              </a:rPr>
              <a:t>Client Development Executive </a:t>
            </a:r>
            <a:endParaRPr lang="lt-LT" sz="1200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dirty="0" err="1" smtClean="0">
                <a:solidFill>
                  <a:schemeClr val="accent1"/>
                </a:solidFill>
              </a:rPr>
              <a:t>Euromonitor</a:t>
            </a:r>
            <a:r>
              <a:rPr lang="en-US" sz="1200" dirty="0" smtClean="0">
                <a:solidFill>
                  <a:schemeClr val="accent1"/>
                </a:solidFill>
              </a:rPr>
              <a:t> International - Eastern Europe</a:t>
            </a:r>
            <a:endParaRPr lang="lt-LT" sz="12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lt-LT" sz="1600" dirty="0" smtClean="0">
                <a:solidFill>
                  <a:schemeClr val="accent1"/>
                </a:solidFill>
              </a:rPr>
              <a:t/>
            </a:r>
            <a:br>
              <a:rPr lang="lt-LT" sz="1600" dirty="0" smtClean="0">
                <a:solidFill>
                  <a:schemeClr val="accent1"/>
                </a:solidFill>
              </a:rPr>
            </a:br>
            <a:r>
              <a:rPr lang="en-US" sz="1400" dirty="0" smtClean="0">
                <a:solidFill>
                  <a:schemeClr val="accent1"/>
                </a:solidFill>
              </a:rPr>
              <a:t/>
            </a:r>
            <a:br>
              <a:rPr lang="en-US" sz="1400" dirty="0" smtClean="0">
                <a:solidFill>
                  <a:schemeClr val="accent1"/>
                </a:solidFill>
              </a:rPr>
            </a:br>
            <a:r>
              <a:rPr lang="en-GB" sz="1600" dirty="0" smtClean="0">
                <a:solidFill>
                  <a:schemeClr val="accent1"/>
                </a:solidFill>
              </a:rPr>
              <a:t>E-mail: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US" sz="1400" dirty="0" smtClean="0">
                <a:hlinkClick r:id="rId2"/>
              </a:rPr>
              <a:t>ecaterina.bondarenko@euromonitor.lt</a:t>
            </a:r>
            <a:r>
              <a:rPr lang="en-GB" sz="1400" u="sng" dirty="0" smtClean="0">
                <a:solidFill>
                  <a:schemeClr val="hlink"/>
                </a:solidFill>
              </a:rPr>
              <a:t/>
            </a:r>
            <a:br>
              <a:rPr lang="en-GB" sz="1400" u="sng" dirty="0" smtClean="0">
                <a:solidFill>
                  <a:schemeClr val="hlink"/>
                </a:solidFill>
              </a:rPr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GB" sz="1400" dirty="0" smtClean="0">
                <a:solidFill>
                  <a:schemeClr val="accent1"/>
                </a:solidFill>
              </a:rPr>
              <a:t>Tel:      +</a:t>
            </a:r>
            <a:r>
              <a:rPr lang="lt-LT" sz="1400" dirty="0" smtClean="0">
                <a:solidFill>
                  <a:schemeClr val="accent1"/>
                </a:solidFill>
              </a:rPr>
              <a:t>370</a:t>
            </a:r>
            <a:r>
              <a:rPr lang="en-GB" sz="1400" dirty="0" smtClean="0">
                <a:solidFill>
                  <a:schemeClr val="accent1"/>
                </a:solidFill>
              </a:rPr>
              <a:t> </a:t>
            </a:r>
            <a:r>
              <a:rPr lang="lt-LT" sz="1400" dirty="0" smtClean="0">
                <a:solidFill>
                  <a:schemeClr val="accent1"/>
                </a:solidFill>
              </a:rPr>
              <a:t>5 243 1577</a:t>
            </a:r>
            <a:r>
              <a:rPr lang="en-GB" sz="1400" dirty="0" smtClean="0">
                <a:solidFill>
                  <a:schemeClr val="accent1"/>
                </a:solidFill>
              </a:rPr>
              <a:t> ext: 4739 </a:t>
            </a:r>
            <a:br>
              <a:rPr lang="en-GB" sz="1400" dirty="0" smtClean="0">
                <a:solidFill>
                  <a:schemeClr val="accent1"/>
                </a:solidFill>
              </a:rPr>
            </a:br>
            <a:r>
              <a:rPr lang="en-GB" sz="1400" dirty="0" smtClean="0">
                <a:solidFill>
                  <a:schemeClr val="accent1"/>
                </a:solidFill>
              </a:rPr>
              <a:t>Fax:     +</a:t>
            </a:r>
            <a:r>
              <a:rPr lang="lt-LT" sz="1400" dirty="0" smtClean="0">
                <a:solidFill>
                  <a:schemeClr val="accent1"/>
                </a:solidFill>
              </a:rPr>
              <a:t>370 5 243 1599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>
                <a:solidFill>
                  <a:schemeClr val="accent1"/>
                </a:solidFill>
                <a:hlinkClick r:id="rId3"/>
              </a:rPr>
              <a:t>www.euromonitor.com</a:t>
            </a:r>
            <a:r>
              <a:rPr lang="en-GB" sz="1800" dirty="0" smtClean="0">
                <a:solidFill>
                  <a:schemeClr val="accent1"/>
                </a:solidFill>
              </a:rPr>
              <a:t> </a:t>
            </a:r>
            <a:br>
              <a:rPr lang="en-GB" sz="1800" dirty="0" smtClean="0">
                <a:solidFill>
                  <a:schemeClr val="accent1"/>
                </a:solidFill>
              </a:rPr>
            </a:br>
            <a:r>
              <a:rPr lang="en-GB" sz="1800" dirty="0" smtClean="0">
                <a:solidFill>
                  <a:schemeClr val="accent1"/>
                </a:solidFill>
              </a:rPr>
              <a:t/>
            </a:r>
            <a:br>
              <a:rPr lang="en-GB" sz="1800" dirty="0" smtClean="0">
                <a:solidFill>
                  <a:schemeClr val="accent1"/>
                </a:solidFill>
              </a:rPr>
            </a:br>
            <a:r>
              <a:rPr lang="lt-LT" sz="1800" dirty="0" smtClean="0">
                <a:solidFill>
                  <a:schemeClr val="accent1"/>
                </a:solidFill>
              </a:rPr>
              <a:t/>
            </a:r>
            <a:br>
              <a:rPr lang="lt-LT" sz="1800" dirty="0" smtClean="0">
                <a:solidFill>
                  <a:schemeClr val="accent1"/>
                </a:solidFill>
              </a:rPr>
            </a:br>
            <a:r>
              <a:rPr lang="lt-LT" sz="1600" b="1" dirty="0" smtClean="0">
                <a:solidFill>
                  <a:schemeClr val="accent1"/>
                </a:solidFill>
              </a:rPr>
              <a:t>Passport </a:t>
            </a:r>
            <a:r>
              <a:rPr lang="en-GB" sz="1600" b="1" dirty="0" smtClean="0">
                <a:solidFill>
                  <a:schemeClr val="accent1"/>
                </a:solidFill>
              </a:rPr>
              <a:t>access:</a:t>
            </a:r>
            <a:r>
              <a:rPr lang="en-GB" sz="1600" b="1" dirty="0" smtClean="0"/>
              <a:t/>
            </a:r>
            <a:br>
              <a:rPr lang="en-GB" sz="1600" b="1" dirty="0" smtClean="0"/>
            </a:br>
            <a:r>
              <a:rPr lang="en-US" sz="1600" dirty="0" smtClean="0">
                <a:hlinkClick r:id="rId4"/>
              </a:rPr>
              <a:t>http://www.portal.euromonitor.com/portal/server.pt</a:t>
            </a:r>
            <a:r>
              <a:rPr lang="lt-LT" sz="1600" dirty="0" smtClean="0"/>
              <a:t/>
            </a:r>
            <a:br>
              <a:rPr lang="lt-LT" sz="1600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ru-RU" sz="1600" dirty="0" smtClean="0">
                <a:solidFill>
                  <a:schemeClr val="accent1"/>
                </a:solidFill>
              </a:rPr>
              <a:t>Спасибо за внимание!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Passport </a:t>
            </a:r>
            <a:r>
              <a:rPr lang="en-US" dirty="0" err="1" smtClean="0"/>
              <a:t>gmid</a:t>
            </a:r>
            <a:endParaRPr lang="en-US" dirty="0" smtClean="0"/>
          </a:p>
          <a:p>
            <a:endParaRPr lang="lt-LT" dirty="0"/>
          </a:p>
        </p:txBody>
      </p:sp>
      <p:pic>
        <p:nvPicPr>
          <p:cNvPr id="5" name="Picture 7" descr="Computer Screen v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3475" y="1018055"/>
            <a:ext cx="3425825" cy="32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lt-LT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Centre for analytics, modelling and innovation (CAMI)</a:t>
            </a:r>
            <a:endParaRPr lang="lt-LT" dirty="0"/>
          </a:p>
        </p:txBody>
      </p:sp>
      <p:sp>
        <p:nvSpPr>
          <p:cNvPr id="9" name="TextBox 8"/>
          <p:cNvSpPr txBox="1"/>
          <p:nvPr/>
        </p:nvSpPr>
        <p:spPr>
          <a:xfrm>
            <a:off x="581892" y="4643251"/>
            <a:ext cx="1282535" cy="79564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endParaRPr lang="en-GB" sz="1300" dirty="0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Economics</a:t>
            </a:r>
            <a:endParaRPr lang="en-US" sz="1300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96291" y="5058888"/>
            <a:ext cx="1377538" cy="783771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endParaRPr lang="en-GB" sz="1300" dirty="0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endParaRPr lang="en-GB" sz="1300" dirty="0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Machine learning</a:t>
            </a:r>
            <a:endParaRPr lang="en-US" sz="1300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5027" y="3906982"/>
            <a:ext cx="1876302" cy="6175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 </a:t>
            </a: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Interdisciplinary approach, cross-pollination of ideas</a:t>
            </a:r>
            <a:endParaRPr lang="en-US" sz="1300" b="1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23" y="1900051"/>
            <a:ext cx="3251364" cy="89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187533" y="1353786"/>
            <a:ext cx="1781298" cy="5462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Involving academic community</a:t>
            </a:r>
            <a:endParaRPr lang="en-US" sz="1300" b="1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400641">
            <a:off x="3004536" y="3229555"/>
            <a:ext cx="965450" cy="35830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9575701">
            <a:off x="3069054" y="4165463"/>
            <a:ext cx="965450" cy="33266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32613" y="3443844"/>
            <a:ext cx="1816925" cy="890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</a:t>
            </a: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Cutting edge methodologies technologies and innovation</a:t>
            </a:r>
            <a:endParaRPr lang="en-US" sz="1300" b="1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 rot="20102572">
            <a:off x="5496374" y="3191950"/>
            <a:ext cx="965450" cy="35830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854571">
            <a:off x="5555750" y="4331982"/>
            <a:ext cx="965450" cy="35830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614555" y="2553195"/>
            <a:ext cx="1900052" cy="105690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</a:t>
            </a: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Deep scientific knowledge  to instil robustness to business decisions in the complex world</a:t>
            </a:r>
            <a:endParaRPr lang="en-US" sz="1300" b="1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90805" y="4073237"/>
            <a:ext cx="1864426" cy="112815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endParaRPr lang="en-US" sz="1300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67055" y="4512623"/>
            <a:ext cx="1852550" cy="12587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</a:t>
            </a: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Where science meets business: complex ideas made simple for every day business use</a:t>
            </a:r>
            <a:endParaRPr lang="en-US" sz="1300" b="1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04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competences applied to research topics</a:t>
            </a:r>
            <a:endParaRPr lang="lt-LT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Centre for analytics, modelling and innovation (CAMI)</a:t>
            </a:r>
            <a:endParaRPr lang="lt-LT" dirty="0"/>
          </a:p>
        </p:txBody>
      </p:sp>
      <p:sp>
        <p:nvSpPr>
          <p:cNvPr id="7" name="TextBox 6"/>
          <p:cNvSpPr txBox="1"/>
          <p:nvPr/>
        </p:nvSpPr>
        <p:spPr>
          <a:xfrm>
            <a:off x="605642" y="1157843"/>
            <a:ext cx="1021278" cy="4393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</a:t>
            </a: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Economic modelling</a:t>
            </a:r>
            <a:endParaRPr lang="en-US" sz="1300" b="1" dirty="0" err="1" smtClean="0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1890" y="1923475"/>
            <a:ext cx="1045030" cy="33250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Forecasting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993" y="2463184"/>
            <a:ext cx="1365664" cy="76002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</a:t>
            </a: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Econometrics and statistics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993" y="3377240"/>
            <a:ext cx="1520043" cy="5937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Data mining and visualisation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971" y="4233242"/>
            <a:ext cx="1794003" cy="48729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defRPr sz="1300" b="1">
                <a:solidFill>
                  <a:srgbClr val="595959"/>
                </a:solidFill>
                <a:latin typeface="Georgia" pitchFamily="18" charset="0"/>
                <a:cs typeface="Arial" pitchFamily="34" charset="0"/>
              </a:defRPr>
            </a:lvl1pPr>
          </a:lstStyle>
          <a:p>
            <a:r>
              <a:rPr lang="en-GB" dirty="0"/>
              <a:t>  Scenario planning and futurology</a:t>
            </a:r>
            <a:endParaRPr lang="en-US" dirty="0" err="1"/>
          </a:p>
        </p:txBody>
      </p:sp>
      <p:sp>
        <p:nvSpPr>
          <p:cNvPr id="12" name="TextBox 11"/>
          <p:cNvSpPr txBox="1"/>
          <p:nvPr/>
        </p:nvSpPr>
        <p:spPr>
          <a:xfrm>
            <a:off x="504081" y="5027228"/>
            <a:ext cx="1569616" cy="27707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System</a:t>
            </a:r>
            <a:r>
              <a:rPr lang="ru-RU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Dynamics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888" y="5795159"/>
            <a:ext cx="1794003" cy="51063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Machine </a:t>
            </a: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learning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01393" y="1246909"/>
            <a:ext cx="1543792" cy="51063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</a:t>
            </a: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Consumer demand drivers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1393" y="2078959"/>
            <a:ext cx="1592813" cy="27545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Macro economics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3896" y="2838202"/>
            <a:ext cx="1425039" cy="40376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Global trends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61528" y="3632559"/>
            <a:ext cx="1589774" cy="6768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Value chains and global trade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14967" y="4545794"/>
            <a:ext cx="1365663" cy="6412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 </a:t>
            </a: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Wealth distribution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34595" y="5610772"/>
            <a:ext cx="1726408" cy="3687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91440" indent="-109728" fontAlgn="auto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GB" sz="1300" dirty="0" smtClean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   </a:t>
            </a:r>
            <a:r>
              <a:rPr lang="en-GB" sz="1300" b="1" dirty="0">
                <a:solidFill>
                  <a:srgbClr val="595959"/>
                </a:solidFill>
                <a:latin typeface="Georgia" pitchFamily="18" charset="0"/>
                <a:cs typeface="Arial" pitchFamily="34" charset="0"/>
              </a:rPr>
              <a:t>Urban economics</a:t>
            </a:r>
            <a:endParaRPr lang="en-US" sz="1300" b="1" dirty="0" err="1">
              <a:solidFill>
                <a:srgbClr val="595959"/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1599" y="967563"/>
            <a:ext cx="1311029" cy="57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6639" y="1586460"/>
            <a:ext cx="728805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1599" y="4060585"/>
            <a:ext cx="1112526" cy="559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77887" y="2306133"/>
            <a:ext cx="1166957" cy="73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6093" y="2740116"/>
            <a:ext cx="1347398" cy="66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77065" y="3110871"/>
            <a:ext cx="968599" cy="79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2198" y="4755635"/>
            <a:ext cx="1498331" cy="750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4852" y="4555664"/>
            <a:ext cx="1694605" cy="87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3400" y="5467362"/>
            <a:ext cx="1612272" cy="94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14852" y="3494270"/>
            <a:ext cx="1579418" cy="8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62561" y="1817284"/>
            <a:ext cx="1420091" cy="79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02596" y="931794"/>
            <a:ext cx="2003929" cy="78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ight Arrow 31"/>
          <p:cNvSpPr/>
          <p:nvPr/>
        </p:nvSpPr>
        <p:spPr>
          <a:xfrm>
            <a:off x="3951446" y="2291937"/>
            <a:ext cx="926275" cy="223256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24382" y="5509300"/>
            <a:ext cx="1120462" cy="1112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866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585216" y="1243584"/>
            <a:ext cx="2615184" cy="4745736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Datagraphics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Dashboard</a:t>
            </a:r>
          </a:p>
          <a:p>
            <a:endParaRPr lang="en-US" dirty="0"/>
          </a:p>
          <a:p>
            <a:r>
              <a:rPr lang="en-US" dirty="0"/>
              <a:t>Visual apps</a:t>
            </a:r>
            <a:endParaRPr lang="en-GB" dirty="0"/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95849" y="656666"/>
            <a:ext cx="7973568" cy="393192"/>
          </a:xfrm>
          <a:prstGeom prst="rect">
            <a:avLst/>
          </a:prstGeom>
        </p:spPr>
        <p:txBody>
          <a:bodyPr/>
          <a:lstStyle/>
          <a:p>
            <a:r>
              <a:rPr lang="en-US" sz="1800" dirty="0" smtClean="0"/>
              <a:t>Pan-city analysis</a:t>
            </a:r>
            <a:endParaRPr lang="en-GB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23" t="21670" r="24577" b="8350"/>
          <a:stretch/>
        </p:blipFill>
        <p:spPr bwMode="auto">
          <a:xfrm>
            <a:off x="2478074" y="1219200"/>
            <a:ext cx="6532576" cy="4892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/>
          <a:lstStyle/>
          <a:p>
            <a:r>
              <a:rPr lang="en-GB" dirty="0"/>
              <a:t>Passport: cities system overview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xmlns="" val="307183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97922" y="968300"/>
            <a:ext cx="8186644" cy="453199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120 Tier 1 cities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marL="6286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270 </a:t>
            </a:r>
            <a:r>
              <a:rPr lang="en-US" dirty="0">
                <a:latin typeface="Arial" pitchFamily="34" charset="0"/>
                <a:cs typeface="Arial" pitchFamily="34" charset="0"/>
              </a:rPr>
              <a:t>indicators data in the database</a:t>
            </a:r>
          </a:p>
          <a:p>
            <a:pPr marL="6286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	Historic data 2005-2011</a:t>
            </a:r>
          </a:p>
          <a:p>
            <a:pPr marL="6286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	Forecasts for selected indicators until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2020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6286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	120 City reviews for each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city</a:t>
            </a:r>
          </a:p>
          <a:p>
            <a:pPr marL="6286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34" charset="0"/>
                <a:cs typeface="Arial" pitchFamily="34" charset="0"/>
              </a:rPr>
              <a:t>730 Tier 2 cities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80975" indent="-180975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895350" lvl="5" indent="-376238">
              <a:lnSpc>
                <a:spcPts val="1900"/>
              </a:lnSpc>
              <a:spcBef>
                <a:spcPts val="600"/>
              </a:spcBef>
              <a:buClr>
                <a:srgbClr val="77787B"/>
              </a:buClr>
              <a:buSzPct val="100000"/>
            </a:pPr>
            <a:r>
              <a:rPr lang="en-US" sz="1300" kern="0" dirty="0" smtClean="0">
                <a:latin typeface="Arial" pitchFamily="34" charset="0"/>
                <a:cs typeface="Arial" pitchFamily="34" charset="0"/>
              </a:rPr>
              <a:t>170 </a:t>
            </a:r>
            <a:r>
              <a:rPr lang="en-US" sz="1300" kern="0" dirty="0">
                <a:latin typeface="Arial" pitchFamily="34" charset="0"/>
                <a:cs typeface="Arial" pitchFamily="34" charset="0"/>
              </a:rPr>
              <a:t>indicators in the database</a:t>
            </a:r>
          </a:p>
          <a:p>
            <a:pPr marL="895350" lvl="5" indent="-376238">
              <a:lnSpc>
                <a:spcPts val="1900"/>
              </a:lnSpc>
              <a:spcBef>
                <a:spcPts val="600"/>
              </a:spcBef>
              <a:buClr>
                <a:srgbClr val="77787B"/>
              </a:buClr>
              <a:buSzPct val="100000"/>
            </a:pPr>
            <a:r>
              <a:rPr lang="en-US" sz="1300" kern="0" dirty="0">
                <a:latin typeface="Arial" pitchFamily="34" charset="0"/>
                <a:cs typeface="Arial" pitchFamily="34" charset="0"/>
              </a:rPr>
              <a:t>Historic data 2005-2011</a:t>
            </a:r>
          </a:p>
          <a:p>
            <a:pPr marL="895350" lvl="5" indent="-376238">
              <a:lnSpc>
                <a:spcPts val="1900"/>
              </a:lnSpc>
              <a:spcBef>
                <a:spcPts val="600"/>
              </a:spcBef>
              <a:buClr>
                <a:srgbClr val="77787B"/>
              </a:buClr>
              <a:buSzPct val="100000"/>
            </a:pPr>
            <a:r>
              <a:rPr lang="en-US" sz="1300" kern="0" dirty="0">
                <a:latin typeface="Arial" pitchFamily="34" charset="0"/>
                <a:cs typeface="Arial" pitchFamily="34" charset="0"/>
              </a:rPr>
              <a:t>Forecasts until 2020</a:t>
            </a:r>
            <a:endParaRPr lang="en-GB" sz="1300" kern="0" dirty="0"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85216" y="603504"/>
            <a:ext cx="7973568" cy="393192"/>
          </a:xfrm>
          <a:prstGeom prst="rect">
            <a:avLst/>
          </a:prstGeom>
        </p:spPr>
        <p:txBody>
          <a:bodyPr/>
          <a:lstStyle/>
          <a:p>
            <a:r>
              <a:rPr lang="en-US" sz="1800" dirty="0" smtClean="0"/>
              <a:t>Cities coverage – 850 cities</a:t>
            </a:r>
            <a:endParaRPr lang="en-GB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61" t="15079" r="38393" b="8095"/>
          <a:stretch/>
        </p:blipFill>
        <p:spPr bwMode="auto">
          <a:xfrm>
            <a:off x="4611430" y="1239800"/>
            <a:ext cx="4344699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63" t="25962" r="39286" b="35942"/>
          <a:stretch/>
        </p:blipFill>
        <p:spPr bwMode="auto">
          <a:xfrm>
            <a:off x="731429" y="4270180"/>
            <a:ext cx="3691713" cy="201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/>
          <a:lstStyle/>
          <a:p>
            <a:r>
              <a:rPr lang="en-US" dirty="0"/>
              <a:t>Passport: cities system overview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xmlns="" val="375860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0819" y="451208"/>
            <a:ext cx="6698511" cy="633313"/>
          </a:xfrm>
        </p:spPr>
        <p:txBody>
          <a:bodyPr/>
          <a:lstStyle/>
          <a:p>
            <a:r>
              <a:rPr lang="ru-RU" sz="1400" dirty="0" smtClean="0">
                <a:solidFill>
                  <a:schemeClr val="accent1"/>
                </a:solidFill>
              </a:rPr>
              <a:t>исследования индустрий в</a:t>
            </a:r>
            <a:r>
              <a:rPr lang="ru-RU" sz="1800" dirty="0" smtClean="0">
                <a:solidFill>
                  <a:schemeClr val="accent1"/>
                </a:solidFill>
              </a:rPr>
              <a:t> 80 странax</a:t>
            </a:r>
            <a:r>
              <a:rPr lang="ru-RU" sz="1400" dirty="0" smtClean="0">
                <a:solidFill>
                  <a:schemeClr val="accent1"/>
                </a:solidFill>
              </a:rPr>
              <a:t> </a:t>
            </a:r>
            <a:br>
              <a:rPr lang="ru-RU" sz="1400" dirty="0" smtClean="0">
                <a:solidFill>
                  <a:schemeClr val="accent1"/>
                </a:solidFill>
              </a:rPr>
            </a:br>
            <a:r>
              <a:rPr lang="ru-RU" sz="1400" dirty="0" smtClean="0">
                <a:solidFill>
                  <a:schemeClr val="accent1"/>
                </a:solidFill>
              </a:rPr>
              <a:t>	с помощью аналитиков находящихся в каждой из них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lt-LT" sz="18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Passport </a:t>
            </a:r>
            <a:r>
              <a:rPr lang="en-US" dirty="0" err="1" smtClean="0"/>
              <a:t>gmid</a:t>
            </a:r>
            <a:endParaRPr lang="en-US" dirty="0" smtClean="0"/>
          </a:p>
          <a:p>
            <a:endParaRPr lang="lt-LT" dirty="0"/>
          </a:p>
        </p:txBody>
      </p:sp>
      <p:pic>
        <p:nvPicPr>
          <p:cNvPr id="5" name="Content Placeholder 4" descr="80countri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93" y="1243814"/>
            <a:ext cx="7972425" cy="41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18670" y="5523725"/>
            <a:ext cx="4627562" cy="935037"/>
          </a:xfrm>
          <a:prstGeom prst="rect">
            <a:avLst/>
          </a:prstGeom>
        </p:spPr>
        <p:txBody>
          <a:bodyPr/>
          <a:lstStyle/>
          <a:p>
            <a:pPr marL="91440" marR="0" lvl="0" indent="-109728" algn="l" defTabSz="914400" rtl="0" eaLnBrk="1" fontAlgn="auto" latinLnBrk="0" hangingPunct="1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80 </a:t>
            </a: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основных стран</a:t>
            </a: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   </a:t>
            </a:r>
          </a:p>
          <a:p>
            <a:pPr marL="91440" marR="0" lvl="0" indent="-109728" algn="l" defTabSz="914400" rtl="0" eaLnBrk="1" fontAlgn="auto" latinLnBrk="0" hangingPunct="1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85% </a:t>
            </a: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мирового населения</a:t>
            </a:r>
            <a:endParaRPr kumimoji="0" lang="en-GB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  <a:p>
            <a:pPr marL="91440" marR="0" lvl="0" indent="-109728" algn="l" defTabSz="914400" rtl="0" eaLnBrk="1" fontAlgn="auto" latinLnBrk="0" hangingPunct="1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98% </a:t>
            </a: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Arial" pitchFamily="34" charset="0"/>
              </a:rPr>
              <a:t>глобального потребления</a:t>
            </a:r>
            <a:endParaRPr kumimoji="0" lang="en-US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50465" y="5555659"/>
            <a:ext cx="3923414" cy="81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5" tIns="71985" rIns="71985" bIns="71985"/>
          <a:lstStyle/>
          <a:p>
            <a:pPr>
              <a:lnSpc>
                <a:spcPct val="90000"/>
              </a:lnSpc>
              <a:spcAft>
                <a:spcPct val="30000"/>
              </a:spcAft>
              <a:buClr>
                <a:srgbClr val="B2B2B2"/>
              </a:buClr>
              <a:buFont typeface="Wingdings" pitchFamily="2" charset="2"/>
              <a:buNone/>
            </a:pPr>
            <a:r>
              <a:rPr lang="ru-RU" sz="1500" b="1" dirty="0" smtClean="0">
                <a:latin typeface="Georgia" pitchFamily="18" charset="0"/>
                <a:cs typeface="Arial" pitchFamily="34" charset="0"/>
              </a:rPr>
              <a:t>До 208 стран исследованно в общей сложности по категории:</a:t>
            </a:r>
            <a:endParaRPr lang="en-US" sz="1500" b="1" dirty="0" smtClean="0">
              <a:latin typeface="Georgia" pitchFamily="18" charset="0"/>
              <a:cs typeface="Arial" pitchFamily="34" charset="0"/>
            </a:endParaRPr>
          </a:p>
          <a:p>
            <a:pPr marL="91440" indent="-109728" fontAlgn="auto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1500" b="1" dirty="0" smtClean="0">
                <a:latin typeface="Georgia" pitchFamily="18" charset="0"/>
                <a:cs typeface="Arial" pitchFamily="34" charset="0"/>
              </a:rPr>
              <a:t> </a:t>
            </a:r>
            <a:r>
              <a:rPr lang="ru-RU" sz="1500" b="1" dirty="0" smtClean="0">
                <a:latin typeface="Georgia" pitchFamily="18" charset="0"/>
                <a:cs typeface="Arial" pitchFamily="34" charset="0"/>
              </a:rPr>
              <a:t>Страны и потребители</a:t>
            </a:r>
            <a:endParaRPr lang="en-US" sz="1500" b="1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EI TEMPLATE">
  <a:themeElements>
    <a:clrScheme name="EMI-colors-v1">
      <a:dk1>
        <a:srgbClr val="595959"/>
      </a:dk1>
      <a:lt1>
        <a:srgbClr val="FFFFFF"/>
      </a:lt1>
      <a:dk2>
        <a:srgbClr val="000000"/>
      </a:dk2>
      <a:lt2>
        <a:srgbClr val="FFFFFF"/>
      </a:lt2>
      <a:accent1>
        <a:srgbClr val="F27C21"/>
      </a:accent1>
      <a:accent2>
        <a:srgbClr val="5D87A0"/>
      </a:accent2>
      <a:accent3>
        <a:srgbClr val="02AED9"/>
      </a:accent3>
      <a:accent4>
        <a:srgbClr val="CEA7CE"/>
      </a:accent4>
      <a:accent5>
        <a:srgbClr val="FFD200"/>
      </a:accent5>
      <a:accent6>
        <a:srgbClr val="C44D51"/>
      </a:accent6>
      <a:hlink>
        <a:srgbClr val="02AED9"/>
      </a:hlink>
      <a:folHlink>
        <a:srgbClr val="5D87A0"/>
      </a:folHlink>
    </a:clrScheme>
    <a:fontScheme name="Passport-v0.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 anchor="t" anchorCtr="0">
        <a:noAutofit/>
      </a:bodyPr>
      <a:lstStyle>
        <a:defPPr marL="91440" indent="-109728" fontAlgn="auto">
          <a:lnSpc>
            <a:spcPts val="1600"/>
          </a:lnSpc>
          <a:spcBef>
            <a:spcPts val="150"/>
          </a:spcBef>
          <a:spcAft>
            <a:spcPts val="150"/>
          </a:spcAft>
          <a:buClr>
            <a:srgbClr val="77787B"/>
          </a:buClr>
          <a:buSzPct val="100000"/>
          <a:defRPr sz="1300" dirty="0" err="1" smtClean="0">
            <a:solidFill>
              <a:srgbClr val="595959"/>
            </a:solidFill>
            <a:latin typeface="Georgia" pitchFamily="18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 TEMPLATE</Template>
  <TotalTime>0</TotalTime>
  <Words>1085</Words>
  <Application>Microsoft Office PowerPoint</Application>
  <PresentationFormat>On-screen Show (4:3)</PresentationFormat>
  <Paragraphs>303</Paragraphs>
  <Slides>41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Times New Roman</vt:lpstr>
      <vt:lpstr>Wingdings</vt:lpstr>
      <vt:lpstr>Georgia</vt:lpstr>
      <vt:lpstr>New times roman</vt:lpstr>
      <vt:lpstr>Verdana</vt:lpstr>
      <vt:lpstr>Calibri</vt:lpstr>
      <vt:lpstr>NEW EI TEMPLATE</vt:lpstr>
      <vt:lpstr>Image</vt:lpstr>
      <vt:lpstr>Passport &amp; Research Monitor</vt:lpstr>
      <vt:lpstr>План презентации </vt:lpstr>
      <vt:lpstr>1.  Euromonitor International</vt:lpstr>
      <vt:lpstr>          региональные исследовательские центры</vt:lpstr>
      <vt:lpstr>objectives</vt:lpstr>
      <vt:lpstr>Team competences applied to research topics</vt:lpstr>
      <vt:lpstr>Slide 7</vt:lpstr>
      <vt:lpstr>Slide 8</vt:lpstr>
      <vt:lpstr>исследования индустрий в 80 странax   с помощью аналитиков находящихся в каждой из них </vt:lpstr>
      <vt:lpstr>2.        Methodology </vt:lpstr>
      <vt:lpstr>Slide 11</vt:lpstr>
      <vt:lpstr>Slide 12</vt:lpstr>
      <vt:lpstr>В какой форме Вы получаете информацию ...</vt:lpstr>
      <vt:lpstr>3. Обзор Passport GMID</vt:lpstr>
      <vt:lpstr>Домашняя страничка системы информации Passport GMId</vt:lpstr>
      <vt:lpstr>Индустрии - структурированные данные по отраслям, отслеживание потребительских тенденций, сотни видов продуктов и услуг</vt:lpstr>
      <vt:lpstr>Пример: ключевые ТЕНДЕНЦИИ И развитие Розничной торговли</vt:lpstr>
      <vt:lpstr>DASHBOARDS</vt:lpstr>
      <vt:lpstr>Visuals: прослеживание развития продуктовой розничной торговли в России</vt:lpstr>
      <vt:lpstr>Slide 20</vt:lpstr>
      <vt:lpstr>Slide 21</vt:lpstr>
      <vt:lpstr>Slide 22</vt:lpstr>
      <vt:lpstr>Страны и потребители </vt:lpstr>
      <vt:lpstr>Пример по заданному поиску: лидирующие страны по категории  численность населения возраста до14 лет </vt:lpstr>
      <vt:lpstr>Visuals: Population and homes: Средний возраст мужского населения</vt:lpstr>
      <vt:lpstr>Пример: Украина в 2030 году: будущие демографические изменения</vt:lpstr>
      <vt:lpstr>Slide 27</vt:lpstr>
      <vt:lpstr>Пример: Динамика развития финансового сектора</vt:lpstr>
      <vt:lpstr>Пример анализа: Применение финансовых рычагов в США,    крупнейший потребительский рынок в мире</vt:lpstr>
      <vt:lpstr>4. research monitor</vt:lpstr>
      <vt:lpstr>Research monitor</vt:lpstr>
      <vt:lpstr>Split screen</vt:lpstr>
      <vt:lpstr>Research monitor Возможности системы</vt:lpstr>
      <vt:lpstr>Research monitor 200 промышленных категорий</vt:lpstr>
      <vt:lpstr>Пример: витаминный «бум» в Беларусии несмотря на сложные экономические условия ограничивающие рост</vt:lpstr>
      <vt:lpstr>Пример: прогнозы развития рынков Витаминов и пищевых добавок в Беларусии и Украине</vt:lpstr>
      <vt:lpstr>Reference Books статистические ежегодники и каталоги</vt:lpstr>
      <vt:lpstr>Ежегодные акции и выгодные предложения для библиотек</vt:lpstr>
      <vt:lpstr>Euromonitor International </vt:lpstr>
      <vt:lpstr>How to start?</vt:lpstr>
      <vt:lpstr>Контактные данные: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2011-05-31T14:54:34Z</dcterms:created>
  <dcterms:modified xsi:type="dcterms:W3CDTF">2013-01-30T16:44:06Z</dcterms:modified>
</cp:coreProperties>
</file>