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64" r:id="rId4"/>
    <p:sldId id="258" r:id="rId5"/>
    <p:sldId id="259" r:id="rId6"/>
    <p:sldId id="261" r:id="rId7"/>
    <p:sldId id="260" r:id="rId8"/>
    <p:sldId id="281" r:id="rId9"/>
    <p:sldId id="280" r:id="rId10"/>
    <p:sldId id="279" r:id="rId11"/>
    <p:sldId id="262" r:id="rId12"/>
    <p:sldId id="266" r:id="rId13"/>
    <p:sldId id="263" r:id="rId14"/>
    <p:sldId id="265" r:id="rId15"/>
    <p:sldId id="267" r:id="rId16"/>
    <p:sldId id="268" r:id="rId17"/>
    <p:sldId id="273" r:id="rId18"/>
    <p:sldId id="276" r:id="rId19"/>
    <p:sldId id="269" r:id="rId20"/>
    <p:sldId id="270" r:id="rId21"/>
    <p:sldId id="274" r:id="rId22"/>
    <p:sldId id="277" r:id="rId23"/>
    <p:sldId id="271" r:id="rId24"/>
    <p:sldId id="272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9DBDFD-4ACE-4200-AAA1-9B00EE668A55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A1D58A-7B69-41C0-B0AA-0B61DC3BEA10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53403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981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619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824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4626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B65CD-1F42-4A4D-A790-6731252BCC6D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1167-6A1B-4B20-BD35-FE863307179F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5554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B65CD-1F42-4A4D-A790-6731252BCC6D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1167-6A1B-4B20-BD35-FE863307179F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5985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B65CD-1F42-4A4D-A790-6731252BCC6D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1167-6A1B-4B20-BD35-FE863307179F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93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B65CD-1F42-4A4D-A790-6731252BCC6D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1167-6A1B-4B20-BD35-FE863307179F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0758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B65CD-1F42-4A4D-A790-6731252BCC6D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1167-6A1B-4B20-BD35-FE863307179F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3172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B65CD-1F42-4A4D-A790-6731252BCC6D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1167-6A1B-4B20-BD35-FE863307179F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7215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B65CD-1F42-4A4D-A790-6731252BCC6D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1167-6A1B-4B20-BD35-FE863307179F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5746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B65CD-1F42-4A4D-A790-6731252BCC6D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1167-6A1B-4B20-BD35-FE863307179F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5019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B65CD-1F42-4A4D-A790-6731252BCC6D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1167-6A1B-4B20-BD35-FE863307179F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9630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B65CD-1F42-4A4D-A790-6731252BCC6D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1167-6A1B-4B20-BD35-FE863307179F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9397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B65CD-1F42-4A4D-A790-6731252BCC6D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1167-6A1B-4B20-BD35-FE863307179F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82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BB65CD-1F42-4A4D-A790-6731252BCC6D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D1167-6A1B-4B20-BD35-FE863307179F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1756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kma.kiev.ua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jpeg"/><Relationship Id="rId4" Type="http://schemas.openxmlformats.org/officeDocument/2006/relationships/image" Target="../media/image4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americanlibrariesmagazine.org/news/ala/new-ala-report-explores-challenges-equitable-access-digital-content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https://docs.google.com/viewer?attid=0.1&amp;pid=gmail&amp;thid=13c2938dabeea179&amp;url=https%3A%2F%2Fmail.google.com%2Fmail%2F%3Fui%3D2%26ik%3D43969bfb63%26view%3Datt%26th%3D13c2938dabeea179%26attid%3D0.1%26disp%3Dsafe%26zw&amp;docid=94f8f45da4bfa9b48551ce64189da5b8%7C6a7a194c8bd4ecb4dd29f967369391c8&amp;a=bi&amp;pagenumber=1&amp;w=80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144000" cy="6850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5575" y="332656"/>
            <a:ext cx="441642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8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800" b="1" dirty="0" err="1" smtClean="0">
                <a:solidFill>
                  <a:schemeClr val="bg1"/>
                </a:solidFill>
              </a:rPr>
              <a:t>Електронні</a:t>
            </a:r>
            <a:r>
              <a:rPr lang="ru-RU" sz="2800" b="1" dirty="0" smtClean="0">
                <a:solidFill>
                  <a:schemeClr val="bg1"/>
                </a:solidFill>
              </a:rPr>
              <a:t> книги та </a:t>
            </a:r>
            <a:r>
              <a:rPr lang="ru-RU" sz="2800" b="1" dirty="0" err="1" smtClean="0">
                <a:solidFill>
                  <a:schemeClr val="bg1"/>
                </a:solidFill>
              </a:rPr>
              <a:t>електронні</a:t>
            </a:r>
            <a:r>
              <a:rPr lang="ru-RU" sz="2800" b="1" dirty="0" smtClean="0">
                <a:solidFill>
                  <a:schemeClr val="bg1"/>
                </a:solidFill>
              </a:rPr>
              <a:t> </a:t>
            </a:r>
            <a:r>
              <a:rPr lang="ru-RU" sz="2800" b="1" dirty="0" err="1" smtClean="0">
                <a:solidFill>
                  <a:schemeClr val="bg1"/>
                </a:solidFill>
              </a:rPr>
              <a:t>читанки</a:t>
            </a:r>
            <a:r>
              <a:rPr lang="ru-RU" sz="2800" b="1" dirty="0" smtClean="0">
                <a:solidFill>
                  <a:schemeClr val="bg1"/>
                </a:solidFill>
              </a:rPr>
              <a:t>: </a:t>
            </a:r>
            <a:r>
              <a:rPr lang="ru-RU" sz="2800" b="1" dirty="0" err="1" smtClean="0">
                <a:solidFill>
                  <a:schemeClr val="bg1"/>
                </a:solidFill>
              </a:rPr>
              <a:t>виклики</a:t>
            </a:r>
            <a:r>
              <a:rPr lang="ru-RU" sz="2800" b="1" dirty="0" smtClean="0">
                <a:solidFill>
                  <a:schemeClr val="bg1"/>
                </a:solidFill>
              </a:rPr>
              <a:t> для </a:t>
            </a:r>
            <a:r>
              <a:rPr lang="ru-RU" sz="2800" b="1" dirty="0" err="1" smtClean="0">
                <a:solidFill>
                  <a:schemeClr val="bg1"/>
                </a:solidFill>
              </a:rPr>
              <a:t>українських</a:t>
            </a:r>
            <a:r>
              <a:rPr lang="ru-RU" sz="2800" b="1" dirty="0" smtClean="0">
                <a:solidFill>
                  <a:schemeClr val="bg1"/>
                </a:solidFill>
              </a:rPr>
              <a:t> </a:t>
            </a:r>
            <a:r>
              <a:rPr lang="ru-RU" sz="2800" b="1" dirty="0" err="1" smtClean="0">
                <a:solidFill>
                  <a:schemeClr val="bg1"/>
                </a:solidFill>
              </a:rPr>
              <a:t>бібліотек</a:t>
            </a:r>
            <a:endParaRPr lang="en-US" sz="2800" b="1" dirty="0" smtClean="0">
              <a:solidFill>
                <a:schemeClr val="bg1"/>
              </a:solidFill>
            </a:endParaRPr>
          </a:p>
          <a:p>
            <a:endParaRPr lang="en-US" sz="2800" dirty="0">
              <a:solidFill>
                <a:schemeClr val="bg1"/>
              </a:solidFill>
            </a:endParaRPr>
          </a:p>
          <a:p>
            <a:r>
              <a:rPr lang="ru-RU" sz="2400" dirty="0" smtClean="0">
                <a:solidFill>
                  <a:schemeClr val="bg1"/>
                </a:solidFill>
              </a:rPr>
              <a:t>Валентина Пашкова, </a:t>
            </a:r>
            <a:r>
              <a:rPr lang="ru-RU" sz="2400" dirty="0" err="1" smtClean="0">
                <a:solidFill>
                  <a:schemeClr val="bg1"/>
                </a:solidFill>
              </a:rPr>
              <a:t>докт.іст.наук</a:t>
            </a:r>
            <a:r>
              <a:rPr lang="ru-RU" sz="2400" dirty="0" smtClean="0">
                <a:solidFill>
                  <a:schemeClr val="bg1"/>
                </a:solidFill>
              </a:rPr>
              <a:t>, </a:t>
            </a:r>
            <a:r>
              <a:rPr lang="ru-RU" sz="2400" dirty="0" err="1" smtClean="0">
                <a:solidFill>
                  <a:schemeClr val="bg1"/>
                </a:solidFill>
              </a:rPr>
              <a:t>віце</a:t>
            </a:r>
            <a:r>
              <a:rPr lang="ru-RU" sz="2400" dirty="0" smtClean="0">
                <a:solidFill>
                  <a:schemeClr val="bg1"/>
                </a:solidFill>
              </a:rPr>
              <a:t>-президент УБА, </a:t>
            </a:r>
            <a:r>
              <a:rPr lang="ru-RU" sz="2400" dirty="0" err="1" smtClean="0">
                <a:solidFill>
                  <a:schemeClr val="bg1"/>
                </a:solidFill>
              </a:rPr>
              <a:t>Київ</a:t>
            </a:r>
            <a:r>
              <a:rPr lang="ru-RU" sz="2400" dirty="0" smtClean="0">
                <a:solidFill>
                  <a:schemeClr val="bg1"/>
                </a:solidFill>
              </a:rPr>
              <a:t>, </a:t>
            </a:r>
            <a:r>
              <a:rPr lang="ru-RU" sz="2400" dirty="0" err="1" smtClean="0">
                <a:solidFill>
                  <a:schemeClr val="bg1"/>
                </a:solidFill>
              </a:rPr>
              <a:t>Україна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ru-RU" sz="2400" dirty="0" smtClean="0">
              <a:solidFill>
                <a:schemeClr val="bg1"/>
              </a:solidFill>
            </a:endParaRPr>
          </a:p>
          <a:p>
            <a:r>
              <a:rPr lang="ru-RU" sz="2400" dirty="0" smtClean="0">
                <a:solidFill>
                  <a:schemeClr val="bg1"/>
                </a:solidFill>
              </a:rPr>
              <a:t>Тетяна Ярошенко, </a:t>
            </a:r>
            <a:r>
              <a:rPr lang="ru-RU" sz="2400" dirty="0" err="1" smtClean="0">
                <a:solidFill>
                  <a:schemeClr val="bg1"/>
                </a:solidFill>
              </a:rPr>
              <a:t>к.іст.наук</a:t>
            </a:r>
            <a:r>
              <a:rPr lang="ru-RU" sz="2400" dirty="0" smtClean="0">
                <a:solidFill>
                  <a:schemeClr val="bg1"/>
                </a:solidFill>
              </a:rPr>
              <a:t>, </a:t>
            </a:r>
            <a:r>
              <a:rPr lang="ru-RU" sz="2400" dirty="0" err="1" smtClean="0">
                <a:solidFill>
                  <a:schemeClr val="bg1"/>
                </a:solidFill>
              </a:rPr>
              <a:t>наукова</a:t>
            </a: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</a:rPr>
              <a:t>бібліотека</a:t>
            </a: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</a:rPr>
              <a:t>НаУКМА</a:t>
            </a:r>
            <a:r>
              <a:rPr lang="ru-RU" sz="2400" dirty="0" smtClean="0">
                <a:solidFill>
                  <a:schemeClr val="bg1"/>
                </a:solidFill>
              </a:rPr>
              <a:t>, </a:t>
            </a:r>
            <a:r>
              <a:rPr lang="ru-RU" sz="2400" dirty="0" err="1" smtClean="0">
                <a:solidFill>
                  <a:schemeClr val="bg1"/>
                </a:solidFill>
              </a:rPr>
              <a:t>Київ</a:t>
            </a:r>
            <a:r>
              <a:rPr lang="ru-RU" sz="2400" dirty="0" smtClean="0">
                <a:solidFill>
                  <a:schemeClr val="bg1"/>
                </a:solidFill>
              </a:rPr>
              <a:t>, </a:t>
            </a:r>
            <a:r>
              <a:rPr lang="ru-RU" sz="2400" dirty="0" err="1" smtClean="0">
                <a:solidFill>
                  <a:schemeClr val="bg1"/>
                </a:solidFill>
              </a:rPr>
              <a:t>Україна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0392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9395"/>
            <a:ext cx="8928992" cy="6671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67779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Picture 4" descr="http://samsonblinded.org/images/head-in-the-sand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3608" y="3645024"/>
            <a:ext cx="4499991" cy="3392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4" name="Picture 6" descr="e-book-read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20073" y="70078"/>
            <a:ext cx="3766924" cy="29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5" name="Picture 4" descr="ANd9GcRiqLkgQrgn4GjPwIyvazcuwlqGP0bDM0OohAE0q2Mj74xpc5q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504" y="78476"/>
            <a:ext cx="4371264" cy="3613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180096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7" name="Picture 8" descr="http://rus-demotivator.ru/uploads/posts/2010-10/lbr5c6ygh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734377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Прямокутник 1"/>
          <p:cNvSpPr>
            <a:spLocks noChangeArrowheads="1"/>
          </p:cNvSpPr>
          <p:nvPr/>
        </p:nvSpPr>
        <p:spPr bwMode="auto">
          <a:xfrm>
            <a:off x="0" y="193675"/>
            <a:ext cx="9144000" cy="642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3200" b="1">
                <a:solidFill>
                  <a:schemeClr val="tx2"/>
                </a:solidFill>
              </a:rPr>
              <a:t>А наші колеги за океаном… </a:t>
            </a:r>
          </a:p>
          <a:p>
            <a:r>
              <a:rPr lang="uk-UA" sz="3200">
                <a:solidFill>
                  <a:srgbClr val="FF3300"/>
                </a:solidFill>
              </a:rPr>
              <a:t>1998</a:t>
            </a:r>
            <a:r>
              <a:rPr lang="uk-UA" sz="3200"/>
              <a:t>: Бібліотеки США розпочали безкоштовний </a:t>
            </a:r>
            <a:r>
              <a:rPr lang="uk-UA" sz="3200" b="1" u="sng"/>
              <a:t>доступ</a:t>
            </a:r>
            <a:r>
              <a:rPr lang="uk-UA" sz="3200"/>
              <a:t> до е-книжок  (через веб-сайти та відповідні сервіси)</a:t>
            </a:r>
          </a:p>
          <a:p>
            <a:r>
              <a:rPr lang="uk-UA" sz="3200">
                <a:solidFill>
                  <a:srgbClr val="FF3300"/>
                </a:solidFill>
              </a:rPr>
              <a:t>2003:</a:t>
            </a:r>
            <a:r>
              <a:rPr lang="uk-UA" sz="3200"/>
              <a:t> Бібліотеки США почали сервіс </a:t>
            </a:r>
            <a:r>
              <a:rPr lang="uk-UA" sz="3200" b="1" u="sng"/>
              <a:t>безкоштовного завантаження</a:t>
            </a:r>
            <a:r>
              <a:rPr lang="uk-UA" sz="3200"/>
              <a:t> (“</a:t>
            </a:r>
            <a:r>
              <a:rPr lang="en-US" sz="3200"/>
              <a:t>free downloadable</a:t>
            </a:r>
            <a:r>
              <a:rPr lang="uk-UA" sz="3200"/>
              <a:t>) популярних е-книжок для своїх користувачів – нова модель “випозичання” е-книг</a:t>
            </a:r>
          </a:p>
          <a:p>
            <a:r>
              <a:rPr lang="uk-UA" sz="3200">
                <a:solidFill>
                  <a:srgbClr val="FF3300"/>
                </a:solidFill>
              </a:rPr>
              <a:t>2010</a:t>
            </a:r>
            <a:r>
              <a:rPr lang="uk-UA" sz="3200"/>
              <a:t>: </a:t>
            </a:r>
            <a:r>
              <a:rPr lang="en-US" sz="3200"/>
              <a:t> Public Library Funding and Technology Access Study</a:t>
            </a:r>
            <a:r>
              <a:rPr lang="uk-UA" sz="3200"/>
              <a:t> засвідчив, що </a:t>
            </a:r>
            <a:r>
              <a:rPr lang="en-US" sz="3200"/>
              <a:t> </a:t>
            </a:r>
            <a:r>
              <a:rPr lang="en-US" sz="3200" b="1" u="sng"/>
              <a:t>66% </a:t>
            </a:r>
            <a:r>
              <a:rPr lang="uk-UA" sz="3200" b="1" u="sng"/>
              <a:t>публічних бібліотек США ПОЗИЧАЮТЬ е-книжки</a:t>
            </a:r>
            <a:r>
              <a:rPr lang="uk-UA" sz="3200"/>
              <a:t> </a:t>
            </a:r>
          </a:p>
          <a:p>
            <a:r>
              <a:rPr lang="uk-UA" sz="3200">
                <a:solidFill>
                  <a:srgbClr val="FF3300"/>
                </a:solidFill>
              </a:rPr>
              <a:t>2012</a:t>
            </a:r>
            <a:r>
              <a:rPr lang="uk-UA" sz="3200"/>
              <a:t>: 70%+</a:t>
            </a:r>
          </a:p>
        </p:txBody>
      </p:sp>
    </p:spTree>
    <p:extLst>
      <p:ext uri="{BB962C8B-B14F-4D97-AF65-F5344CB8AC3E}">
        <p14:creationId xmlns:p14="http://schemas.microsoft.com/office/powerpoint/2010/main" val="13570800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4000" b="1" dirty="0" smtClean="0">
                <a:solidFill>
                  <a:schemeClr val="tx2"/>
                </a:solidFill>
                <a:latin typeface="Arial" charset="0"/>
              </a:rPr>
              <a:t>Чому за е-книжками йти в Бібліотеку</a:t>
            </a:r>
            <a:r>
              <a:rPr lang="uk-UA" sz="4000" b="1" dirty="0" smtClean="0">
                <a:latin typeface="Arial" charset="0"/>
              </a:rPr>
              <a:t>?</a:t>
            </a:r>
            <a:r>
              <a:rPr lang="uk-UA" sz="4000" dirty="0" smtClean="0">
                <a:latin typeface="Arial" charset="0"/>
              </a:rPr>
              <a:t> </a:t>
            </a:r>
            <a:endParaRPr lang="ru-RU" sz="4000" dirty="0" smtClean="0">
              <a:latin typeface="Arial" charset="0"/>
            </a:endParaRPr>
          </a:p>
        </p:txBody>
      </p:sp>
      <p:sp>
        <p:nvSpPr>
          <p:cNvPr id="55298" name="Rectangle 3"/>
          <p:cNvSpPr>
            <a:spLocks noGrp="1"/>
          </p:cNvSpPr>
          <p:nvPr>
            <p:ph type="body" idx="1"/>
          </p:nvPr>
        </p:nvSpPr>
        <p:spPr>
          <a:xfrm>
            <a:off x="323850" y="1412875"/>
            <a:ext cx="8229600" cy="4525963"/>
          </a:xfrm>
        </p:spPr>
        <p:txBody>
          <a:bodyPr/>
          <a:lstStyle/>
          <a:p>
            <a:r>
              <a:rPr lang="uk-UA" smtClean="0">
                <a:latin typeface="Arial" charset="0"/>
              </a:rPr>
              <a:t>Ми вміємо упорядковувати і шукати! </a:t>
            </a:r>
          </a:p>
          <a:p>
            <a:r>
              <a:rPr lang="uk-UA" smtClean="0">
                <a:latin typeface="Arial" charset="0"/>
              </a:rPr>
              <a:t>У нас багато е-книжок!</a:t>
            </a:r>
          </a:p>
          <a:p>
            <a:r>
              <a:rPr lang="uk-UA" smtClean="0">
                <a:latin typeface="Arial" charset="0"/>
              </a:rPr>
              <a:t>У нас вони БЕЗКОШТОВНІ! </a:t>
            </a:r>
          </a:p>
          <a:p>
            <a:r>
              <a:rPr lang="uk-UA" smtClean="0">
                <a:latin typeface="Arial" charset="0"/>
              </a:rPr>
              <a:t>Ми навчимо!</a:t>
            </a:r>
          </a:p>
          <a:p>
            <a:r>
              <a:rPr lang="uk-UA" smtClean="0">
                <a:latin typeface="Arial" charset="0"/>
              </a:rPr>
              <a:t>Ми – дружні!     </a:t>
            </a:r>
            <a:endParaRPr lang="ru-RU" smtClean="0">
              <a:latin typeface="Arial" charset="0"/>
            </a:endParaRPr>
          </a:p>
        </p:txBody>
      </p:sp>
      <p:pic>
        <p:nvPicPr>
          <p:cNvPr id="55299" name="Picture 4" descr="528135_298911876882646_1496141716_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2120" y="3801399"/>
            <a:ext cx="3420832" cy="3068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401442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8488" cy="1143000"/>
          </a:xfrm>
        </p:spPr>
        <p:txBody>
          <a:bodyPr>
            <a:normAutofit fontScale="90000"/>
          </a:bodyPr>
          <a:lstStyle/>
          <a:p>
            <a:r>
              <a:rPr lang="uk-UA" sz="4000" smtClean="0"/>
              <a:t>БІБЛІОТЕКА: </a:t>
            </a:r>
            <a:br>
              <a:rPr lang="uk-UA" sz="4000" smtClean="0"/>
            </a:br>
            <a:r>
              <a:rPr lang="uk-UA" sz="4000" smtClean="0"/>
              <a:t>“ЗМІНИТИСЯ чи ПОМЕРТИ”</a:t>
            </a:r>
            <a:endParaRPr lang="ru-RU" sz="4000" smtClean="0"/>
          </a:p>
        </p:txBody>
      </p:sp>
      <p:sp>
        <p:nvSpPr>
          <p:cNvPr id="59394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uk-UA" sz="2800" dirty="0" smtClean="0"/>
              <a:t>Відпрацьовувати технології </a:t>
            </a:r>
          </a:p>
          <a:p>
            <a:pPr>
              <a:lnSpc>
                <a:spcPct val="80000"/>
              </a:lnSpc>
            </a:pPr>
            <a:r>
              <a:rPr lang="ru-RU" sz="2800" dirty="0" err="1" smtClean="0"/>
              <a:t>Використовувати</a:t>
            </a:r>
            <a:r>
              <a:rPr lang="ru-RU" sz="2800" dirty="0" smtClean="0"/>
              <a:t> </a:t>
            </a:r>
            <a:r>
              <a:rPr lang="ru-RU" sz="2800" dirty="0" err="1" smtClean="0"/>
              <a:t>вільний</a:t>
            </a:r>
            <a:r>
              <a:rPr lang="ru-RU" sz="2800" dirty="0" smtClean="0"/>
              <a:t> (</a:t>
            </a:r>
            <a:r>
              <a:rPr lang="ru-RU" sz="2800" dirty="0" err="1" smtClean="0"/>
              <a:t>загальнодоступний</a:t>
            </a:r>
            <a:r>
              <a:rPr lang="ru-RU" sz="2800" dirty="0" smtClean="0"/>
              <a:t>) контент</a:t>
            </a:r>
          </a:p>
          <a:p>
            <a:pPr>
              <a:lnSpc>
                <a:spcPct val="80000"/>
              </a:lnSpc>
            </a:pPr>
            <a:r>
              <a:rPr lang="ru-RU" sz="2800" dirty="0" err="1" smtClean="0"/>
              <a:t>Оцифровувати</a:t>
            </a:r>
            <a:r>
              <a:rPr lang="ru-RU" sz="2800" dirty="0" smtClean="0"/>
              <a:t> </a:t>
            </a:r>
            <a:r>
              <a:rPr lang="ru-RU" sz="2800" dirty="0" err="1" smtClean="0"/>
              <a:t>власні</a:t>
            </a:r>
            <a:r>
              <a:rPr lang="ru-RU" sz="2800" dirty="0" smtClean="0"/>
              <a:t> </a:t>
            </a:r>
            <a:r>
              <a:rPr lang="ru-RU" sz="2800" dirty="0" err="1" smtClean="0"/>
              <a:t>фонди</a:t>
            </a:r>
            <a:r>
              <a:rPr lang="ru-RU" sz="2800" dirty="0" smtClean="0"/>
              <a:t> (в </a:t>
            </a:r>
            <a:r>
              <a:rPr lang="ru-RU" sz="2800" dirty="0" err="1" smtClean="0"/>
              <a:t>т.ч.актуальний</a:t>
            </a:r>
            <a:r>
              <a:rPr lang="ru-RU" sz="2800" dirty="0" smtClean="0"/>
              <a:t> контент) </a:t>
            </a:r>
          </a:p>
          <a:p>
            <a:pPr>
              <a:lnSpc>
                <a:spcPct val="80000"/>
              </a:lnSpc>
            </a:pPr>
            <a:r>
              <a:rPr lang="ru-RU" sz="2800" dirty="0" err="1" smtClean="0"/>
              <a:t>Передплачувати</a:t>
            </a:r>
            <a:r>
              <a:rPr lang="ru-RU" sz="2800" dirty="0" smtClean="0"/>
              <a:t> ЛЕГАЛЬНІ е-</a:t>
            </a:r>
            <a:r>
              <a:rPr lang="ru-RU" sz="2800" dirty="0" err="1" smtClean="0"/>
              <a:t>ресурси</a:t>
            </a:r>
            <a:r>
              <a:rPr lang="ru-RU" sz="2800" dirty="0" smtClean="0"/>
              <a:t>: е-книги, е-</a:t>
            </a:r>
            <a:r>
              <a:rPr lang="ru-RU" sz="2800" dirty="0" err="1" smtClean="0"/>
              <a:t>журнали</a:t>
            </a:r>
            <a:r>
              <a:rPr lang="ru-RU" sz="2800" dirty="0" smtClean="0"/>
              <a:t>, е-</a:t>
            </a:r>
            <a:r>
              <a:rPr lang="ru-RU" sz="2800" dirty="0" err="1" smtClean="0"/>
              <a:t>бібліотеки</a:t>
            </a:r>
            <a:r>
              <a:rPr lang="ru-RU" sz="2800" dirty="0" smtClean="0"/>
              <a:t> </a:t>
            </a:r>
          </a:p>
          <a:p>
            <a:pPr>
              <a:lnSpc>
                <a:spcPct val="80000"/>
              </a:lnSpc>
            </a:pPr>
            <a:r>
              <a:rPr lang="uk-UA" sz="2800" dirty="0" smtClean="0"/>
              <a:t>Вчитися працювати з е-читанками</a:t>
            </a:r>
          </a:p>
          <a:p>
            <a:pPr>
              <a:lnSpc>
                <a:spcPct val="80000"/>
              </a:lnSpc>
            </a:pPr>
            <a:r>
              <a:rPr lang="uk-UA" sz="2800" dirty="0" smtClean="0"/>
              <a:t>Вчитися </a:t>
            </a:r>
            <a:r>
              <a:rPr lang="ru-RU" sz="2800" dirty="0" smtClean="0"/>
              <a:t>«</a:t>
            </a:r>
            <a:r>
              <a:rPr lang="ru-RU" sz="2800" dirty="0" err="1" smtClean="0"/>
              <a:t>видавати</a:t>
            </a:r>
            <a:r>
              <a:rPr lang="ru-RU" sz="2800" dirty="0" smtClean="0"/>
              <a:t>» е-книги: </a:t>
            </a:r>
            <a:r>
              <a:rPr lang="ru-RU" sz="2800" dirty="0" err="1" smtClean="0"/>
              <a:t>забезпечити</a:t>
            </a:r>
            <a:r>
              <a:rPr lang="ru-RU" sz="2800" dirty="0" smtClean="0"/>
              <a:t> </a:t>
            </a:r>
            <a:r>
              <a:rPr lang="ru-RU" sz="2800" dirty="0" err="1" smtClean="0"/>
              <a:t>користувачів</a:t>
            </a:r>
            <a:r>
              <a:rPr lang="ru-RU" sz="2800" dirty="0" smtClean="0"/>
              <a:t> </a:t>
            </a:r>
            <a:r>
              <a:rPr lang="ru-RU" sz="2800" dirty="0" err="1" smtClean="0"/>
              <a:t>технологічною</a:t>
            </a:r>
            <a:r>
              <a:rPr lang="ru-RU" sz="2800" dirty="0" smtClean="0"/>
              <a:t> </a:t>
            </a:r>
            <a:r>
              <a:rPr lang="ru-RU" sz="2800" dirty="0" err="1" smtClean="0"/>
              <a:t>можливістю</a:t>
            </a:r>
            <a:r>
              <a:rPr lang="ru-RU" sz="2800" dirty="0" smtClean="0"/>
              <a:t> </a:t>
            </a:r>
            <a:r>
              <a:rPr lang="ru-RU" sz="2800" dirty="0" err="1" smtClean="0"/>
              <a:t>працювати</a:t>
            </a:r>
            <a:r>
              <a:rPr lang="ru-RU" sz="2800" dirty="0" smtClean="0"/>
              <a:t> з е-книжками в </a:t>
            </a:r>
            <a:r>
              <a:rPr lang="ru-RU" sz="2800" dirty="0" err="1" smtClean="0"/>
              <a:t>бібліотеці</a:t>
            </a:r>
            <a:r>
              <a:rPr lang="ru-RU" sz="2800" dirty="0" smtClean="0"/>
              <a:t> та </a:t>
            </a:r>
            <a:r>
              <a:rPr lang="ru-RU" sz="2800" dirty="0" err="1" smtClean="0"/>
              <a:t>вдома</a:t>
            </a:r>
            <a:endParaRPr lang="ru-RU" sz="2800" dirty="0" smtClean="0"/>
          </a:p>
          <a:p>
            <a:pPr>
              <a:lnSpc>
                <a:spcPct val="80000"/>
              </a:lnSpc>
            </a:pPr>
            <a:r>
              <a:rPr lang="ru-RU" sz="2800" dirty="0" err="1" smtClean="0"/>
              <a:t>Розробляти</a:t>
            </a:r>
            <a:r>
              <a:rPr lang="ru-RU" sz="2800" dirty="0" smtClean="0"/>
              <a:t> </a:t>
            </a:r>
            <a:r>
              <a:rPr lang="ru-RU" sz="2800" dirty="0" err="1" smtClean="0"/>
              <a:t>нормативну</a:t>
            </a:r>
            <a:r>
              <a:rPr lang="ru-RU" sz="2800" dirty="0" smtClean="0"/>
              <a:t> базу та л</a:t>
            </a:r>
            <a:r>
              <a:rPr lang="uk-UA" sz="2800" dirty="0" err="1" smtClean="0"/>
              <a:t>обіювати</a:t>
            </a:r>
            <a:r>
              <a:rPr lang="uk-UA" sz="2800" dirty="0" smtClean="0"/>
              <a:t> зміни до державної статистики та законодавства </a:t>
            </a:r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val="27451518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61442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6144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438000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496" y="44624"/>
            <a:ext cx="9108504" cy="6696744"/>
          </a:xfrm>
        </p:spPr>
        <p:txBody>
          <a:bodyPr>
            <a:noAutofit/>
          </a:bodyPr>
          <a:lstStyle/>
          <a:p>
            <a:r>
              <a:rPr lang="ru-RU" sz="1200" b="1" dirty="0" smtClean="0"/>
              <a:t>ПЕРЕДМОВА</a:t>
            </a:r>
            <a:r>
              <a:rPr lang="ru-RU" sz="1200" b="1" dirty="0"/>
              <a:t>........................................................................................ 4</a:t>
            </a:r>
          </a:p>
          <a:p>
            <a:r>
              <a:rPr lang="ru-RU" sz="1200" b="1" dirty="0"/>
              <a:t>ЕЛЕКТРОННА КНИГА ЯК ДОКУМЕНТ.</a:t>
            </a:r>
          </a:p>
          <a:p>
            <a:r>
              <a:rPr lang="ru-RU" sz="1200" b="1" dirty="0"/>
              <a:t>ЕЛЕКТРОННА КНИГА ЯК ПРИСТРІЙ: ЧИТАНКА, РІДЕР.................. 7</a:t>
            </a:r>
          </a:p>
          <a:p>
            <a:r>
              <a:rPr lang="ru-RU" sz="1200" dirty="0" err="1"/>
              <a:t>Що</a:t>
            </a:r>
            <a:r>
              <a:rPr lang="ru-RU" sz="1200" dirty="0"/>
              <a:t> </a:t>
            </a:r>
            <a:r>
              <a:rPr lang="ru-RU" sz="1200" dirty="0" err="1"/>
              <a:t>таке</a:t>
            </a:r>
            <a:r>
              <a:rPr lang="ru-RU" sz="1200" dirty="0"/>
              <a:t> е-книга ....................................................................................................................... 7</a:t>
            </a:r>
          </a:p>
          <a:p>
            <a:r>
              <a:rPr lang="ru-RU" sz="1200" dirty="0"/>
              <a:t>Е-</a:t>
            </a:r>
            <a:r>
              <a:rPr lang="ru-RU" sz="1200" dirty="0" err="1"/>
              <a:t>читанка</a:t>
            </a:r>
            <a:r>
              <a:rPr lang="ru-RU" sz="1200" dirty="0"/>
              <a:t>.................................................................................................................................... 8</a:t>
            </a:r>
          </a:p>
          <a:p>
            <a:r>
              <a:rPr lang="ru-RU" sz="1200" dirty="0"/>
              <a:t>Е-книги, е-</a:t>
            </a:r>
            <a:r>
              <a:rPr lang="ru-RU" sz="1200" dirty="0" err="1"/>
              <a:t>читанки</a:t>
            </a:r>
            <a:r>
              <a:rPr lang="ru-RU" sz="1200" dirty="0"/>
              <a:t> та </a:t>
            </a:r>
            <a:r>
              <a:rPr lang="ru-RU" sz="1200" dirty="0" err="1"/>
              <a:t>бібліотека</a:t>
            </a:r>
            <a:r>
              <a:rPr lang="ru-RU" sz="1200" dirty="0"/>
              <a:t>..................................................................................... 10</a:t>
            </a:r>
          </a:p>
          <a:p>
            <a:r>
              <a:rPr lang="ru-RU" sz="1200" b="1" dirty="0"/>
              <a:t>ПРАВИЛА, ПРОЦЕДУРИ ТА ТЕХНОЛОГІЧНІ АСПЕКТИ</a:t>
            </a:r>
          </a:p>
          <a:p>
            <a:r>
              <a:rPr lang="ru-RU" sz="1200" b="1" dirty="0"/>
              <a:t>РОБОТИ З Е-КНИГАМИ В БІБЛІОТЕЦІ.............................................. 12</a:t>
            </a:r>
          </a:p>
          <a:p>
            <a:r>
              <a:rPr lang="ru-RU" sz="1200" dirty="0"/>
              <a:t>Шлях е-книги в </a:t>
            </a:r>
            <a:r>
              <a:rPr lang="ru-RU" sz="1200" dirty="0" err="1"/>
              <a:t>бібліотеці</a:t>
            </a:r>
            <a:r>
              <a:rPr lang="ru-RU" sz="1200" dirty="0"/>
              <a:t>................................................................................................. 12</a:t>
            </a:r>
          </a:p>
          <a:p>
            <a:r>
              <a:rPr lang="ru-RU" sz="1200" dirty="0" err="1"/>
              <a:t>Профіль</a:t>
            </a:r>
            <a:r>
              <a:rPr lang="ru-RU" sz="1200" dirty="0"/>
              <a:t> </a:t>
            </a:r>
            <a:r>
              <a:rPr lang="ru-RU" sz="1200" dirty="0" err="1"/>
              <a:t>комплектування</a:t>
            </a:r>
            <a:r>
              <a:rPr lang="ru-RU" sz="1200" dirty="0"/>
              <a:t> </a:t>
            </a:r>
            <a:r>
              <a:rPr lang="ru-RU" sz="1200" dirty="0" err="1"/>
              <a:t>бібліотек</a:t>
            </a:r>
            <a:r>
              <a:rPr lang="ru-RU" sz="1200" dirty="0"/>
              <a:t> та е-книги: </a:t>
            </a:r>
            <a:r>
              <a:rPr lang="ru-RU" sz="1200" dirty="0" err="1"/>
              <a:t>що</a:t>
            </a:r>
            <a:r>
              <a:rPr lang="ru-RU" sz="1200" dirty="0"/>
              <a:t> нового? ................................ 16</a:t>
            </a:r>
          </a:p>
          <a:p>
            <a:r>
              <a:rPr lang="ru-RU" sz="1200" dirty="0" err="1"/>
              <a:t>Механізми</a:t>
            </a:r>
            <a:r>
              <a:rPr lang="ru-RU" sz="1200" dirty="0"/>
              <a:t> </a:t>
            </a:r>
            <a:r>
              <a:rPr lang="ru-RU" sz="1200" dirty="0" err="1"/>
              <a:t>придбання</a:t>
            </a:r>
            <a:r>
              <a:rPr lang="ru-RU" sz="1200" dirty="0"/>
              <a:t> та </a:t>
            </a:r>
            <a:r>
              <a:rPr lang="ru-RU" sz="1200" dirty="0" err="1"/>
              <a:t>отримання</a:t>
            </a:r>
            <a:r>
              <a:rPr lang="ru-RU" sz="1200" dirty="0"/>
              <a:t> е-книг................................................................ 16</a:t>
            </a:r>
          </a:p>
          <a:p>
            <a:r>
              <a:rPr lang="ru-RU" sz="1200" dirty="0" err="1"/>
              <a:t>Технічні</a:t>
            </a:r>
            <a:r>
              <a:rPr lang="ru-RU" sz="1200" dirty="0"/>
              <a:t> </a:t>
            </a:r>
            <a:r>
              <a:rPr lang="ru-RU" sz="1200" dirty="0" err="1"/>
              <a:t>вимоги</a:t>
            </a:r>
            <a:r>
              <a:rPr lang="ru-RU" sz="1200" dirty="0"/>
              <a:t>..................................................................................................................... 20</a:t>
            </a:r>
          </a:p>
          <a:p>
            <a:r>
              <a:rPr lang="ru-RU" sz="1200" b="1" dirty="0"/>
              <a:t>ЯК ПОСТАВИТИ НА ОБЛІК (СПИСАТИ) Е-КНИГУ</a:t>
            </a:r>
          </a:p>
          <a:p>
            <a:r>
              <a:rPr lang="ru-RU" sz="1200" b="1" dirty="0"/>
              <a:t>ТА Е-ЧИТАНКУ................................................................................... 21</a:t>
            </a:r>
          </a:p>
          <a:p>
            <a:r>
              <a:rPr lang="ru-RU" sz="1200" b="1" dirty="0"/>
              <a:t>КАТАЛОГІЗАЦІЯ Е-КНИГ .................................................................. 26</a:t>
            </a:r>
          </a:p>
          <a:p>
            <a:r>
              <a:rPr lang="ru-RU" sz="1200" b="1" dirty="0"/>
              <a:t>ЯК ПОЗИЧАЮТЬ Е-КНИГИ ТА ПРИСТРОЇ</a:t>
            </a:r>
          </a:p>
          <a:p>
            <a:r>
              <a:rPr lang="ru-RU" sz="1200" b="1" dirty="0"/>
              <a:t>ДЛЯ ЇХ ЧИТАННЯ КОРИСТУВАЧАМ БІБЛІОТЕК.............................. 32</a:t>
            </a:r>
          </a:p>
          <a:p>
            <a:r>
              <a:rPr lang="ru-RU" sz="1200" b="1" dirty="0"/>
              <a:t>Е-КНИГА В БІБЛІОТЕЦІ – МАРКЕТИНГ</a:t>
            </a:r>
          </a:p>
          <a:p>
            <a:r>
              <a:rPr lang="ru-RU" sz="1200" b="1" dirty="0"/>
              <a:t>І РЕКЛАМА НОВОЇ ПОСЛУГИ ........................................................... 41</a:t>
            </a:r>
          </a:p>
          <a:p>
            <a:r>
              <a:rPr lang="ru-RU" sz="1200" b="1" dirty="0"/>
              <a:t>ЗАМІСТЬ ПІСЛЯМОВИ....................................................................... 44</a:t>
            </a:r>
          </a:p>
          <a:p>
            <a:r>
              <a:rPr lang="ru-RU" sz="1200" b="1" dirty="0"/>
              <a:t>РЕКОМЕНДУЄМО ПРОЧИТАТИ......................................................... 44</a:t>
            </a:r>
          </a:p>
          <a:p>
            <a:r>
              <a:rPr lang="ru-RU" sz="1200" b="1" dirty="0"/>
              <a:t>ДОДАТКИ............................................................................................ 47</a:t>
            </a:r>
          </a:p>
          <a:p>
            <a:r>
              <a:rPr lang="ru-RU" sz="900" dirty="0" err="1"/>
              <a:t>Додаток</a:t>
            </a:r>
            <a:r>
              <a:rPr lang="ru-RU" sz="900" dirty="0"/>
              <a:t> 1. </a:t>
            </a:r>
            <a:r>
              <a:rPr lang="ru-RU" sz="900" dirty="0" err="1"/>
              <a:t>Каталогізація</a:t>
            </a:r>
            <a:r>
              <a:rPr lang="ru-RU" sz="900" dirty="0"/>
              <a:t> е-книг: з практики </a:t>
            </a:r>
            <a:r>
              <a:rPr lang="ru-RU" sz="900" dirty="0" err="1"/>
              <a:t>роботи</a:t>
            </a:r>
            <a:endParaRPr lang="ru-RU" sz="900" dirty="0"/>
          </a:p>
          <a:p>
            <a:r>
              <a:rPr lang="ru-RU" sz="900" dirty="0" err="1"/>
              <a:t>Наукової</a:t>
            </a:r>
            <a:r>
              <a:rPr lang="ru-RU" sz="900" dirty="0"/>
              <a:t> </a:t>
            </a:r>
            <a:r>
              <a:rPr lang="ru-RU" sz="900" dirty="0" err="1"/>
              <a:t>бібліотеки</a:t>
            </a:r>
            <a:r>
              <a:rPr lang="ru-RU" sz="900" dirty="0"/>
              <a:t> </a:t>
            </a:r>
            <a:r>
              <a:rPr lang="ru-RU" sz="900" dirty="0" err="1"/>
              <a:t>Національного</a:t>
            </a:r>
            <a:r>
              <a:rPr lang="ru-RU" sz="900" dirty="0"/>
              <a:t> </a:t>
            </a:r>
            <a:r>
              <a:rPr lang="ru-RU" sz="900" dirty="0" err="1"/>
              <a:t>університету</a:t>
            </a:r>
            <a:endParaRPr lang="ru-RU" sz="900" dirty="0"/>
          </a:p>
          <a:p>
            <a:r>
              <a:rPr lang="ru-RU" sz="900" dirty="0"/>
              <a:t>«</a:t>
            </a:r>
            <a:r>
              <a:rPr lang="ru-RU" sz="900" dirty="0" err="1"/>
              <a:t>Києво-Могилянська</a:t>
            </a:r>
            <a:r>
              <a:rPr lang="ru-RU" sz="900" dirty="0"/>
              <a:t> </a:t>
            </a:r>
            <a:r>
              <a:rPr lang="ru-RU" sz="900" dirty="0" err="1"/>
              <a:t>академія</a:t>
            </a:r>
            <a:r>
              <a:rPr lang="ru-RU" sz="900" dirty="0"/>
              <a:t>» (з </a:t>
            </a:r>
            <a:r>
              <a:rPr lang="ru-RU" sz="900" dirty="0" err="1"/>
              <a:t>використанням</a:t>
            </a:r>
            <a:r>
              <a:rPr lang="ru-RU" sz="900" dirty="0"/>
              <a:t> MARC 21)........................... 47</a:t>
            </a:r>
          </a:p>
          <a:p>
            <a:r>
              <a:rPr lang="ru-RU" sz="900" dirty="0" err="1"/>
              <a:t>Додаток</a:t>
            </a:r>
            <a:r>
              <a:rPr lang="ru-RU" sz="900" dirty="0"/>
              <a:t> 2. </a:t>
            </a:r>
            <a:r>
              <a:rPr lang="ru-RU" sz="900" dirty="0" err="1"/>
              <a:t>Орієнтовні</a:t>
            </a:r>
            <a:r>
              <a:rPr lang="ru-RU" sz="900" dirty="0"/>
              <a:t> правила </a:t>
            </a:r>
            <a:r>
              <a:rPr lang="ru-RU" sz="900" dirty="0" err="1"/>
              <a:t>користування</a:t>
            </a:r>
            <a:endParaRPr lang="ru-RU" sz="900" dirty="0"/>
          </a:p>
          <a:p>
            <a:r>
              <a:rPr lang="ru-RU" sz="900" dirty="0" err="1"/>
              <a:t>електронними</a:t>
            </a:r>
            <a:r>
              <a:rPr lang="ru-RU" sz="900" dirty="0"/>
              <a:t> </a:t>
            </a:r>
            <a:r>
              <a:rPr lang="ru-RU" sz="900" dirty="0" err="1"/>
              <a:t>читанками</a:t>
            </a:r>
            <a:r>
              <a:rPr lang="ru-RU" sz="900" dirty="0"/>
              <a:t> в </a:t>
            </a:r>
            <a:r>
              <a:rPr lang="ru-RU" sz="900" dirty="0" err="1"/>
              <a:t>бібліотеці</a:t>
            </a:r>
            <a:r>
              <a:rPr lang="ru-RU" sz="900" dirty="0"/>
              <a:t>........................................................................... 57</a:t>
            </a:r>
          </a:p>
          <a:p>
            <a:r>
              <a:rPr lang="ru-RU" sz="900" dirty="0" err="1"/>
              <a:t>Додаток</a:t>
            </a:r>
            <a:r>
              <a:rPr lang="ru-RU" sz="900" dirty="0"/>
              <a:t> 3. 20 </a:t>
            </a:r>
            <a:r>
              <a:rPr lang="ru-RU" sz="900" dirty="0" err="1"/>
              <a:t>ідей</a:t>
            </a:r>
            <a:r>
              <a:rPr lang="ru-RU" sz="900" dirty="0"/>
              <a:t> для </a:t>
            </a:r>
            <a:r>
              <a:rPr lang="ru-RU" sz="900" dirty="0" err="1"/>
              <a:t>використання</a:t>
            </a:r>
            <a:r>
              <a:rPr lang="ru-RU" sz="900" dirty="0"/>
              <a:t> </a:t>
            </a:r>
            <a:r>
              <a:rPr lang="ru-RU" sz="900" dirty="0" err="1"/>
              <a:t>iPad</a:t>
            </a:r>
            <a:r>
              <a:rPr lang="ru-RU" sz="900" dirty="0"/>
              <a:t> у </a:t>
            </a:r>
            <a:r>
              <a:rPr lang="ru-RU" sz="900" dirty="0" err="1"/>
              <a:t>Вашій</a:t>
            </a:r>
            <a:r>
              <a:rPr lang="ru-RU" sz="900" dirty="0"/>
              <a:t> </a:t>
            </a:r>
            <a:r>
              <a:rPr lang="ru-RU" sz="900" dirty="0" err="1"/>
              <a:t>бібліотеці</a:t>
            </a:r>
            <a:r>
              <a:rPr lang="ru-RU" sz="900" dirty="0"/>
              <a:t>.............................. 59</a:t>
            </a:r>
          </a:p>
          <a:p>
            <a:r>
              <a:rPr lang="ru-RU" sz="900" dirty="0" err="1"/>
              <a:t>Додаток</a:t>
            </a:r>
            <a:r>
              <a:rPr lang="ru-RU" sz="900" dirty="0"/>
              <a:t> 4. </a:t>
            </a:r>
            <a:r>
              <a:rPr lang="ru-RU" sz="900" dirty="0" err="1"/>
              <a:t>Приклади</a:t>
            </a:r>
            <a:r>
              <a:rPr lang="ru-RU" sz="900" dirty="0"/>
              <a:t> </a:t>
            </a:r>
            <a:r>
              <a:rPr lang="ru-RU" sz="900" dirty="0" err="1"/>
              <a:t>оголошень</a:t>
            </a:r>
            <a:r>
              <a:rPr lang="ru-RU" sz="900" dirty="0"/>
              <a:t>, </a:t>
            </a:r>
            <a:r>
              <a:rPr lang="ru-RU" sz="900" dirty="0" err="1"/>
              <a:t>рекламних</a:t>
            </a:r>
            <a:r>
              <a:rPr lang="ru-RU" sz="900" dirty="0"/>
              <a:t> </a:t>
            </a:r>
            <a:r>
              <a:rPr lang="ru-RU" sz="900" dirty="0" err="1"/>
              <a:t>листівок</a:t>
            </a:r>
            <a:r>
              <a:rPr lang="ru-RU" sz="900" dirty="0"/>
              <a:t> про е-книги</a:t>
            </a:r>
          </a:p>
          <a:p>
            <a:r>
              <a:rPr lang="ru-RU" sz="900" dirty="0"/>
              <a:t>та е-</a:t>
            </a:r>
            <a:r>
              <a:rPr lang="ru-RU" sz="900" dirty="0" err="1"/>
              <a:t>читанки</a:t>
            </a:r>
            <a:r>
              <a:rPr lang="ru-RU" sz="900" dirty="0"/>
              <a:t> в </a:t>
            </a:r>
            <a:r>
              <a:rPr lang="ru-RU" sz="900" dirty="0" err="1"/>
              <a:t>бібліотеці</a:t>
            </a:r>
            <a:r>
              <a:rPr lang="ru-RU" sz="900" dirty="0"/>
              <a:t>.................................................................................................... 62</a:t>
            </a:r>
          </a:p>
          <a:p>
            <a:r>
              <a:rPr lang="ru-RU" sz="900" dirty="0" err="1"/>
              <a:t>Додаток</a:t>
            </a:r>
            <a:r>
              <a:rPr lang="ru-RU" sz="900" dirty="0"/>
              <a:t> 5. </a:t>
            </a:r>
            <a:r>
              <a:rPr lang="ru-RU" sz="900" dirty="0" err="1"/>
              <a:t>Звернення</a:t>
            </a:r>
            <a:r>
              <a:rPr lang="ru-RU" sz="900" dirty="0"/>
              <a:t> до </a:t>
            </a:r>
            <a:r>
              <a:rPr lang="ru-RU" sz="900" dirty="0" err="1"/>
              <a:t>видавців</a:t>
            </a:r>
            <a:r>
              <a:rPr lang="ru-RU" sz="900" dirty="0"/>
              <a:t>.................................................................................. 63</a:t>
            </a:r>
          </a:p>
          <a:p>
            <a:r>
              <a:rPr lang="ru-RU" sz="900" dirty="0" err="1"/>
              <a:t>Додаток</a:t>
            </a:r>
            <a:r>
              <a:rPr lang="ru-RU" sz="900" dirty="0"/>
              <a:t> 6. </a:t>
            </a:r>
            <a:r>
              <a:rPr lang="ru-RU" sz="900" dirty="0" err="1"/>
              <a:t>Що</a:t>
            </a:r>
            <a:r>
              <a:rPr lang="ru-RU" sz="900" dirty="0"/>
              <a:t> треба </a:t>
            </a:r>
            <a:r>
              <a:rPr lang="ru-RU" sz="900" dirty="0" err="1"/>
              <a:t>розуміти</a:t>
            </a:r>
            <a:r>
              <a:rPr lang="ru-RU" sz="900" dirty="0"/>
              <a:t>, коли </a:t>
            </a:r>
            <a:r>
              <a:rPr lang="ru-RU" sz="900" dirty="0" err="1"/>
              <a:t>бібліотека</a:t>
            </a:r>
            <a:r>
              <a:rPr lang="ru-RU" sz="900" dirty="0"/>
              <a:t> </a:t>
            </a:r>
            <a:r>
              <a:rPr lang="ru-RU" sz="900" dirty="0" err="1"/>
              <a:t>працює</a:t>
            </a:r>
            <a:endParaRPr lang="ru-RU" sz="900" dirty="0"/>
          </a:p>
          <a:p>
            <a:r>
              <a:rPr lang="ru-RU" sz="900" dirty="0"/>
              <a:t>з е-книгами/контентом....................................................................................................... </a:t>
            </a:r>
            <a:r>
              <a:rPr lang="ru-RU" sz="1200" dirty="0"/>
              <a:t>64</a:t>
            </a:r>
          </a:p>
        </p:txBody>
      </p:sp>
    </p:spTree>
    <p:extLst>
      <p:ext uri="{BB962C8B-B14F-4D97-AF65-F5344CB8AC3E}">
        <p14:creationId xmlns:p14="http://schemas.microsoft.com/office/powerpoint/2010/main" val="16572295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78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192000" cy="975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921534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13517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135171" name="Picture 4" descr="IMG_184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5172" name="Oval 5"/>
          <p:cNvSpPr>
            <a:spLocks noChangeArrowheads="1"/>
          </p:cNvSpPr>
          <p:nvPr/>
        </p:nvSpPr>
        <p:spPr bwMode="auto">
          <a:xfrm>
            <a:off x="2484438" y="3500438"/>
            <a:ext cx="2879725" cy="2520950"/>
          </a:xfrm>
          <a:prstGeom prst="ellips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162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ctrTitle"/>
          </p:nvPr>
        </p:nvSpPr>
        <p:spPr>
          <a:xfrm>
            <a:off x="1475656" y="2708920"/>
            <a:ext cx="5328592" cy="891530"/>
          </a:xfrm>
        </p:spPr>
        <p:txBody>
          <a:bodyPr>
            <a:normAutofit fontScale="90000"/>
          </a:bodyPr>
          <a:lstStyle/>
          <a:p>
            <a:pPr algn="l" eaLnBrk="1" hangingPunct="1">
              <a:buFontTx/>
              <a:buChar char="-"/>
            </a:pPr>
            <a:r>
              <a:rPr lang="ru-RU" sz="31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</a:t>
            </a:r>
            <a:r>
              <a:rPr lang="ru-RU" sz="2700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</a:rPr>
              <a:t>Рано </a:t>
            </a:r>
            <a:r>
              <a:rPr lang="ru-RU" sz="2700" i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</a:rPr>
              <a:t>чи</a:t>
            </a:r>
            <a:r>
              <a:rPr lang="ru-RU" sz="2700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</a:rPr>
              <a:t> </a:t>
            </a:r>
            <a:r>
              <a:rPr lang="ru-RU" sz="2700" i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</a:rPr>
              <a:t>пізно</a:t>
            </a:r>
            <a:r>
              <a:rPr lang="ru-RU" sz="2700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</a:rPr>
              <a:t> </a:t>
            </a:r>
            <a:r>
              <a:rPr lang="ru-RU" sz="2700" i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</a:rPr>
              <a:t>папірус</a:t>
            </a:r>
            <a:r>
              <a:rPr lang="ru-RU" sz="2700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</a:rPr>
              <a:t> </a:t>
            </a:r>
            <a:r>
              <a:rPr lang="ru-RU" sz="2700" i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</a:rPr>
              <a:t>вб</a:t>
            </a:r>
            <a:r>
              <a:rPr lang="en-US" sz="2700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</a:rPr>
              <a:t>’</a:t>
            </a:r>
            <a:r>
              <a:rPr lang="uk-UA" sz="2700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</a:rPr>
              <a:t>є глиняні таблички. </a:t>
            </a:r>
            <a:r>
              <a:rPr lang="ru-RU" sz="27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br>
              <a:rPr lang="ru-RU" sz="27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27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– </a:t>
            </a:r>
            <a:r>
              <a:rPr lang="ru-RU" sz="2700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</a:rPr>
              <a:t>Шкода. </a:t>
            </a:r>
            <a:r>
              <a:rPr lang="ru-RU" sz="2700" i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</a:rPr>
              <a:t>Мені</a:t>
            </a:r>
            <a:r>
              <a:rPr lang="ru-RU" sz="2700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</a:rPr>
              <a:t> так </a:t>
            </a:r>
            <a:r>
              <a:rPr lang="ru-RU" sz="2700" i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</a:rPr>
              <a:t>подобається</a:t>
            </a:r>
            <a:r>
              <a:rPr lang="ru-RU" sz="2700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</a:rPr>
              <a:t> </a:t>
            </a:r>
            <a:r>
              <a:rPr lang="ru-RU" sz="2700" i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</a:rPr>
              <a:t>відчувати</a:t>
            </a:r>
            <a:r>
              <a:rPr lang="ru-RU" sz="2700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</a:rPr>
              <a:t> вагу </a:t>
            </a:r>
            <a:r>
              <a:rPr lang="ru-RU" sz="2700" i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</a:rPr>
              <a:t>табличок</a:t>
            </a:r>
            <a:r>
              <a:rPr lang="ru-RU" sz="2700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</a:rPr>
              <a:t> та </a:t>
            </a:r>
            <a:r>
              <a:rPr lang="ru-RU" sz="2700" i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</a:rPr>
              <a:t>відчувати</a:t>
            </a:r>
            <a:r>
              <a:rPr lang="ru-RU" sz="2700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</a:rPr>
              <a:t> запах </a:t>
            </a:r>
            <a:r>
              <a:rPr lang="ru-RU" sz="2700" i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</a:rPr>
              <a:t>свіжої</a:t>
            </a:r>
            <a:r>
              <a:rPr lang="ru-RU" sz="2700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</a:rPr>
              <a:t> </a:t>
            </a:r>
            <a:r>
              <a:rPr lang="ru-RU" sz="2700" i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</a:rPr>
              <a:t>глини</a:t>
            </a:r>
            <a:r>
              <a:rPr lang="ru-RU" sz="2700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</a:rPr>
              <a:t>»</a:t>
            </a:r>
            <a:r>
              <a:rPr lang="ru-RU" sz="27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:-)</a:t>
            </a:r>
            <a:r>
              <a:rPr lang="ru-RU" sz="2700" dirty="0" smtClean="0"/>
              <a:t> </a:t>
            </a:r>
            <a:br>
              <a:rPr lang="ru-RU" sz="27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           </a:t>
            </a:r>
            <a:r>
              <a:rPr lang="ru-RU" sz="3600" b="1" dirty="0" smtClean="0"/>
              <a:t>Книга  як </a:t>
            </a:r>
            <a:r>
              <a:rPr lang="ru-RU" sz="3600" b="1" dirty="0" err="1" smtClean="0"/>
              <a:t>різновид</a:t>
            </a:r>
            <a:r>
              <a:rPr lang="ru-RU" sz="3600" b="1" dirty="0" smtClean="0"/>
              <a:t> </a:t>
            </a:r>
            <a:br>
              <a:rPr lang="ru-RU" sz="3600" b="1" dirty="0" smtClean="0"/>
            </a:br>
            <a:r>
              <a:rPr lang="ru-RU" sz="3600" b="1" dirty="0" smtClean="0"/>
              <a:t>документ</a:t>
            </a:r>
            <a:r>
              <a:rPr lang="ru-RU" sz="3600" b="1" dirty="0" smtClean="0">
                <a:latin typeface="Arial" charset="0"/>
              </a:rPr>
              <a:t>у</a:t>
            </a:r>
            <a:r>
              <a:rPr lang="ru-RU" sz="3600" b="1" dirty="0" smtClean="0"/>
              <a:t>, </a:t>
            </a:r>
            <a:r>
              <a:rPr lang="ru-RU" sz="3600" b="1" dirty="0" err="1" smtClean="0"/>
              <a:t>може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існувати</a:t>
            </a:r>
            <a:r>
              <a:rPr lang="ru-RU" sz="3600" b="1" dirty="0" smtClean="0"/>
              <a:t> в будь-</a:t>
            </a:r>
            <a:r>
              <a:rPr lang="ru-RU" sz="3600" b="1" dirty="0" err="1" smtClean="0"/>
              <a:t>якій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формі</a:t>
            </a:r>
            <a:r>
              <a:rPr lang="ru-RU" sz="3600" b="1" dirty="0" smtClean="0"/>
              <a:t> і на будь-</a:t>
            </a:r>
            <a:r>
              <a:rPr lang="ru-RU" sz="3600" b="1" dirty="0" err="1" smtClean="0"/>
              <a:t>якому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матеріальному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носії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 smtClean="0"/>
          </a:p>
        </p:txBody>
      </p:sp>
      <p:sp>
        <p:nvSpPr>
          <p:cNvPr id="18434" name="Підзаголовок 2"/>
          <p:cNvSpPr>
            <a:spLocks noGrp="1"/>
          </p:cNvSpPr>
          <p:nvPr>
            <p:ph type="subTitle" idx="1"/>
          </p:nvPr>
        </p:nvSpPr>
        <p:spPr>
          <a:xfrm>
            <a:off x="2195513" y="3644900"/>
            <a:ext cx="5648325" cy="2879725"/>
          </a:xfrm>
        </p:spPr>
        <p:txBody>
          <a:bodyPr/>
          <a:lstStyle/>
          <a:p>
            <a:pPr eaLnBrk="1" hangingPunct="1"/>
            <a:endParaRPr lang="uk-UA" dirty="0" smtClean="0">
              <a:solidFill>
                <a:srgbClr val="898989"/>
              </a:solidFill>
            </a:endParaRPr>
          </a:p>
          <a:p>
            <a:pPr eaLnBrk="1" hangingPunct="1"/>
            <a:r>
              <a:rPr lang="en-US" dirty="0" smtClean="0">
                <a:solidFill>
                  <a:srgbClr val="898989"/>
                </a:solidFill>
              </a:rPr>
              <a:t/>
            </a:r>
            <a:br>
              <a:rPr lang="en-US" dirty="0" smtClean="0">
                <a:solidFill>
                  <a:srgbClr val="898989"/>
                </a:solidFill>
              </a:rPr>
            </a:br>
            <a:endParaRPr lang="ru-RU" dirty="0" smtClean="0">
              <a:solidFill>
                <a:srgbClr val="898989"/>
              </a:solidFill>
            </a:endParaRPr>
          </a:p>
        </p:txBody>
      </p:sp>
      <p:pic>
        <p:nvPicPr>
          <p:cNvPr id="18435" name="Picture 5" descr="ANd9GcRgdEZlfwUkqdpqTVQynR04n3M5687o7psH6iR9z3sDYSxovLGzS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99443"/>
            <a:ext cx="1475656" cy="1517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7" descr="ANd9GcTjnO7R5ZDSzbjwpOJqNKjRR55o31WJeiTgvorYZKcycuKeTWkj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9756" y="4940300"/>
            <a:ext cx="27718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9" descr="ANd9GcTzYFV-_KaPIK5DCJ5tc23TUHovlu1Im0FzlUIQoDfd2l5UV0OCp0fi0y1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38048" y="3933056"/>
            <a:ext cx="2098917" cy="26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11" descr="ANd9GcSWMHlfI_5VKXsH9bvEHFtvpbKRDI4Uh8bSfDThls2Ef3cm7_dU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63753" y="620688"/>
            <a:ext cx="2573213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016401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13721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137219" name="Picture 4" descr="IMG_185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9050"/>
            <a:ext cx="914400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590618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Херсонська</a:t>
            </a:r>
            <a:r>
              <a:rPr lang="ru-RU" dirty="0" smtClean="0"/>
              <a:t> ОУНБ </a:t>
            </a:r>
            <a:endParaRPr lang="ru-RU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268760"/>
            <a:ext cx="4808235" cy="3720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268760"/>
            <a:ext cx="2808312" cy="3720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58770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</a:t>
            </a:r>
            <a:r>
              <a:rPr lang="uk-UA" dirty="0" smtClean="0"/>
              <a:t>і</a:t>
            </a:r>
            <a:r>
              <a:rPr lang="ru-RU" dirty="0" err="1" smtClean="0"/>
              <a:t>ровоградська</a:t>
            </a:r>
            <a:r>
              <a:rPr lang="ru-RU" dirty="0" smtClean="0"/>
              <a:t> ОУНБ  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71" y="1900005"/>
            <a:ext cx="3275856" cy="4570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1780" y="1628800"/>
            <a:ext cx="5636724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9189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15155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151555" name="Picture 5" descr="ccan11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752980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1" name="Rectangle 2"/>
          <p:cNvSpPr>
            <a:spLocks noGrp="1"/>
          </p:cNvSpPr>
          <p:nvPr>
            <p:ph type="ctrTitle" idx="4294967295"/>
          </p:nvPr>
        </p:nvSpPr>
        <p:spPr>
          <a:xfrm>
            <a:off x="5364163" y="404813"/>
            <a:ext cx="2916237" cy="1143000"/>
          </a:xfrm>
        </p:spPr>
        <p:txBody>
          <a:bodyPr>
            <a:normAutofit fontScale="90000"/>
          </a:bodyPr>
          <a:lstStyle/>
          <a:p>
            <a:r>
              <a:rPr lang="en-US" b="1" smtClean="0"/>
              <a:t/>
            </a:r>
            <a:br>
              <a:rPr lang="en-US" b="1" smtClean="0"/>
            </a:br>
            <a:r>
              <a:rPr lang="en-US" b="1" smtClean="0"/>
              <a:t/>
            </a:r>
            <a:br>
              <a:rPr lang="en-US" b="1" smtClean="0"/>
            </a:br>
            <a:r>
              <a:rPr lang="uk-UA" b="1" smtClean="0"/>
              <a:t>ДЯКУЮ! </a:t>
            </a:r>
            <a:br>
              <a:rPr lang="uk-UA" b="1" smtClean="0"/>
            </a:br>
            <a:r>
              <a:rPr lang="en-US" b="1" smtClean="0"/>
              <a:t>              </a:t>
            </a:r>
            <a:r>
              <a:rPr lang="uk-UA" b="1" smtClean="0"/>
              <a:t>ПИТАННЯ?</a:t>
            </a:r>
            <a:endParaRPr lang="ru-RU" b="1" smtClean="0"/>
          </a:p>
        </p:txBody>
      </p:sp>
      <p:sp>
        <p:nvSpPr>
          <p:cNvPr id="153602" name="Rectangle 3"/>
          <p:cNvSpPr>
            <a:spLocks noGrp="1"/>
          </p:cNvSpPr>
          <p:nvPr>
            <p:ph type="subTitle" idx="4294967295"/>
          </p:nvPr>
        </p:nvSpPr>
        <p:spPr>
          <a:xfrm>
            <a:off x="152400" y="3573463"/>
            <a:ext cx="8763000" cy="1227137"/>
          </a:xfrm>
        </p:spPr>
        <p:txBody>
          <a:bodyPr>
            <a:normAutofit fontScale="47500" lnSpcReduction="20000"/>
          </a:bodyPr>
          <a:lstStyle/>
          <a:p>
            <a:pPr marL="0" indent="0" algn="ctr">
              <a:buFont typeface="Arial" charset="0"/>
              <a:buNone/>
            </a:pPr>
            <a:r>
              <a:rPr lang="en-US" smtClean="0">
                <a:solidFill>
                  <a:srgbClr val="000000"/>
                </a:solidFill>
              </a:rPr>
              <a:t>yaroshenko[at]ukma.kiev.ua</a:t>
            </a:r>
          </a:p>
          <a:p>
            <a:pPr marL="0" indent="0" algn="ctr">
              <a:buFont typeface="Arial" charset="0"/>
              <a:buNone/>
            </a:pPr>
            <a:r>
              <a:rPr lang="en-US" smtClean="0">
                <a:solidFill>
                  <a:srgbClr val="000000"/>
                </a:solidFill>
                <a:hlinkClick r:id="rId3"/>
              </a:rPr>
              <a:t>www.ukma.kiev.ua</a:t>
            </a:r>
            <a:r>
              <a:rPr lang="en-US" smtClean="0">
                <a:solidFill>
                  <a:srgbClr val="000000"/>
                </a:solidFill>
              </a:rPr>
              <a:t> </a:t>
            </a:r>
          </a:p>
          <a:p>
            <a:pPr marL="0" indent="0" algn="ctr">
              <a:buFont typeface="Arial" charset="0"/>
              <a:buNone/>
            </a:pPr>
            <a:endParaRPr lang="en-US" smtClean="0">
              <a:solidFill>
                <a:srgbClr val="000000"/>
              </a:solidFill>
            </a:endParaRPr>
          </a:p>
          <a:p>
            <a:pPr marL="0" indent="0" algn="ctr">
              <a:buFont typeface="Arial" charset="0"/>
              <a:buNone/>
            </a:pPr>
            <a:endParaRPr lang="uk-UA" smtClean="0">
              <a:solidFill>
                <a:srgbClr val="000000"/>
              </a:solidFill>
            </a:endParaRPr>
          </a:p>
          <a:p>
            <a:pPr marL="0" indent="0" algn="ctr">
              <a:buFont typeface="Arial" charset="0"/>
              <a:buNone/>
            </a:pPr>
            <a:r>
              <a:rPr lang="en-US" smtClean="0">
                <a:solidFill>
                  <a:srgbClr val="000000"/>
                </a:solidFill>
              </a:rPr>
              <a:t>The presentation is licensed with </a:t>
            </a:r>
            <a:r>
              <a:rPr lang="uk-UA" smtClean="0">
                <a:solidFill>
                  <a:srgbClr val="000000"/>
                </a:solidFill>
              </a:rPr>
              <a:t>Creative Commons Attribution 3.0 License</a:t>
            </a:r>
            <a:endParaRPr lang="en-US" smtClean="0">
              <a:solidFill>
                <a:srgbClr val="000000"/>
              </a:solidFill>
            </a:endParaRPr>
          </a:p>
        </p:txBody>
      </p:sp>
      <p:pic>
        <p:nvPicPr>
          <p:cNvPr id="153603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63938" y="5013325"/>
            <a:ext cx="2289175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04" name="Picture 5" descr="iPad11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5184775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895817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5325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53251" name="Picture 5" descr="&amp;Ocy;&amp;bcy;&amp;kcy;&amp;lcy;&amp;acy;&amp;dcy;&amp;icy;&amp;ncy;&amp;kcy;&amp;a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5575" y="4603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278702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323850" y="1268413"/>
            <a:ext cx="3671888" cy="3744912"/>
          </a:xfrm>
        </p:spPr>
        <p:txBody>
          <a:bodyPr/>
          <a:lstStyle/>
          <a:p>
            <a:pPr eaLnBrk="1" hangingPunct="1"/>
            <a:r>
              <a:rPr lang="uk-UA" sz="3200" smtClean="0">
                <a:solidFill>
                  <a:srgbClr val="FF3300"/>
                </a:solidFill>
                <a:latin typeface="Arial" charset="0"/>
              </a:rPr>
              <a:t>Книжки не помирають. Вони лише стають цифровими!</a:t>
            </a:r>
            <a:r>
              <a:rPr lang="uk-UA" sz="3200" smtClean="0">
                <a:latin typeface="Arial" charset="0"/>
              </a:rPr>
              <a:t> </a:t>
            </a:r>
            <a:endParaRPr lang="en-US" sz="3200" smtClean="0">
              <a:latin typeface="Arial" charset="0"/>
            </a:endParaRPr>
          </a:p>
        </p:txBody>
      </p:sp>
      <p:pic>
        <p:nvPicPr>
          <p:cNvPr id="22530" name="Місце для вмісту 3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500563" y="0"/>
            <a:ext cx="4643437" cy="6858000"/>
          </a:xfrm>
        </p:spPr>
      </p:pic>
    </p:spTree>
    <p:extLst>
      <p:ext uri="{BB962C8B-B14F-4D97-AF65-F5344CB8AC3E}">
        <p14:creationId xmlns:p14="http://schemas.microsoft.com/office/powerpoint/2010/main" val="35573974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ctrTitle"/>
          </p:nvPr>
        </p:nvSpPr>
        <p:spPr>
          <a:xfrm>
            <a:off x="611188" y="5229225"/>
            <a:ext cx="7772400" cy="136683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2400" i="1" smtClean="0"/>
              <a:t>Bowker Market ResearchGlobal eBook Monitor 2012 reports</a:t>
            </a:r>
            <a:r>
              <a:rPr lang="uk-UA" sz="2400" i="1" smtClean="0"/>
              <a:t/>
            </a:r>
            <a:br>
              <a:rPr lang="uk-UA" sz="2400" i="1" smtClean="0"/>
            </a:br>
            <a:r>
              <a:rPr lang="ru-RU" sz="2400" i="1" smtClean="0">
                <a:hlinkClick r:id="rId3"/>
              </a:rPr>
              <a:t>Звіт</a:t>
            </a:r>
            <a:r>
              <a:rPr lang="ru-RU" sz="2400" i="1" smtClean="0"/>
              <a:t> «Електронний контент: цифровий діалог» Американської бібліотечної асоціації (АLА) </a:t>
            </a:r>
            <a:br>
              <a:rPr lang="ru-RU" sz="2400" i="1" smtClean="0"/>
            </a:br>
            <a:r>
              <a:rPr lang="ru-RU" sz="2000" i="1" smtClean="0"/>
              <a:t/>
            </a:r>
            <a:br>
              <a:rPr lang="ru-RU" sz="2000" i="1" smtClean="0"/>
            </a:br>
            <a:endParaRPr lang="ru-RU" sz="2000" i="1" smtClean="0"/>
          </a:p>
        </p:txBody>
      </p:sp>
      <p:sp>
        <p:nvSpPr>
          <p:cNvPr id="30722" name="Підзаголовок 2"/>
          <p:cNvSpPr>
            <a:spLocks noGrp="1"/>
          </p:cNvSpPr>
          <p:nvPr>
            <p:ph type="subTitle" idx="1"/>
          </p:nvPr>
        </p:nvSpPr>
        <p:spPr>
          <a:xfrm>
            <a:off x="250825" y="0"/>
            <a:ext cx="8893175" cy="5589588"/>
          </a:xfrm>
        </p:spPr>
        <p:txBody>
          <a:bodyPr>
            <a:normAutofit fontScale="92500"/>
          </a:bodyPr>
          <a:lstStyle/>
          <a:p>
            <a:pPr eaLnBrk="1" hangingPunct="1">
              <a:lnSpc>
                <a:spcPct val="90000"/>
              </a:lnSpc>
            </a:pPr>
            <a:r>
              <a:rPr lang="uk-UA" sz="4000" b="1" smtClean="0">
                <a:solidFill>
                  <a:schemeClr val="tx1"/>
                </a:solidFill>
              </a:rPr>
              <a:t>                 Ринок електронних книг</a:t>
            </a:r>
            <a:endParaRPr lang="ru-RU" sz="4000" b="1" smtClean="0">
              <a:solidFill>
                <a:schemeClr val="tx1"/>
              </a:solidFill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uk-UA" sz="4000" b="1" smtClean="0">
              <a:solidFill>
                <a:schemeClr val="tx1"/>
              </a:solidFill>
              <a:latin typeface="Times New Roman" pitchFamily="18" charset="0"/>
            </a:endParaRPr>
          </a:p>
          <a:p>
            <a:pPr algn="l" eaLnBrk="1" hangingPunct="1">
              <a:lnSpc>
                <a:spcPct val="90000"/>
              </a:lnSpc>
              <a:buFont typeface="Arial" charset="0"/>
              <a:buChar char="•"/>
            </a:pPr>
            <a:r>
              <a:rPr lang="uk-UA" sz="2800" b="1" smtClean="0">
                <a:solidFill>
                  <a:schemeClr val="hlink"/>
                </a:solidFill>
                <a:latin typeface="Times New Roman" pitchFamily="18" charset="0"/>
              </a:rPr>
              <a:t>2010 р.: продаж е-книг через </a:t>
            </a:r>
            <a:r>
              <a:rPr lang="en-US" sz="2800" b="1" smtClean="0">
                <a:solidFill>
                  <a:schemeClr val="hlink"/>
                </a:solidFill>
                <a:latin typeface="Times New Roman" pitchFamily="18" charset="0"/>
              </a:rPr>
              <a:t>AMAZON </a:t>
            </a:r>
            <a:r>
              <a:rPr lang="uk-UA" sz="2800" b="1" smtClean="0">
                <a:solidFill>
                  <a:schemeClr val="hlink"/>
                </a:solidFill>
                <a:latin typeface="Times New Roman" pitchFamily="18" charset="0"/>
              </a:rPr>
              <a:t>перевищив продаж паперових </a:t>
            </a:r>
          </a:p>
          <a:p>
            <a:pPr algn="l" eaLnBrk="1" hangingPunct="1">
              <a:lnSpc>
                <a:spcPct val="90000"/>
              </a:lnSpc>
              <a:buFont typeface="Arial" charset="0"/>
              <a:buChar char="•"/>
            </a:pPr>
            <a:r>
              <a:rPr lang="uk-UA" sz="2800" b="1" smtClean="0">
                <a:solidFill>
                  <a:schemeClr val="hlink"/>
                </a:solidFill>
                <a:latin typeface="Times New Roman" pitchFamily="18" charset="0"/>
              </a:rPr>
              <a:t>2012:  понад </a:t>
            </a:r>
            <a:r>
              <a:rPr lang="ru-RU" sz="2800" b="1" smtClean="0">
                <a:solidFill>
                  <a:schemeClr val="hlink"/>
                </a:solidFill>
                <a:latin typeface="Times New Roman" pitchFamily="18" charset="0"/>
              </a:rPr>
              <a:t> 20% респондентів придбали е-книжку</a:t>
            </a:r>
            <a:endParaRPr lang="en-US" sz="2800" b="1" smtClean="0">
              <a:solidFill>
                <a:schemeClr val="hlink"/>
              </a:solidFill>
              <a:latin typeface="Times New Roman" pitchFamily="18" charset="0"/>
            </a:endParaRPr>
          </a:p>
          <a:p>
            <a:pPr algn="l"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sz="2800" b="1" smtClean="0">
                <a:solidFill>
                  <a:schemeClr val="hlink"/>
                </a:solidFill>
                <a:latin typeface="Times New Roman" pitchFamily="18" charset="0"/>
              </a:rPr>
              <a:t>80% </a:t>
            </a:r>
            <a:r>
              <a:rPr lang="ru-RU" sz="2800" b="1" smtClean="0">
                <a:solidFill>
                  <a:schemeClr val="hlink"/>
                </a:solidFill>
                <a:latin typeface="Times New Roman" pitchFamily="18" charset="0"/>
              </a:rPr>
              <a:t>користувачів в  світі у найближчі 3-5 роки </a:t>
            </a:r>
            <a:r>
              <a:rPr lang="en-US" sz="2800" b="1" smtClean="0">
                <a:solidFill>
                  <a:schemeClr val="hlink"/>
                </a:solidFill>
                <a:latin typeface="Times New Roman" pitchFamily="18" charset="0"/>
              </a:rPr>
              <a:t> </a:t>
            </a:r>
            <a:endParaRPr lang="ru-RU" sz="2800" b="1" smtClean="0">
              <a:solidFill>
                <a:schemeClr val="hlink"/>
              </a:solidFill>
              <a:latin typeface="Times New Roman" pitchFamily="18" charset="0"/>
            </a:endParaRPr>
          </a:p>
          <a:p>
            <a:pPr algn="l" eaLnBrk="1" hangingPunct="1">
              <a:lnSpc>
                <a:spcPct val="90000"/>
              </a:lnSpc>
              <a:buFont typeface="Arial" charset="0"/>
              <a:buChar char="•"/>
            </a:pPr>
            <a:r>
              <a:rPr lang="ru-RU" sz="2800" b="1" smtClean="0">
                <a:solidFill>
                  <a:schemeClr val="hlink"/>
                </a:solidFill>
                <a:latin typeface="Times New Roman" pitchFamily="18" charset="0"/>
              </a:rPr>
              <a:t>20% бюджетів публічних бібліотек США в 2012 – на електронні книжки </a:t>
            </a:r>
          </a:p>
          <a:p>
            <a:pPr algn="l" eaLnBrk="1" hangingPunct="1">
              <a:lnSpc>
                <a:spcPct val="90000"/>
              </a:lnSpc>
            </a:pPr>
            <a:r>
              <a:rPr lang="uk-UA" sz="2800" b="1" smtClean="0">
                <a:solidFill>
                  <a:srgbClr val="FF3300"/>
                </a:solidFill>
                <a:latin typeface="Times New Roman" pitchFamily="18" charset="0"/>
              </a:rPr>
              <a:t>Але </a:t>
            </a:r>
            <a:r>
              <a:rPr lang="uk-UA" sz="2800" b="1" smtClean="0">
                <a:solidFill>
                  <a:schemeClr val="hlink"/>
                </a:solidFill>
                <a:latin typeface="Times New Roman" pitchFamily="18" charset="0"/>
              </a:rPr>
              <a:t>лише 12-15% приходять за е-книжкою в бібліотеку </a:t>
            </a:r>
            <a:endParaRPr lang="ru-RU" sz="2800" b="1" smtClean="0">
              <a:solidFill>
                <a:schemeClr val="hlink"/>
              </a:solidFill>
              <a:latin typeface="Times New Roman" pitchFamily="18" charset="0"/>
            </a:endParaRPr>
          </a:p>
          <a:p>
            <a:pPr algn="l">
              <a:lnSpc>
                <a:spcPct val="90000"/>
              </a:lnSpc>
              <a:buFont typeface="Arial" charset="0"/>
              <a:buChar char="•"/>
            </a:pPr>
            <a:endParaRPr lang="ru-RU" sz="2800" b="1" smtClean="0">
              <a:solidFill>
                <a:schemeClr val="hlink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ru-RU" sz="2800" b="1" smtClean="0">
              <a:solidFill>
                <a:schemeClr val="hlink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2800" smtClean="0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30723" name="Picture 5" descr="ANd9GcSw_ooUScuiOCUNawRVIZM6QkRimJgU8Gx3ypb0L7FiNqWB-xn_xw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763713" cy="128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49385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3686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36867" name="Picture 5" descr="jban37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45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924096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34818" name="Picture 2" descr="http://static.guim.co.uk/sys-images/Books/Pix/pictures/2012/4/27/1335532131992/Reading-an-ebook-at-the-b-00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284538"/>
            <a:ext cx="4859338" cy="357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4" descr="http://i.istockimg.com/file_thumbview_approve/16821775/2/stock-photo-16821775-woman-reading-ebook.jpg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4643438" y="0"/>
            <a:ext cx="4500562" cy="3384550"/>
          </a:xfrm>
        </p:spPr>
      </p:pic>
      <p:pic>
        <p:nvPicPr>
          <p:cNvPr id="34820" name="Picture 6" descr="http://static.guim.co.uk/sys-images/Arts/Arts_/Pictures/2012/5/2/1335951894222/Woman-reading-an-ebook-00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4643438" cy="3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7" descr="ANd9GcRorecUdZkvblpGgI0vZ8PtajZ6QL8ahioQSSHD3w0uOB47cE4KWw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3438" y="3413125"/>
            <a:ext cx="4500562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990023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431889"/>
            <a:ext cx="3789340" cy="2354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74015"/>
            <a:ext cx="3187535" cy="2353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 descr="https://encrypted-tbn3.gstatic.com/images?q=tbn:ANd9GcSPzphjtYY3SWpcGZPyLSeuFIT4XUZ1OGVp038LX58f76W6ry9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73" y="74224"/>
            <a:ext cx="3620771" cy="235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519035"/>
            <a:ext cx="2343150" cy="195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186" y="2564904"/>
            <a:ext cx="2628900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587831"/>
            <a:ext cx="3367261" cy="2244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4" name="Picture 12" descr="https://encrypted-tbn0.gstatic.com/images?q=tbn:ANd9GcTofDZ5ulgOK6LqaHp2rs1YIuDOfP236ICUJIA5fTXjPTWpqt3v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610347"/>
            <a:ext cx="2677268" cy="1770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17837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3010" name="Rectangle 3"/>
          <p:cNvSpPr>
            <a:spLocks noGrp="1"/>
          </p:cNvSpPr>
          <p:nvPr>
            <p:ph type="body" idx="1"/>
          </p:nvPr>
        </p:nvSpPr>
        <p:spPr>
          <a:xfrm>
            <a:off x="468313" y="2332038"/>
            <a:ext cx="8229600" cy="4525962"/>
          </a:xfrm>
        </p:spPr>
        <p:txBody>
          <a:bodyPr/>
          <a:lstStyle/>
          <a:p>
            <a:endParaRPr lang="en-US" smtClean="0"/>
          </a:p>
        </p:txBody>
      </p:sp>
      <p:pic>
        <p:nvPicPr>
          <p:cNvPr id="43011" name="Picture 4" descr="empty-library-thumb574337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275013"/>
            <a:ext cx="5400675" cy="3582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2" name="Picture 5" descr="empty+librar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63938" y="0"/>
            <a:ext cx="5580062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3" name="Picture 6" descr="mean-librari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33375"/>
            <a:ext cx="32766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4" name="Picture 7" descr="ist2_1820750_angry_librarian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24500" y="3324225"/>
            <a:ext cx="3619500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0376524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501</Words>
  <Application>Microsoft Office PowerPoint</Application>
  <PresentationFormat>Екран (4:3)</PresentationFormat>
  <Paragraphs>81</Paragraphs>
  <Slides>24</Slides>
  <Notes>18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24</vt:i4>
      </vt:variant>
    </vt:vector>
  </HeadingPairs>
  <TitlesOfParts>
    <vt:vector size="25" baseType="lpstr">
      <vt:lpstr>Тема Office</vt:lpstr>
      <vt:lpstr>Презентація PowerPoint</vt:lpstr>
      <vt:lpstr>  Рано чи пізно папірус вб’є глиняні таблички.   – Шкода. Мені так подобається відчувати вагу табличок та відчувати запах свіжої глини»:-)               Книга  як різновид  документу, може існувати в будь-якій формі і на будь-якому матеріальному носії  </vt:lpstr>
      <vt:lpstr>Презентація PowerPoint</vt:lpstr>
      <vt:lpstr>Книжки не помирають. Вони лише стають цифровими! </vt:lpstr>
      <vt:lpstr>Bowker Market ResearchGlobal eBook Monitor 2012 reports Звіт «Електронний контент: цифровий діалог» Американської бібліотечної асоціації (АLА)   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Чому за е-книжками йти в Бібліотеку? </vt:lpstr>
      <vt:lpstr>БІБЛІОТЕКА:  “ЗМІНИТИСЯ чи ПОМЕРТИ”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Херсонська ОУНБ </vt:lpstr>
      <vt:lpstr>Кіровоградська ОУНБ  </vt:lpstr>
      <vt:lpstr>Презентація PowerPoint</vt:lpstr>
      <vt:lpstr>  ДЯКУЮ!                ПИТАННЯ?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Lib</dc:creator>
  <cp:lastModifiedBy>Lib</cp:lastModifiedBy>
  <cp:revision>12</cp:revision>
  <dcterms:created xsi:type="dcterms:W3CDTF">2013-01-25T13:38:52Z</dcterms:created>
  <dcterms:modified xsi:type="dcterms:W3CDTF">2013-01-29T16:40:43Z</dcterms:modified>
</cp:coreProperties>
</file>