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5" r:id="rId3"/>
    <p:sldId id="266" r:id="rId4"/>
    <p:sldId id="267" r:id="rId5"/>
    <p:sldId id="268" r:id="rId6"/>
    <p:sldId id="269" r:id="rId7"/>
    <p:sldId id="277" r:id="rId8"/>
    <p:sldId id="270" r:id="rId9"/>
    <p:sldId id="271" r:id="rId10"/>
    <p:sldId id="276" r:id="rId11"/>
    <p:sldId id="272" r:id="rId12"/>
    <p:sldId id="278" r:id="rId13"/>
    <p:sldId id="275" r:id="rId14"/>
    <p:sldId id="279" r:id="rId15"/>
    <p:sldId id="273" r:id="rId16"/>
    <p:sldId id="274" r:id="rId17"/>
    <p:sldId id="280" r:id="rId18"/>
    <p:sldId id="281" r:id="rId19"/>
    <p:sldId id="282" r:id="rId20"/>
  </p:sldIdLst>
  <p:sldSz cx="12192000" cy="6858000"/>
  <p:notesSz cx="6858000" cy="9144000"/>
  <p:defaultTextStyle>
    <a:defPPr lvl="0">
      <a:defRPr lang="en-US"/>
    </a:defPPr>
    <a:lvl1pPr marL="0" lv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7" autoAdjust="0"/>
    <p:restoredTop sz="93229" autoAdjust="0"/>
  </p:normalViewPr>
  <p:slideViewPr>
    <p:cSldViewPr>
      <p:cViewPr>
        <p:scale>
          <a:sx n="80" d="100"/>
          <a:sy n="80" d="100"/>
        </p:scale>
        <p:origin x="-835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0912EC-98F9-48A8-A964-F98883683532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66AE36-AB90-45CE-AAB6-5A17CF176750}">
      <dgm:prSet phldrT="[Текст]"/>
      <dgm:spPr/>
      <dgm:t>
        <a:bodyPr/>
        <a:lstStyle/>
        <a:p>
          <a:r>
            <a:rPr lang="uk-UA" dirty="0" smtClean="0"/>
            <a:t>Міжнародний</a:t>
          </a:r>
          <a:endParaRPr lang="ru-RU" dirty="0"/>
        </a:p>
      </dgm:t>
    </dgm:pt>
    <dgm:pt modelId="{58DF5057-1A6D-4077-8274-6F12CBF69B07}" type="parTrans" cxnId="{541A9856-512E-436D-8606-DC3B7ED9539E}">
      <dgm:prSet/>
      <dgm:spPr/>
      <dgm:t>
        <a:bodyPr/>
        <a:lstStyle/>
        <a:p>
          <a:endParaRPr lang="ru-RU"/>
        </a:p>
      </dgm:t>
    </dgm:pt>
    <dgm:pt modelId="{E12B36FE-5A6F-4A87-9A0F-F3FBCF49A394}" type="sibTrans" cxnId="{541A9856-512E-436D-8606-DC3B7ED9539E}">
      <dgm:prSet/>
      <dgm:spPr/>
      <dgm:t>
        <a:bodyPr/>
        <a:lstStyle/>
        <a:p>
          <a:endParaRPr lang="ru-RU"/>
        </a:p>
      </dgm:t>
    </dgm:pt>
    <dgm:pt modelId="{802125A1-0781-4D11-9C12-833A1BD3B99C}">
      <dgm:prSet phldrT="[Текст]"/>
      <dgm:spPr/>
      <dgm:t>
        <a:bodyPr/>
        <a:lstStyle/>
        <a:p>
          <a:r>
            <a:rPr lang="uk-UA" dirty="0" smtClean="0"/>
            <a:t>Регіональний</a:t>
          </a:r>
          <a:endParaRPr lang="ru-RU" dirty="0"/>
        </a:p>
      </dgm:t>
    </dgm:pt>
    <dgm:pt modelId="{E7A502B3-E0F7-4155-8E1F-7CAF9684D386}" type="parTrans" cxnId="{C5E9A36A-90E9-4ACB-93BD-A8C22C503D9F}">
      <dgm:prSet/>
      <dgm:spPr/>
      <dgm:t>
        <a:bodyPr/>
        <a:lstStyle/>
        <a:p>
          <a:endParaRPr lang="ru-RU"/>
        </a:p>
      </dgm:t>
    </dgm:pt>
    <dgm:pt modelId="{B5461BC3-3017-422D-966D-DAE33B67DE4F}" type="sibTrans" cxnId="{C5E9A36A-90E9-4ACB-93BD-A8C22C503D9F}">
      <dgm:prSet/>
      <dgm:spPr/>
      <dgm:t>
        <a:bodyPr/>
        <a:lstStyle/>
        <a:p>
          <a:endParaRPr lang="ru-RU"/>
        </a:p>
      </dgm:t>
    </dgm:pt>
    <dgm:pt modelId="{08846880-0D19-4071-B7E0-8984DA6811CD}">
      <dgm:prSet phldrT="[Текст]"/>
      <dgm:spPr/>
      <dgm:t>
        <a:bodyPr/>
        <a:lstStyle/>
        <a:p>
          <a:r>
            <a:rPr lang="uk-UA" dirty="0" smtClean="0"/>
            <a:t>Національний</a:t>
          </a:r>
          <a:endParaRPr lang="ru-RU" dirty="0"/>
        </a:p>
      </dgm:t>
    </dgm:pt>
    <dgm:pt modelId="{BA686DB6-C964-4C8E-BC5F-310B3B1DA68B}" type="parTrans" cxnId="{551C01CC-C4BF-4D28-BB74-7A699674150D}">
      <dgm:prSet/>
      <dgm:spPr/>
      <dgm:t>
        <a:bodyPr/>
        <a:lstStyle/>
        <a:p>
          <a:endParaRPr lang="ru-RU"/>
        </a:p>
      </dgm:t>
    </dgm:pt>
    <dgm:pt modelId="{2A7CAA0A-732D-47A3-9C54-012E2191A5E8}" type="sibTrans" cxnId="{551C01CC-C4BF-4D28-BB74-7A699674150D}">
      <dgm:prSet/>
      <dgm:spPr/>
      <dgm:t>
        <a:bodyPr/>
        <a:lstStyle/>
        <a:p>
          <a:endParaRPr lang="ru-RU"/>
        </a:p>
      </dgm:t>
    </dgm:pt>
    <dgm:pt modelId="{C4AC55F4-6840-4C42-B52F-17FF90CE44EA}" type="pres">
      <dgm:prSet presAssocID="{5E0912EC-98F9-48A8-A964-F988836835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CA2287-C398-494E-9B3E-625BEF7E5B92}" type="pres">
      <dgm:prSet presAssocID="{5E0912EC-98F9-48A8-A964-F98883683532}" presName="dummyMaxCanvas" presStyleCnt="0">
        <dgm:presLayoutVars/>
      </dgm:prSet>
      <dgm:spPr/>
    </dgm:pt>
    <dgm:pt modelId="{C20F4403-41F8-40E2-A815-93C3F1C5DFD6}" type="pres">
      <dgm:prSet presAssocID="{5E0912EC-98F9-48A8-A964-F98883683532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28F9B-D297-4E98-AF29-C6D85BD3BFE2}" type="pres">
      <dgm:prSet presAssocID="{5E0912EC-98F9-48A8-A964-F9888368353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3770FD-EAEE-4FC7-9D50-AEB0FF0B2F6C}" type="pres">
      <dgm:prSet presAssocID="{5E0912EC-98F9-48A8-A964-F98883683532}" presName="ThreeNodes_3" presStyleLbl="node1" presStyleIdx="2" presStyleCnt="3" custScaleX="103256" custScaleY="94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0C28C-0C44-4D39-8935-09B71423E524}" type="pres">
      <dgm:prSet presAssocID="{5E0912EC-98F9-48A8-A964-F9888368353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4A208-35EF-4517-B0C3-5FCE9ADC36E4}" type="pres">
      <dgm:prSet presAssocID="{5E0912EC-98F9-48A8-A964-F9888368353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ACCDE-62D6-45DC-AAD8-D3076593DDA6}" type="pres">
      <dgm:prSet presAssocID="{5E0912EC-98F9-48A8-A964-F9888368353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276F9-0A14-43A8-BC5C-3D83BC25EFE2}" type="pres">
      <dgm:prSet presAssocID="{5E0912EC-98F9-48A8-A964-F9888368353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BA2C65-6F7C-49E7-B544-E27396C04C19}" type="pres">
      <dgm:prSet presAssocID="{5E0912EC-98F9-48A8-A964-F9888368353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36BF09-15C5-4574-9069-FDEF94E1DB12}" type="presOf" srcId="{802125A1-0781-4D11-9C12-833A1BD3B99C}" destId="{DAB28F9B-D297-4E98-AF29-C6D85BD3BFE2}" srcOrd="0" destOrd="0" presId="urn:microsoft.com/office/officeart/2005/8/layout/vProcess5"/>
    <dgm:cxn modelId="{EC91D2C2-BFDF-43F6-A054-381217346337}" type="presOf" srcId="{5E0912EC-98F9-48A8-A964-F98883683532}" destId="{C4AC55F4-6840-4C42-B52F-17FF90CE44EA}" srcOrd="0" destOrd="0" presId="urn:microsoft.com/office/officeart/2005/8/layout/vProcess5"/>
    <dgm:cxn modelId="{551C01CC-C4BF-4D28-BB74-7A699674150D}" srcId="{5E0912EC-98F9-48A8-A964-F98883683532}" destId="{08846880-0D19-4071-B7E0-8984DA6811CD}" srcOrd="2" destOrd="0" parTransId="{BA686DB6-C964-4C8E-BC5F-310B3B1DA68B}" sibTransId="{2A7CAA0A-732D-47A3-9C54-012E2191A5E8}"/>
    <dgm:cxn modelId="{8147EFAD-F2F1-42F5-90A4-D5F6C691FCE1}" type="presOf" srcId="{08846880-0D19-4071-B7E0-8984DA6811CD}" destId="{303770FD-EAEE-4FC7-9D50-AEB0FF0B2F6C}" srcOrd="0" destOrd="0" presId="urn:microsoft.com/office/officeart/2005/8/layout/vProcess5"/>
    <dgm:cxn modelId="{5738D870-F7FF-48D0-9652-FEA586377191}" type="presOf" srcId="{802125A1-0781-4D11-9C12-833A1BD3B99C}" destId="{B2C276F9-0A14-43A8-BC5C-3D83BC25EFE2}" srcOrd="1" destOrd="0" presId="urn:microsoft.com/office/officeart/2005/8/layout/vProcess5"/>
    <dgm:cxn modelId="{076F6893-A102-4D30-B539-2C84C88AD6C1}" type="presOf" srcId="{B5461BC3-3017-422D-966D-DAE33B67DE4F}" destId="{8F04A208-35EF-4517-B0C3-5FCE9ADC36E4}" srcOrd="0" destOrd="0" presId="urn:microsoft.com/office/officeart/2005/8/layout/vProcess5"/>
    <dgm:cxn modelId="{2E75BE31-850A-445E-8217-39C30F47725F}" type="presOf" srcId="{EA66AE36-AB90-45CE-AAB6-5A17CF176750}" destId="{C20F4403-41F8-40E2-A815-93C3F1C5DFD6}" srcOrd="0" destOrd="0" presId="urn:microsoft.com/office/officeart/2005/8/layout/vProcess5"/>
    <dgm:cxn modelId="{541A9856-512E-436D-8606-DC3B7ED9539E}" srcId="{5E0912EC-98F9-48A8-A964-F98883683532}" destId="{EA66AE36-AB90-45CE-AAB6-5A17CF176750}" srcOrd="0" destOrd="0" parTransId="{58DF5057-1A6D-4077-8274-6F12CBF69B07}" sibTransId="{E12B36FE-5A6F-4A87-9A0F-F3FBCF49A394}"/>
    <dgm:cxn modelId="{41668599-5BFA-46E6-B01C-C254967D8768}" type="presOf" srcId="{EA66AE36-AB90-45CE-AAB6-5A17CF176750}" destId="{9EEACCDE-62D6-45DC-AAD8-D3076593DDA6}" srcOrd="1" destOrd="0" presId="urn:microsoft.com/office/officeart/2005/8/layout/vProcess5"/>
    <dgm:cxn modelId="{D7F29C1B-3259-40C9-B038-7B3315BEECCE}" type="presOf" srcId="{E12B36FE-5A6F-4A87-9A0F-F3FBCF49A394}" destId="{0200C28C-0C44-4D39-8935-09B71423E524}" srcOrd="0" destOrd="0" presId="urn:microsoft.com/office/officeart/2005/8/layout/vProcess5"/>
    <dgm:cxn modelId="{C5E9A36A-90E9-4ACB-93BD-A8C22C503D9F}" srcId="{5E0912EC-98F9-48A8-A964-F98883683532}" destId="{802125A1-0781-4D11-9C12-833A1BD3B99C}" srcOrd="1" destOrd="0" parTransId="{E7A502B3-E0F7-4155-8E1F-7CAF9684D386}" sibTransId="{B5461BC3-3017-422D-966D-DAE33B67DE4F}"/>
    <dgm:cxn modelId="{3452D423-59DC-490D-9121-16186C975667}" type="presOf" srcId="{08846880-0D19-4071-B7E0-8984DA6811CD}" destId="{5DBA2C65-6F7C-49E7-B544-E27396C04C19}" srcOrd="1" destOrd="0" presId="urn:microsoft.com/office/officeart/2005/8/layout/vProcess5"/>
    <dgm:cxn modelId="{EA1E269F-64BE-43D9-9511-555ED9B1AA6D}" type="presParOf" srcId="{C4AC55F4-6840-4C42-B52F-17FF90CE44EA}" destId="{96CA2287-C398-494E-9B3E-625BEF7E5B92}" srcOrd="0" destOrd="0" presId="urn:microsoft.com/office/officeart/2005/8/layout/vProcess5"/>
    <dgm:cxn modelId="{9AA4CF13-9B2C-4B79-BE8F-FA0F43F7D097}" type="presParOf" srcId="{C4AC55F4-6840-4C42-B52F-17FF90CE44EA}" destId="{C20F4403-41F8-40E2-A815-93C3F1C5DFD6}" srcOrd="1" destOrd="0" presId="urn:microsoft.com/office/officeart/2005/8/layout/vProcess5"/>
    <dgm:cxn modelId="{6EFB1068-4B4E-485F-B3AD-921BE5BE95F4}" type="presParOf" srcId="{C4AC55F4-6840-4C42-B52F-17FF90CE44EA}" destId="{DAB28F9B-D297-4E98-AF29-C6D85BD3BFE2}" srcOrd="2" destOrd="0" presId="urn:microsoft.com/office/officeart/2005/8/layout/vProcess5"/>
    <dgm:cxn modelId="{118CC48B-D4E0-4F27-9A70-448A5472EF26}" type="presParOf" srcId="{C4AC55F4-6840-4C42-B52F-17FF90CE44EA}" destId="{303770FD-EAEE-4FC7-9D50-AEB0FF0B2F6C}" srcOrd="3" destOrd="0" presId="urn:microsoft.com/office/officeart/2005/8/layout/vProcess5"/>
    <dgm:cxn modelId="{DE0AC792-ADD5-4E61-83BC-163CAD5E9132}" type="presParOf" srcId="{C4AC55F4-6840-4C42-B52F-17FF90CE44EA}" destId="{0200C28C-0C44-4D39-8935-09B71423E524}" srcOrd="4" destOrd="0" presId="urn:microsoft.com/office/officeart/2005/8/layout/vProcess5"/>
    <dgm:cxn modelId="{39BA83D0-ABC0-4897-9E75-E18D9E2B93C4}" type="presParOf" srcId="{C4AC55F4-6840-4C42-B52F-17FF90CE44EA}" destId="{8F04A208-35EF-4517-B0C3-5FCE9ADC36E4}" srcOrd="5" destOrd="0" presId="urn:microsoft.com/office/officeart/2005/8/layout/vProcess5"/>
    <dgm:cxn modelId="{446135B9-624F-453C-923C-2C7DDF1BA29D}" type="presParOf" srcId="{C4AC55F4-6840-4C42-B52F-17FF90CE44EA}" destId="{9EEACCDE-62D6-45DC-AAD8-D3076593DDA6}" srcOrd="6" destOrd="0" presId="urn:microsoft.com/office/officeart/2005/8/layout/vProcess5"/>
    <dgm:cxn modelId="{2782CE17-4574-4577-B87D-ABC2DA82E0CF}" type="presParOf" srcId="{C4AC55F4-6840-4C42-B52F-17FF90CE44EA}" destId="{B2C276F9-0A14-43A8-BC5C-3D83BC25EFE2}" srcOrd="7" destOrd="0" presId="urn:microsoft.com/office/officeart/2005/8/layout/vProcess5"/>
    <dgm:cxn modelId="{E6C1F127-08CA-41C2-8D89-B2FAEE1ABFA9}" type="presParOf" srcId="{C4AC55F4-6840-4C42-B52F-17FF90CE44EA}" destId="{5DBA2C65-6F7C-49E7-B544-E27396C04C1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B0A11F-B3AF-4AB1-B248-2C029FBA9D87}" type="doc">
      <dgm:prSet loTypeId="urn:microsoft.com/office/officeart/2005/8/layout/defaul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C87FCC-1368-412F-8FB2-754E49DEDFBA}">
      <dgm:prSet phldrT="[Текст]"/>
      <dgm:spPr/>
      <dgm:t>
        <a:bodyPr/>
        <a:lstStyle/>
        <a:p>
          <a:r>
            <a:rPr lang="uk-UA" dirty="0" smtClean="0"/>
            <a:t>Наднаціональний (регулювання у ЄС)</a:t>
          </a:r>
          <a:endParaRPr lang="ru-RU" dirty="0"/>
        </a:p>
      </dgm:t>
    </dgm:pt>
    <dgm:pt modelId="{86DA3228-DEF3-4A0C-AB44-94C586ED22D3}" type="parTrans" cxnId="{ED24F573-CCD7-41D7-8AC3-4E43A981A0CC}">
      <dgm:prSet/>
      <dgm:spPr/>
      <dgm:t>
        <a:bodyPr/>
        <a:lstStyle/>
        <a:p>
          <a:endParaRPr lang="ru-RU"/>
        </a:p>
      </dgm:t>
    </dgm:pt>
    <dgm:pt modelId="{20DE1646-DC8F-42A2-BA8A-EC367E5AC681}" type="sibTrans" cxnId="{ED24F573-CCD7-41D7-8AC3-4E43A981A0CC}">
      <dgm:prSet/>
      <dgm:spPr/>
      <dgm:t>
        <a:bodyPr/>
        <a:lstStyle/>
        <a:p>
          <a:endParaRPr lang="ru-RU"/>
        </a:p>
      </dgm:t>
    </dgm:pt>
    <dgm:pt modelId="{71EEB99B-9780-4CCC-87B8-C04DDB51111C}" type="pres">
      <dgm:prSet presAssocID="{DDB0A11F-B3AF-4AB1-B248-2C029FBA9D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16C8EA-F3AA-43E7-9A60-26A33DB2924A}" type="pres">
      <dgm:prSet presAssocID="{C7C87FCC-1368-412F-8FB2-754E49DEDFBA}" presName="node" presStyleLbl="node1" presStyleIdx="0" presStyleCnt="1" custLinFactNeighborX="1912" custLinFactNeighborY="43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A456FC-2742-4F61-98FD-38C0B3F7DED1}" type="presOf" srcId="{C7C87FCC-1368-412F-8FB2-754E49DEDFBA}" destId="{6F16C8EA-F3AA-43E7-9A60-26A33DB2924A}" srcOrd="0" destOrd="0" presId="urn:microsoft.com/office/officeart/2005/8/layout/default"/>
    <dgm:cxn modelId="{ED24F573-CCD7-41D7-8AC3-4E43A981A0CC}" srcId="{DDB0A11F-B3AF-4AB1-B248-2C029FBA9D87}" destId="{C7C87FCC-1368-412F-8FB2-754E49DEDFBA}" srcOrd="0" destOrd="0" parTransId="{86DA3228-DEF3-4A0C-AB44-94C586ED22D3}" sibTransId="{20DE1646-DC8F-42A2-BA8A-EC367E5AC681}"/>
    <dgm:cxn modelId="{9B0F5FE1-9ED0-4F6B-B1C3-EF9ED7B0A3FB}" type="presOf" srcId="{DDB0A11F-B3AF-4AB1-B248-2C029FBA9D87}" destId="{71EEB99B-9780-4CCC-87B8-C04DDB51111C}" srcOrd="0" destOrd="0" presId="urn:microsoft.com/office/officeart/2005/8/layout/default"/>
    <dgm:cxn modelId="{52273E28-78E1-4482-9EF6-5EACF6CAC75B}" type="presParOf" srcId="{71EEB99B-9780-4CCC-87B8-C04DDB51111C}" destId="{6F16C8EA-F3AA-43E7-9A60-26A33DB2924A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E8A126-1FF3-4BCE-8B65-60BF637A21F2}" type="doc">
      <dgm:prSet loTypeId="urn:microsoft.com/office/officeart/2005/8/layout/venn2" loCatId="relationship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5DC0B5B-F462-488D-A460-0919C130485A}">
      <dgm:prSet phldrT="[Текст]"/>
      <dgm:spPr/>
      <dgm:t>
        <a:bodyPr/>
        <a:lstStyle/>
        <a:p>
          <a:r>
            <a:rPr lang="uk-UA" dirty="0" smtClean="0"/>
            <a:t>Соціальні практики і соціальні політики</a:t>
          </a:r>
          <a:endParaRPr lang="ru-RU" dirty="0"/>
        </a:p>
      </dgm:t>
    </dgm:pt>
    <dgm:pt modelId="{B3F2DB63-64CB-4D4D-84E7-696E681B86C9}" type="parTrans" cxnId="{2FD00A79-2491-4F4D-800C-5868BE8F9414}">
      <dgm:prSet/>
      <dgm:spPr/>
      <dgm:t>
        <a:bodyPr/>
        <a:lstStyle/>
        <a:p>
          <a:endParaRPr lang="ru-RU"/>
        </a:p>
      </dgm:t>
    </dgm:pt>
    <dgm:pt modelId="{F55D129B-3660-4698-A012-1A1035F1BA84}" type="sibTrans" cxnId="{2FD00A79-2491-4F4D-800C-5868BE8F9414}">
      <dgm:prSet/>
      <dgm:spPr/>
      <dgm:t>
        <a:bodyPr/>
        <a:lstStyle/>
        <a:p>
          <a:endParaRPr lang="ru-RU"/>
        </a:p>
      </dgm:t>
    </dgm:pt>
    <dgm:pt modelId="{B619D468-65A0-4960-AFBE-B923470B7674}">
      <dgm:prSet phldrT="[Текст]"/>
      <dgm:spPr/>
      <dgm:t>
        <a:bodyPr/>
        <a:lstStyle/>
        <a:p>
          <a:r>
            <a:rPr lang="uk-UA" dirty="0" smtClean="0"/>
            <a:t>Право</a:t>
          </a:r>
          <a:endParaRPr lang="ru-RU" dirty="0"/>
        </a:p>
      </dgm:t>
    </dgm:pt>
    <dgm:pt modelId="{DB338A4B-A854-4683-AAEC-6182C2CAF97B}" type="parTrans" cxnId="{AB08E32C-248B-4AFF-B0FA-70EDF3AD8DF5}">
      <dgm:prSet/>
      <dgm:spPr/>
      <dgm:t>
        <a:bodyPr/>
        <a:lstStyle/>
        <a:p>
          <a:endParaRPr lang="ru-RU"/>
        </a:p>
      </dgm:t>
    </dgm:pt>
    <dgm:pt modelId="{6518AED3-65C7-45AA-950F-039F72CD7FD8}" type="sibTrans" cxnId="{AB08E32C-248B-4AFF-B0FA-70EDF3AD8DF5}">
      <dgm:prSet/>
      <dgm:spPr/>
      <dgm:t>
        <a:bodyPr/>
        <a:lstStyle/>
        <a:p>
          <a:endParaRPr lang="ru-RU"/>
        </a:p>
      </dgm:t>
    </dgm:pt>
    <dgm:pt modelId="{05386740-2D31-48A1-BC53-49EE6AFBDDCE}" type="pres">
      <dgm:prSet presAssocID="{99E8A126-1FF3-4BCE-8B65-60BF637A21F2}" presName="Name0" presStyleCnt="0">
        <dgm:presLayoutVars>
          <dgm:chMax val="7"/>
          <dgm:resizeHandles val="exact"/>
        </dgm:presLayoutVars>
      </dgm:prSet>
      <dgm:spPr/>
    </dgm:pt>
    <dgm:pt modelId="{4FEC591A-A48C-4060-8FBE-5F154CF66D04}" type="pres">
      <dgm:prSet presAssocID="{99E8A126-1FF3-4BCE-8B65-60BF637A21F2}" presName="comp1" presStyleCnt="0"/>
      <dgm:spPr/>
    </dgm:pt>
    <dgm:pt modelId="{F0EA59EC-3AB0-46BF-A891-71CE83EF96B6}" type="pres">
      <dgm:prSet presAssocID="{99E8A126-1FF3-4BCE-8B65-60BF637A21F2}" presName="circle1" presStyleLbl="node1" presStyleIdx="0" presStyleCnt="2" custLinFactNeighborX="24788" custLinFactNeighborY="11301"/>
      <dgm:spPr/>
      <dgm:t>
        <a:bodyPr/>
        <a:lstStyle/>
        <a:p>
          <a:endParaRPr lang="ru-RU"/>
        </a:p>
      </dgm:t>
    </dgm:pt>
    <dgm:pt modelId="{30F06B85-AC39-4330-BB7C-9A0845C2E468}" type="pres">
      <dgm:prSet presAssocID="{99E8A126-1FF3-4BCE-8B65-60BF637A21F2}" presName="c1text" presStyleLbl="node1" presStyleIdx="0" presStyleCnt="2">
        <dgm:presLayoutVars>
          <dgm:bulletEnabled val="1"/>
        </dgm:presLayoutVars>
      </dgm:prSet>
      <dgm:spPr/>
    </dgm:pt>
    <dgm:pt modelId="{9700B665-832E-4BA0-9370-79091AA829B9}" type="pres">
      <dgm:prSet presAssocID="{99E8A126-1FF3-4BCE-8B65-60BF637A21F2}" presName="comp2" presStyleCnt="0"/>
      <dgm:spPr/>
    </dgm:pt>
    <dgm:pt modelId="{C8C2873E-1297-4D53-855A-00B0A90EE07D}" type="pres">
      <dgm:prSet presAssocID="{99E8A126-1FF3-4BCE-8B65-60BF637A21F2}" presName="circle2" presStyleLbl="node1" presStyleIdx="1" presStyleCnt="2" custLinFactNeighborX="52773" custLinFactNeighborY="36319"/>
      <dgm:spPr/>
      <dgm:t>
        <a:bodyPr/>
        <a:lstStyle/>
        <a:p>
          <a:endParaRPr lang="ru-RU"/>
        </a:p>
      </dgm:t>
    </dgm:pt>
    <dgm:pt modelId="{DA01FEAB-26BD-4C14-8E88-AADA3F505E16}" type="pres">
      <dgm:prSet presAssocID="{99E8A126-1FF3-4BCE-8B65-60BF637A21F2}" presName="c2text" presStyleLbl="node1" presStyleIdx="1" presStyleCnt="2">
        <dgm:presLayoutVars>
          <dgm:bulletEnabled val="1"/>
        </dgm:presLayoutVars>
      </dgm:prSet>
      <dgm:spPr/>
    </dgm:pt>
  </dgm:ptLst>
  <dgm:cxnLst>
    <dgm:cxn modelId="{2FD00A79-2491-4F4D-800C-5868BE8F9414}" srcId="{99E8A126-1FF3-4BCE-8B65-60BF637A21F2}" destId="{45DC0B5B-F462-488D-A460-0919C130485A}" srcOrd="0" destOrd="0" parTransId="{B3F2DB63-64CB-4D4D-84E7-696E681B86C9}" sibTransId="{F55D129B-3660-4698-A012-1A1035F1BA84}"/>
    <dgm:cxn modelId="{A7AE4B4F-A1BC-4558-B34D-6B6CB43E12FE}" type="presOf" srcId="{99E8A126-1FF3-4BCE-8B65-60BF637A21F2}" destId="{05386740-2D31-48A1-BC53-49EE6AFBDDCE}" srcOrd="0" destOrd="0" presId="urn:microsoft.com/office/officeart/2005/8/layout/venn2"/>
    <dgm:cxn modelId="{AB08E32C-248B-4AFF-B0FA-70EDF3AD8DF5}" srcId="{99E8A126-1FF3-4BCE-8B65-60BF637A21F2}" destId="{B619D468-65A0-4960-AFBE-B923470B7674}" srcOrd="1" destOrd="0" parTransId="{DB338A4B-A854-4683-AAEC-6182C2CAF97B}" sibTransId="{6518AED3-65C7-45AA-950F-039F72CD7FD8}"/>
    <dgm:cxn modelId="{C69F5AA1-C1C3-4502-93E7-CC846553F9BD}" type="presOf" srcId="{B619D468-65A0-4960-AFBE-B923470B7674}" destId="{DA01FEAB-26BD-4C14-8E88-AADA3F505E16}" srcOrd="1" destOrd="0" presId="urn:microsoft.com/office/officeart/2005/8/layout/venn2"/>
    <dgm:cxn modelId="{D37E7320-2D21-4D88-B2B9-A348813E6271}" type="presOf" srcId="{45DC0B5B-F462-488D-A460-0919C130485A}" destId="{F0EA59EC-3AB0-46BF-A891-71CE83EF96B6}" srcOrd="0" destOrd="0" presId="urn:microsoft.com/office/officeart/2005/8/layout/venn2"/>
    <dgm:cxn modelId="{CB7C864A-F579-4A12-A852-F657F4CA990F}" type="presOf" srcId="{45DC0B5B-F462-488D-A460-0919C130485A}" destId="{30F06B85-AC39-4330-BB7C-9A0845C2E468}" srcOrd="1" destOrd="0" presId="urn:microsoft.com/office/officeart/2005/8/layout/venn2"/>
    <dgm:cxn modelId="{A301EA7C-EC32-4A22-B206-21EC9F227092}" type="presOf" srcId="{B619D468-65A0-4960-AFBE-B923470B7674}" destId="{C8C2873E-1297-4D53-855A-00B0A90EE07D}" srcOrd="0" destOrd="0" presId="urn:microsoft.com/office/officeart/2005/8/layout/venn2"/>
    <dgm:cxn modelId="{41BF2A36-FD59-44E9-A27B-A632F590E6D8}" type="presParOf" srcId="{05386740-2D31-48A1-BC53-49EE6AFBDDCE}" destId="{4FEC591A-A48C-4060-8FBE-5F154CF66D04}" srcOrd="0" destOrd="0" presId="urn:microsoft.com/office/officeart/2005/8/layout/venn2"/>
    <dgm:cxn modelId="{4BAF3AF6-E78F-4981-9B96-105B517F5A59}" type="presParOf" srcId="{4FEC591A-A48C-4060-8FBE-5F154CF66D04}" destId="{F0EA59EC-3AB0-46BF-A891-71CE83EF96B6}" srcOrd="0" destOrd="0" presId="urn:microsoft.com/office/officeart/2005/8/layout/venn2"/>
    <dgm:cxn modelId="{37A1F224-D8AE-447B-BFAF-1BB27971A8B3}" type="presParOf" srcId="{4FEC591A-A48C-4060-8FBE-5F154CF66D04}" destId="{30F06B85-AC39-4330-BB7C-9A0845C2E468}" srcOrd="1" destOrd="0" presId="urn:microsoft.com/office/officeart/2005/8/layout/venn2"/>
    <dgm:cxn modelId="{1AF6CB13-6C57-4117-98B9-F669BD7CA8D9}" type="presParOf" srcId="{05386740-2D31-48A1-BC53-49EE6AFBDDCE}" destId="{9700B665-832E-4BA0-9370-79091AA829B9}" srcOrd="1" destOrd="0" presId="urn:microsoft.com/office/officeart/2005/8/layout/venn2"/>
    <dgm:cxn modelId="{BFEBFFF5-CE68-46E3-8AB2-2688EC9B31A5}" type="presParOf" srcId="{9700B665-832E-4BA0-9370-79091AA829B9}" destId="{C8C2873E-1297-4D53-855A-00B0A90EE07D}" srcOrd="0" destOrd="0" presId="urn:microsoft.com/office/officeart/2005/8/layout/venn2"/>
    <dgm:cxn modelId="{3355074A-91B2-419D-B339-A0FB8742D909}" type="presParOf" srcId="{9700B665-832E-4BA0-9370-79091AA829B9}" destId="{DA01FEAB-26BD-4C14-8E88-AADA3F505E1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F4403-41F8-40E2-A815-93C3F1C5DFD6}">
      <dsp:nvSpPr>
        <dsp:cNvPr id="0" name=""/>
        <dsp:cNvSpPr/>
      </dsp:nvSpPr>
      <dsp:spPr>
        <a:xfrm>
          <a:off x="-47331" y="0"/>
          <a:ext cx="5814646" cy="12448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000" kern="1200" dirty="0" smtClean="0"/>
            <a:t>Міжнародний</a:t>
          </a:r>
          <a:endParaRPr lang="ru-RU" sz="5000" kern="1200" dirty="0"/>
        </a:p>
      </dsp:txBody>
      <dsp:txXfrm>
        <a:off x="-10871" y="36460"/>
        <a:ext cx="4471358" cy="1171927"/>
      </dsp:txXfrm>
    </dsp:sp>
    <dsp:sp modelId="{DAB28F9B-D297-4E98-AF29-C6D85BD3BFE2}">
      <dsp:nvSpPr>
        <dsp:cNvPr id="0" name=""/>
        <dsp:cNvSpPr/>
      </dsp:nvSpPr>
      <dsp:spPr>
        <a:xfrm>
          <a:off x="465725" y="1452322"/>
          <a:ext cx="5814646" cy="12448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000" kern="1200" dirty="0" smtClean="0"/>
            <a:t>Регіональний</a:t>
          </a:r>
          <a:endParaRPr lang="ru-RU" sz="5000" kern="1200" dirty="0"/>
        </a:p>
      </dsp:txBody>
      <dsp:txXfrm>
        <a:off x="502185" y="1488782"/>
        <a:ext cx="4419517" cy="1171927"/>
      </dsp:txXfrm>
    </dsp:sp>
    <dsp:sp modelId="{303770FD-EAEE-4FC7-9D50-AEB0FF0B2F6C}">
      <dsp:nvSpPr>
        <dsp:cNvPr id="0" name=""/>
        <dsp:cNvSpPr/>
      </dsp:nvSpPr>
      <dsp:spPr>
        <a:xfrm>
          <a:off x="884120" y="2941343"/>
          <a:ext cx="6003970" cy="1171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000" kern="1200" dirty="0" smtClean="0"/>
            <a:t>Національний</a:t>
          </a:r>
          <a:endParaRPr lang="ru-RU" sz="5000" kern="1200" dirty="0"/>
        </a:p>
      </dsp:txBody>
      <dsp:txXfrm>
        <a:off x="918431" y="2975654"/>
        <a:ext cx="4570089" cy="1102829"/>
      </dsp:txXfrm>
    </dsp:sp>
    <dsp:sp modelId="{0200C28C-0C44-4D39-8935-09B71423E524}">
      <dsp:nvSpPr>
        <dsp:cNvPr id="0" name=""/>
        <dsp:cNvSpPr/>
      </dsp:nvSpPr>
      <dsp:spPr>
        <a:xfrm>
          <a:off x="4958163" y="944009"/>
          <a:ext cx="809151" cy="8091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140222" y="944009"/>
        <a:ext cx="445033" cy="608886"/>
      </dsp:txXfrm>
    </dsp:sp>
    <dsp:sp modelId="{8F04A208-35EF-4517-B0C3-5FCE9ADC36E4}">
      <dsp:nvSpPr>
        <dsp:cNvPr id="0" name=""/>
        <dsp:cNvSpPr/>
      </dsp:nvSpPr>
      <dsp:spPr>
        <a:xfrm>
          <a:off x="5471220" y="2388033"/>
          <a:ext cx="809151" cy="8091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653279" y="2388033"/>
        <a:ext cx="445033" cy="6088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6C8EA-F3AA-43E7-9A60-26A33DB2924A}">
      <dsp:nvSpPr>
        <dsp:cNvPr id="0" name=""/>
        <dsp:cNvSpPr/>
      </dsp:nvSpPr>
      <dsp:spPr>
        <a:xfrm>
          <a:off x="0" y="35590"/>
          <a:ext cx="2304256" cy="13825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Наднаціональний (регулювання у ЄС)</a:t>
          </a:r>
          <a:endParaRPr lang="ru-RU" sz="2100" kern="1200" dirty="0"/>
        </a:p>
      </dsp:txBody>
      <dsp:txXfrm>
        <a:off x="0" y="35590"/>
        <a:ext cx="2304256" cy="13825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A59EC-3AB0-46BF-A891-71CE83EF96B6}">
      <dsp:nvSpPr>
        <dsp:cNvPr id="0" name=""/>
        <dsp:cNvSpPr/>
      </dsp:nvSpPr>
      <dsp:spPr>
        <a:xfrm>
          <a:off x="1426674" y="0"/>
          <a:ext cx="4221502" cy="42215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Соціальні практики і соціальні політики</a:t>
          </a:r>
          <a:endParaRPr lang="ru-RU" sz="1600" kern="1200" dirty="0"/>
        </a:p>
      </dsp:txBody>
      <dsp:txXfrm>
        <a:off x="2429280" y="316612"/>
        <a:ext cx="2216288" cy="717655"/>
      </dsp:txXfrm>
    </dsp:sp>
    <dsp:sp modelId="{C8C2873E-1297-4D53-855A-00B0A90EE07D}">
      <dsp:nvSpPr>
        <dsp:cNvPr id="0" name=""/>
        <dsp:cNvSpPr/>
      </dsp:nvSpPr>
      <dsp:spPr>
        <a:xfrm>
          <a:off x="2482049" y="1055375"/>
          <a:ext cx="3166126" cy="316612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Право</a:t>
          </a:r>
          <a:endParaRPr lang="ru-RU" sz="1600" kern="1200" dirty="0"/>
        </a:p>
      </dsp:txBody>
      <dsp:txXfrm>
        <a:off x="2945717" y="1846907"/>
        <a:ext cx="2238789" cy="1583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28753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031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58AF2B-2E33-6C4F-A7A3-359A601CBC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8" y="836712"/>
            <a:ext cx="12127904" cy="1592439"/>
          </a:xfrm>
        </p:spPr>
        <p:txBody>
          <a:bodyPr/>
          <a:lstStyle/>
          <a:p>
            <a:r>
              <a:rPr lang="x-none" sz="4800"/>
              <a:t>Питання на часі: політика у сфері інтелектуальної власності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x-none" sz="4800" smtClean="0"/>
              <a:t>українських </a:t>
            </a:r>
            <a:r>
              <a:rPr lang="x-none" sz="4800"/>
              <a:t>університетських бібліотек</a:t>
            </a: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C325990-12D7-1F4D-AA20-0AF753CC6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16080" y="4509120"/>
            <a:ext cx="5112568" cy="1660551"/>
          </a:xfrm>
        </p:spPr>
        <p:txBody>
          <a:bodyPr>
            <a:noAutofit/>
          </a:bodyPr>
          <a:lstStyle/>
          <a:p>
            <a:r>
              <a:rPr lang="x-none" sz="2400" b="1" i="1">
                <a:latin typeface="Lucida Calligraphy" panose="020F0502020204030204" pitchFamily="34" charset="0"/>
              </a:rPr>
              <a:t>Таісія Іванійчук</a:t>
            </a:r>
            <a:endParaRPr lang="ru-RU" sz="2400" b="1" i="1" dirty="0">
              <a:latin typeface="Lucida Calligraphy" panose="020F0502020204030204" pitchFamily="34" charset="0"/>
            </a:endParaRPr>
          </a:p>
          <a:p>
            <a:r>
              <a:rPr lang="x-none" sz="1800" smtClean="0">
                <a:latin typeface="Lucida Calligraphy" panose="020F0502020204030204" pitchFamily="34" charset="0"/>
              </a:rPr>
              <a:t>канд. </a:t>
            </a:r>
            <a:r>
              <a:rPr lang="ru-RU" sz="1800" dirty="0" err="1">
                <a:latin typeface="Lucida Calligraphy" panose="020F0502020204030204" pitchFamily="34" charset="0"/>
              </a:rPr>
              <a:t>біол</a:t>
            </a:r>
            <a:r>
              <a:rPr lang="x-none" sz="1800">
                <a:latin typeface="Lucida Calligraphy" panose="020F0502020204030204" pitchFamily="34" charset="0"/>
              </a:rPr>
              <a:t>. наук</a:t>
            </a:r>
            <a:endParaRPr lang="ru-RU" sz="1800" dirty="0">
              <a:latin typeface="Lucida Calligraphy" panose="020F0502020204030204" pitchFamily="34" charset="0"/>
            </a:endParaRPr>
          </a:p>
          <a:p>
            <a:r>
              <a:rPr lang="x-none" sz="1800">
                <a:latin typeface="Lucida Calligraphy" panose="020F0502020204030204" pitchFamily="34" charset="0"/>
              </a:rPr>
              <a:t>заст. директора  з наукової роботи</a:t>
            </a:r>
            <a:endParaRPr lang="ru-RU" sz="1800" dirty="0">
              <a:latin typeface="Lucida Calligraphy" panose="020F0502020204030204" pitchFamily="34" charset="0"/>
            </a:endParaRPr>
          </a:p>
          <a:p>
            <a:r>
              <a:rPr lang="x-none" sz="1800">
                <a:latin typeface="Lucida Calligraphy" panose="020F0502020204030204" pitchFamily="34" charset="0"/>
              </a:rPr>
              <a:t>Наукова </a:t>
            </a:r>
            <a:r>
              <a:rPr lang="x-none" sz="1800" smtClean="0">
                <a:latin typeface="Lucida Calligraphy" panose="020F0502020204030204" pitchFamily="34" charset="0"/>
              </a:rPr>
              <a:t>бібліотека</a:t>
            </a:r>
            <a:endParaRPr lang="en-US" sz="1800" dirty="0" smtClean="0">
              <a:latin typeface="Lucida Calligraphy" panose="020F0502020204030204" pitchFamily="34" charset="0"/>
            </a:endParaRPr>
          </a:p>
          <a:p>
            <a:r>
              <a:rPr lang="uk-UA" sz="1600" b="1" dirty="0" smtClean="0">
                <a:latin typeface="Lucida Calligraphy" panose="020F0502020204030204" pitchFamily="34" charset="0"/>
              </a:rPr>
              <a:t>Національний університет </a:t>
            </a:r>
          </a:p>
          <a:p>
            <a:r>
              <a:rPr lang="uk-UA" sz="1600" b="1" dirty="0" smtClean="0">
                <a:latin typeface="Lucida Calligraphy" panose="020F0502020204030204" pitchFamily="34" charset="0"/>
              </a:rPr>
              <a:t>«Одеська юридична академія»</a:t>
            </a:r>
            <a:endParaRPr lang="ru-RU" sz="1600" b="1" dirty="0">
              <a:latin typeface="Lucida Calligraphy" panose="020F0502020204030204" pitchFamily="34" charset="0"/>
            </a:endParaRPr>
          </a:p>
        </p:txBody>
      </p:sp>
      <p:pic>
        <p:nvPicPr>
          <p:cNvPr id="1026" name="Picture 2" descr="ÐÐ°ÑÑÐ¸Ð½ÐºÐ¸ Ð¿Ð¾ Ð·Ð°Ð¿ÑÐ¾ÑÑ intellectual property poli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853597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249016">
            <a:off x="1705198" y="5102893"/>
            <a:ext cx="140619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</a:rPr>
              <a:t>Policy</a:t>
            </a:r>
            <a:endParaRPr lang="ru-RU" sz="3200" b="1" dirty="0"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Shape 34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1137" y="2708920"/>
            <a:ext cx="1512168" cy="1367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ÐÐ°ÑÑÐ¸Ð½ÐºÐ¸ Ð¿Ð¾ Ð·Ð°Ð¿ÑÐ¾ÑÑ intellectual property polic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2" r="3951" b="60675"/>
          <a:stretch/>
        </p:blipFill>
        <p:spPr bwMode="auto">
          <a:xfrm>
            <a:off x="5375920" y="2866834"/>
            <a:ext cx="1354667" cy="14982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ÐÐ°ÑÑÐ¸Ð½ÐºÐ¸ Ð¿Ð¾ Ð·Ð°Ð¿ÑÐ¾ÑÑ Ð´Ð°ÑÑ Ð²ÐµÐ¹Ð´ÐµÑ Ñ ÐºÐ½Ð¸Ð³Ð¾Ð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5143">
            <a:off x="1890727" y="5580189"/>
            <a:ext cx="1203931" cy="85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01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65 0.00532 L 0.17435 0.00532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435 0.00532 L -0.07565 0.00532 " pathEditMode="relative" rAng="0" ptsTypes="AA">
                                      <p:cBhvr>
                                        <p:cTn id="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3352" y="764704"/>
            <a:ext cx="9760520" cy="10801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Останні законодавчі ініціативи щодо вдосконалення регулювання ІВ в Україні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608" y="2595812"/>
            <a:ext cx="540233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Проект Закону про </a:t>
            </a:r>
            <a:r>
              <a:rPr lang="ru-RU" dirty="0" err="1" smtClean="0"/>
              <a:t>внесення</a:t>
            </a:r>
            <a:r>
              <a:rPr lang="ru-RU" dirty="0" smtClean="0"/>
              <a:t> </a:t>
            </a:r>
            <a:r>
              <a:rPr lang="ru-RU" dirty="0" err="1" smtClean="0"/>
              <a:t>змін</a:t>
            </a:r>
            <a:r>
              <a:rPr lang="ru-RU" dirty="0" smtClean="0"/>
              <a:t> до Закону </a:t>
            </a:r>
            <a:r>
              <a:rPr lang="ru-RU" dirty="0" err="1" smtClean="0"/>
              <a:t>України</a:t>
            </a:r>
            <a:r>
              <a:rPr lang="ru-RU" dirty="0" smtClean="0"/>
              <a:t> «Про </a:t>
            </a:r>
            <a:r>
              <a:rPr lang="ru-RU" dirty="0" err="1" smtClean="0"/>
              <a:t>авторське</a:t>
            </a:r>
            <a:r>
              <a:rPr lang="ru-RU" dirty="0" smtClean="0"/>
              <a:t> право і </a:t>
            </a:r>
            <a:r>
              <a:rPr lang="ru-RU" dirty="0" err="1" smtClean="0"/>
              <a:t>суміжні</a:t>
            </a:r>
            <a:r>
              <a:rPr lang="ru-RU" dirty="0" smtClean="0"/>
              <a:t> права»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організацій</a:t>
            </a:r>
            <a:r>
              <a:rPr lang="ru-RU" dirty="0" smtClean="0"/>
              <a:t> </a:t>
            </a:r>
            <a:r>
              <a:rPr lang="ru-RU" dirty="0" err="1" smtClean="0"/>
              <a:t>колективного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(</a:t>
            </a:r>
            <a:r>
              <a:rPr lang="ru-RU" dirty="0" err="1" smtClean="0"/>
              <a:t>зареєстр</a:t>
            </a:r>
            <a:r>
              <a:rPr lang="ru-RU" dirty="0" smtClean="0"/>
              <a:t>. 17.08.2017 № 7014-1 ; </a:t>
            </a:r>
            <a:r>
              <a:rPr lang="ru-RU" dirty="0" err="1" smtClean="0"/>
              <a:t>ініц</a:t>
            </a:r>
            <a:r>
              <a:rPr lang="ru-RU" dirty="0" smtClean="0"/>
              <a:t>. Опанасенко О. В.) </a:t>
            </a:r>
            <a:r>
              <a:rPr lang="en-US" dirty="0" smtClean="0"/>
              <a:t>[</a:t>
            </a:r>
            <a:r>
              <a:rPr lang="uk-UA" dirty="0" smtClean="0"/>
              <a:t>Електронний ресурс</a:t>
            </a:r>
            <a:r>
              <a:rPr lang="en-US" dirty="0" smtClean="0"/>
              <a:t>]</a:t>
            </a:r>
            <a:r>
              <a:rPr lang="uk-UA" dirty="0" smtClean="0"/>
              <a:t>. – Режим доступу: </a:t>
            </a:r>
            <a:r>
              <a:rPr lang="en-US" sz="1400" dirty="0"/>
              <a:t>http://w1.c1.rada.gov.ua/pls/zweb2/webproc4_1?pf3511=62410</a:t>
            </a:r>
            <a:endParaRPr lang="uk-UA" sz="1400" dirty="0" smtClean="0"/>
          </a:p>
          <a:p>
            <a:endParaRPr lang="uk-UA" sz="1400" dirty="0"/>
          </a:p>
          <a:p>
            <a:endParaRPr lang="ru-RU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4" t="30635" r="19514" b="12703"/>
          <a:stretch/>
        </p:blipFill>
        <p:spPr bwMode="auto">
          <a:xfrm>
            <a:off x="5663952" y="2299689"/>
            <a:ext cx="6306340" cy="3226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Shape 34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ÐÐ°ÑÑÐ¸Ð½ÐºÐ¸ Ð¿Ð¾ Ð·Ð°Ð¿ÑÐ¾ÑÑ Ð¼Ð°ÑÑÐµÑ Ð¹Ð¾Ð´Ð° Ð³Ð¸Ñ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03712" y="479715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07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836712"/>
            <a:ext cx="9042400" cy="792088"/>
          </a:xfrm>
        </p:spPr>
        <p:txBody>
          <a:bodyPr>
            <a:normAutofit/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Правове регулювання ІВ у бібліотеках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9976" y="2636912"/>
            <a:ext cx="5904656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сьогодні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розроблено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комплексного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механізму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правового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регулювання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правовідносин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сфері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інтелектуальної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власності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бібліотечній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сфері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урахуванням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потужних</a:t>
            </a:r>
            <a:r>
              <a:rPr lang="ru-RU" sz="2000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темпів</a:t>
            </a:r>
            <a:r>
              <a:rPr lang="ru-RU" sz="2000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розвитку</a:t>
            </a:r>
            <a:r>
              <a:rPr lang="ru-RU" sz="2000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електронних</a:t>
            </a:r>
            <a:r>
              <a:rPr lang="ru-RU" sz="2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бібліотек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вдосконалення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 </a:t>
            </a:r>
            <a:r>
              <a:rPr lang="ru-RU" sz="2000" b="1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створення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представлення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sz="20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збереження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цифрового контенту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розвитку</a:t>
            </a:r>
            <a:r>
              <a:rPr lang="ru-RU" sz="2000" b="1" i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</a:t>
            </a:r>
            <a:r>
              <a:rPr lang="ru-RU" sz="2000" b="1" i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трансграничного </a:t>
            </a:r>
            <a:r>
              <a:rPr lang="ru-RU" sz="2000" b="1" i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розповсюдження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</a:t>
            </a:r>
            <a:r>
              <a:rPr lang="uk-UA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розбудови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політик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</a:t>
            </a: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science, open  education, open access, open 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</a:t>
            </a: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Shape 67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0" name="Picture 4" descr="ÐÐ°ÑÑÐ¸Ð½ÐºÐ¸ Ð¿Ð¾ Ð·Ð°Ð¿ÑÐ¾ÑÑ Ð¼Ð°ÑÑÐµÑ Ð¹Ð¾Ð´Ð° Ð³Ð¸Ñ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3047231"/>
            <a:ext cx="564985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600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Clr>
                <a:schemeClr val="lt1"/>
              </a:buClr>
              <a:buSzPts val="3600"/>
            </a:pPr>
            <a:r>
              <a:rPr lang="uk-UA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Вдосконалення правового регулювання ІВ через розбудову інноваційних соціальних практик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49290667"/>
              </p:ext>
            </p:extLst>
          </p:nvPr>
        </p:nvGraphicFramePr>
        <p:xfrm>
          <a:off x="3431704" y="2132856"/>
          <a:ext cx="5648176" cy="4221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Shape 67"/>
          <p:cNvPicPr preferRelativeResize="0">
            <a:picLocks noGrp="1"/>
          </p:cNvPicPr>
          <p:nvPr>
            <p:ph idx="1"/>
          </p:nvPr>
        </p:nvPicPr>
        <p:blipFill rotWithShape="1">
          <a:blip r:embed="rId7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769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80321" y="753228"/>
            <a:ext cx="9613800" cy="10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Aft>
                <a:spcPts val="0"/>
              </a:spcAft>
              <a:buClr>
                <a:schemeClr val="lt1"/>
              </a:buClr>
              <a:buSzPts val="3600"/>
            </a:pPr>
            <a:r>
              <a:rPr lang="en-US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Інституційна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політика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ІВ</a:t>
            </a:r>
            <a:endParaRPr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7" name="Shape 67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994" t="15022" r="50637" b="20751"/>
          <a:stretch/>
        </p:blipFill>
        <p:spPr>
          <a:xfrm>
            <a:off x="851887" y="2361475"/>
            <a:ext cx="4242624" cy="40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6099025" y="2516224"/>
            <a:ext cx="5529600" cy="371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/>
              <a:t>“Концепція інституційної політики з інтелектуальної власності охоплює політику організації у сфері інтелектуальної власності, тобто набір керівних. принципів і правил, прийнятих організацією, щоб забезпечити ефективне управління інтелектуальною власністю”.</a:t>
            </a:r>
            <a:endParaRPr sz="1800" b="1"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Сесицький Є. Діяльність ВОІВ на сучасному етапі. Підтримка розвитку політики з інтелектуальної власності в університетах і науково-дослідних організаціях та типове положення ВОІВ / Є. Сесицький // Теорія і практика інтелектуальної власності. - 2016. - N 6. - С. 47-53. - с. 50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2474326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95400" y="404664"/>
            <a:ext cx="90424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Розвиток правового регулювання ІВ через впровадження та розробку інституційних політик інтелектуальної власності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Shape 67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4" t="12170" r="12187" b="8611"/>
          <a:stretch/>
        </p:blipFill>
        <p:spPr bwMode="auto">
          <a:xfrm>
            <a:off x="335360" y="3068960"/>
            <a:ext cx="5807963" cy="3429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2" t="12170" r="11797" b="5000"/>
          <a:stretch/>
        </p:blipFill>
        <p:spPr bwMode="auto">
          <a:xfrm>
            <a:off x="4655840" y="2060848"/>
            <a:ext cx="5550226" cy="337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1" t="9444" r="21022" b="6667"/>
          <a:stretch/>
        </p:blipFill>
        <p:spPr bwMode="auto">
          <a:xfrm>
            <a:off x="8111171" y="3573016"/>
            <a:ext cx="3837755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41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67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911424" y="2060848"/>
            <a:ext cx="6052125" cy="4462121"/>
          </a:xfrm>
          <a:prstGeom prst="rect">
            <a:avLst/>
          </a:prstGeom>
        </p:spPr>
        <p:txBody>
          <a:bodyPr vert="horz" lIns="54864" tIns="91440" rtlCol="0">
            <a:normAutofit fontScale="925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>
              <a:buFont typeface="Wingdings 2"/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університетів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118872" indent="0">
              <a:buFont typeface="Wingdings 2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872" indent="0">
              <a:buFont typeface="Wingdings 2"/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872" indent="0">
              <a:buFont typeface="Wingdings 2"/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Intellectual Property Policy for Universities and Research Institutions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Taisiya\Desktop\мечникова июнь 2017\слайд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2221712"/>
            <a:ext cx="374441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Taisiya\Desktop\мечникова июнь 2017\слайд 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1" y="4672241"/>
            <a:ext cx="3744415" cy="195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695400" y="404664"/>
            <a:ext cx="90424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Розвиток правового регулювання ІВ через впровадження та розробку інституційних політик інтелектуальної власності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509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384032" y="2570942"/>
            <a:ext cx="5544616" cy="3312368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ВОІВ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ІВ,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ІВ,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науково-дослідним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9" t="14213" r="16923" b="11355"/>
          <a:stretch/>
        </p:blipFill>
        <p:spPr bwMode="auto">
          <a:xfrm>
            <a:off x="498128" y="2328441"/>
            <a:ext cx="5453856" cy="340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hape 66"/>
          <p:cNvSpPr txBox="1">
            <a:spLocks noGrp="1"/>
          </p:cNvSpPr>
          <p:nvPr>
            <p:ph type="title"/>
          </p:nvPr>
        </p:nvSpPr>
        <p:spPr>
          <a:xfrm>
            <a:off x="680321" y="753228"/>
            <a:ext cx="9613800" cy="10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Aft>
                <a:spcPts val="0"/>
              </a:spcAft>
              <a:buClr>
                <a:schemeClr val="lt1"/>
              </a:buClr>
              <a:buSzPts val="3600"/>
            </a:pPr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База даних політик ІВ </a:t>
            </a:r>
            <a:endParaRPr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Shape 67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625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95400" y="404664"/>
            <a:ext cx="90424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Впровадження та розробка політик інтелектуальної власності у бібліотеках ЗВО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uk-UA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uk-UA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кордоном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Shape 67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1" t="7917" r="23047" b="8889"/>
          <a:stretch/>
        </p:blipFill>
        <p:spPr bwMode="auto">
          <a:xfrm>
            <a:off x="431657" y="2204864"/>
            <a:ext cx="4784943" cy="4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4" t="47917" r="40781" b="24583"/>
          <a:stretch/>
        </p:blipFill>
        <p:spPr bwMode="auto">
          <a:xfrm>
            <a:off x="4007768" y="4653136"/>
            <a:ext cx="3124200" cy="1885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5" t="8611" r="26406" b="4650"/>
          <a:stretch/>
        </p:blipFill>
        <p:spPr bwMode="auto">
          <a:xfrm>
            <a:off x="7320136" y="2204864"/>
            <a:ext cx="4048839" cy="411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01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6600056" y="2496326"/>
            <a:ext cx="5194920" cy="4625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8872" indent="0" algn="ctr">
              <a:buFont typeface="Arial" panose="020B0604020202020204" pitchFamily="34" charset="0"/>
              <a:buNone/>
            </a:pPr>
            <a:r>
              <a:rPr lang="ru-RU" sz="4800" dirty="0" smtClean="0"/>
              <a:t>А у </a:t>
            </a:r>
            <a:r>
              <a:rPr lang="ru-RU" sz="4800" dirty="0" err="1" smtClean="0"/>
              <a:t>вашої</a:t>
            </a:r>
            <a:r>
              <a:rPr lang="ru-RU" sz="4800" dirty="0" smtClean="0"/>
              <a:t> б</a:t>
            </a:r>
            <a:r>
              <a:rPr lang="uk-UA" sz="4800" dirty="0" err="1" smtClean="0"/>
              <a:t>ібліотеки</a:t>
            </a:r>
            <a:r>
              <a:rPr lang="uk-UA" sz="4800" dirty="0" smtClean="0"/>
              <a:t> вже є політика інтелектуальної власності?</a:t>
            </a:r>
            <a:endParaRPr lang="ru-RU" sz="4800" dirty="0"/>
          </a:p>
        </p:txBody>
      </p:sp>
      <p:pic>
        <p:nvPicPr>
          <p:cNvPr id="13314" name="Picture 2" descr="ÑÐ¾ÑÐ¾ ÐÐ°ÑÑ ÐÐµÐ¹Ð´ÐµÑ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496326"/>
            <a:ext cx="5976664" cy="373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297" b="100000" l="0" r="34769">
                        <a14:foregroundMark x1="13538" y1="72271" x2="13538" y2="72271"/>
                        <a14:foregroundMark x1="14000" y1="76419" x2="14000" y2="76419"/>
                        <a14:foregroundMark x1="13538" y1="70306" x2="26923" y2="73581"/>
                        <a14:foregroundMark x1="29538" y1="73581" x2="25385" y2="86026"/>
                        <a14:foregroundMark x1="13846" y1="68341" x2="20154" y2="70524"/>
                        <a14:foregroundMark x1="20308" y1="70087" x2="13538" y2="668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550" r="65115"/>
          <a:stretch/>
        </p:blipFill>
        <p:spPr bwMode="auto">
          <a:xfrm>
            <a:off x="4367808" y="2780928"/>
            <a:ext cx="2159818" cy="180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hape 67"/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uk-UA" dirty="0" smtClean="0"/>
              <a:t>Питання на часі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267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  <p:pic>
        <p:nvPicPr>
          <p:cNvPr id="16386" name="Picture 2" descr="ÐÐ°ÑÑÐ¸Ð½ÐºÐ¸ Ð¿Ð¾ Ð·Ð°Ð¿ÑÐ¾ÑÑ stormtrooper running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2276872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hape 67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7264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80321" y="753228"/>
            <a:ext cx="9613800" cy="10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uk-UA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Поняття права інтелектуальної власності</a:t>
            </a:r>
            <a:endParaRPr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4" name="Shape 34"/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79376" y="2060848"/>
            <a:ext cx="583264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Інтелектуальна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власність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закріплені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законом права на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інтелектуальної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діяльності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виробничій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науковій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літературній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художній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сферах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інтелектуальної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власності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сума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тріади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майнових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 (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володіти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користуватися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розпоряджатися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немайнових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 (право на авторство, право на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недоторканість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твору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тощо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2606739"/>
            <a:ext cx="5001146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962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620688"/>
            <a:ext cx="9042400" cy="1600200"/>
          </a:xfrm>
        </p:spPr>
        <p:txBody>
          <a:bodyPr>
            <a:normAutofit/>
          </a:bodyPr>
          <a:lstStyle/>
          <a:p>
            <a:r>
              <a:rPr lang="uk-UA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Суб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’</a:t>
            </a:r>
            <a:r>
              <a:rPr lang="uk-UA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єкти</a:t>
            </a:r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права інтелектуальної власності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7968" y="2132856"/>
            <a:ext cx="540060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Ст. </a:t>
            </a:r>
            <a:r>
              <a:rPr lang="ru-RU" b="1" dirty="0" smtClean="0">
                <a:solidFill>
                  <a:schemeClr val="tx1"/>
                </a:solidFill>
              </a:rPr>
              <a:t>421 ЦК </a:t>
            </a:r>
            <a:r>
              <a:rPr lang="ru-RU" b="1" dirty="0" err="1" smtClean="0">
                <a:solidFill>
                  <a:schemeClr val="tx1"/>
                </a:solidFill>
              </a:rPr>
              <a:t>України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Суб'єктами</a:t>
            </a:r>
            <a:r>
              <a:rPr lang="ru-RU" dirty="0" smtClean="0">
                <a:solidFill>
                  <a:schemeClr val="tx1"/>
                </a:solidFill>
              </a:rPr>
              <a:t> права </a:t>
            </a:r>
            <a:r>
              <a:rPr lang="ru-RU" dirty="0" err="1" smtClean="0">
                <a:solidFill>
                  <a:schemeClr val="tx1"/>
                </a:solidFill>
              </a:rPr>
              <a:t>інтелектуальної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власності</a:t>
            </a:r>
            <a:r>
              <a:rPr lang="ru-RU" dirty="0" smtClean="0">
                <a:solidFill>
                  <a:schemeClr val="tx1"/>
                </a:solidFill>
              </a:rPr>
              <a:t> є: </a:t>
            </a:r>
            <a:r>
              <a:rPr lang="ru-RU" dirty="0" err="1" smtClean="0">
                <a:solidFill>
                  <a:schemeClr val="tx1"/>
                </a:solidFill>
              </a:rPr>
              <a:t>творець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творці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  <a:r>
              <a:rPr lang="ru-RU" dirty="0" err="1" smtClean="0">
                <a:solidFill>
                  <a:schemeClr val="tx1"/>
                </a:solidFill>
              </a:rPr>
              <a:t>об'єкта</a:t>
            </a:r>
            <a:r>
              <a:rPr lang="ru-RU" dirty="0" smtClean="0">
                <a:solidFill>
                  <a:schemeClr val="tx1"/>
                </a:solidFill>
              </a:rPr>
              <a:t> права </a:t>
            </a:r>
            <a:r>
              <a:rPr lang="ru-RU" dirty="0" err="1" smtClean="0">
                <a:solidFill>
                  <a:schemeClr val="tx1"/>
                </a:solidFill>
              </a:rPr>
              <a:t>інтелектуальної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власності</a:t>
            </a:r>
            <a:r>
              <a:rPr lang="ru-RU" dirty="0" smtClean="0">
                <a:solidFill>
                  <a:schemeClr val="tx1"/>
                </a:solidFill>
              </a:rPr>
              <a:t> (автор, </a:t>
            </a:r>
            <a:r>
              <a:rPr lang="ru-RU" dirty="0" err="1" smtClean="0">
                <a:solidFill>
                  <a:schemeClr val="tx1"/>
                </a:solidFill>
              </a:rPr>
              <a:t>виконавець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винахідник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тощо</a:t>
            </a:r>
            <a:r>
              <a:rPr lang="ru-RU" dirty="0" smtClean="0">
                <a:solidFill>
                  <a:schemeClr val="tx1"/>
                </a:solidFill>
              </a:rPr>
              <a:t>) та </a:t>
            </a:r>
            <a:r>
              <a:rPr lang="ru-RU" dirty="0" err="1" smtClean="0">
                <a:solidFill>
                  <a:schemeClr val="tx1"/>
                </a:solidFill>
              </a:rPr>
              <a:t>інші</a:t>
            </a:r>
            <a:r>
              <a:rPr lang="ru-RU" dirty="0" smtClean="0">
                <a:solidFill>
                  <a:schemeClr val="tx1"/>
                </a:solidFill>
              </a:rPr>
              <a:t> особи, </a:t>
            </a:r>
            <a:r>
              <a:rPr lang="ru-RU" dirty="0" err="1" smtClean="0">
                <a:solidFill>
                  <a:schemeClr val="tx1"/>
                </a:solidFill>
              </a:rPr>
              <a:t>яким</a:t>
            </a:r>
            <a:r>
              <a:rPr lang="ru-RU" dirty="0" smtClean="0">
                <a:solidFill>
                  <a:schemeClr val="tx1"/>
                </a:solidFill>
              </a:rPr>
              <a:t> належать </a:t>
            </a:r>
            <a:r>
              <a:rPr lang="ru-RU" dirty="0" err="1" smtClean="0">
                <a:solidFill>
                  <a:schemeClr val="tx1"/>
                </a:solidFill>
              </a:rPr>
              <a:t>особисті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немайнові</a:t>
            </a:r>
            <a:r>
              <a:rPr lang="ru-RU" dirty="0" smtClean="0">
                <a:solidFill>
                  <a:schemeClr val="tx1"/>
                </a:solidFill>
              </a:rPr>
              <a:t> та (</a:t>
            </a:r>
            <a:r>
              <a:rPr lang="ru-RU" dirty="0" err="1" smtClean="0">
                <a:solidFill>
                  <a:schemeClr val="tx1"/>
                </a:solidFill>
              </a:rPr>
              <a:t>або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  <a:r>
              <a:rPr lang="ru-RU" dirty="0" err="1" smtClean="0">
                <a:solidFill>
                  <a:schemeClr val="tx1"/>
                </a:solidFill>
              </a:rPr>
              <a:t>майнові</a:t>
            </a:r>
            <a:r>
              <a:rPr lang="ru-RU" dirty="0" smtClean="0">
                <a:solidFill>
                  <a:schemeClr val="tx1"/>
                </a:solidFill>
              </a:rPr>
              <a:t> права </a:t>
            </a:r>
            <a:r>
              <a:rPr lang="ru-RU" dirty="0" err="1" smtClean="0">
                <a:solidFill>
                  <a:schemeClr val="tx1"/>
                </a:solidFill>
              </a:rPr>
              <a:t>інтелектуальної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власності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відповідно</a:t>
            </a:r>
            <a:r>
              <a:rPr lang="ru-RU" dirty="0" smtClean="0">
                <a:solidFill>
                  <a:schemeClr val="tx1"/>
                </a:solidFill>
              </a:rPr>
              <a:t> до </a:t>
            </a:r>
            <a:r>
              <a:rPr lang="ru-RU" dirty="0" err="1" smtClean="0">
                <a:solidFill>
                  <a:schemeClr val="tx1"/>
                </a:solidFill>
              </a:rPr>
              <a:t>цього</a:t>
            </a:r>
            <a:r>
              <a:rPr lang="ru-RU" dirty="0" smtClean="0">
                <a:solidFill>
                  <a:schemeClr val="tx1"/>
                </a:solidFill>
              </a:rPr>
              <a:t> Кодексу, </a:t>
            </a:r>
            <a:r>
              <a:rPr lang="ru-RU" dirty="0" err="1" smtClean="0">
                <a:solidFill>
                  <a:schemeClr val="tx1"/>
                </a:solidFill>
              </a:rPr>
              <a:t>іншого</a:t>
            </a:r>
            <a:r>
              <a:rPr lang="ru-RU" dirty="0" smtClean="0">
                <a:solidFill>
                  <a:schemeClr val="tx1"/>
                </a:solidFill>
              </a:rPr>
              <a:t> закону </a:t>
            </a:r>
            <a:r>
              <a:rPr lang="ru-RU" dirty="0" err="1" smtClean="0">
                <a:solidFill>
                  <a:schemeClr val="tx1"/>
                </a:solidFill>
              </a:rPr>
              <a:t>чи</a:t>
            </a:r>
            <a:r>
              <a:rPr lang="ru-RU" dirty="0" smtClean="0">
                <a:solidFill>
                  <a:schemeClr val="tx1"/>
                </a:solidFill>
              </a:rPr>
              <a:t> договору.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ÑÑÐ±'ÑÐºÑ Ð¿ÑÐ°Ð²Ð° \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348880"/>
            <a:ext cx="4752528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hape 34"/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351" y="5755891"/>
            <a:ext cx="1636561" cy="9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5755890"/>
            <a:ext cx="1636561" cy="9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646" y="5755889"/>
            <a:ext cx="1636561" cy="9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226" y="5756188"/>
            <a:ext cx="1636561" cy="9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207" y="5756188"/>
            <a:ext cx="1636561" cy="9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29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834615"/>
            <a:ext cx="9042400" cy="936104"/>
          </a:xfrm>
        </p:spPr>
        <p:txBody>
          <a:bodyPr>
            <a:noAutofit/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’</a:t>
            </a:r>
            <a:r>
              <a:rPr lang="uk-UA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єкти</a:t>
            </a:r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права інтелектуальної власності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420888"/>
            <a:ext cx="525658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57416" y="2420888"/>
            <a:ext cx="59046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Стаття</a:t>
            </a:r>
            <a:r>
              <a:rPr lang="ru-RU" b="1" dirty="0"/>
              <a:t> 420 ЦК </a:t>
            </a:r>
            <a:r>
              <a:rPr lang="ru-RU" b="1" dirty="0" err="1"/>
              <a:t>України</a:t>
            </a:r>
            <a:endParaRPr lang="ru-RU" b="1" dirty="0"/>
          </a:p>
          <a:p>
            <a:r>
              <a:rPr lang="ru-RU" b="1" dirty="0"/>
              <a:t> </a:t>
            </a:r>
            <a:r>
              <a:rPr lang="ru-RU" b="1" dirty="0" err="1"/>
              <a:t>Об'єкти</a:t>
            </a:r>
            <a:r>
              <a:rPr lang="ru-RU" b="1" dirty="0"/>
              <a:t> права </a:t>
            </a:r>
            <a:r>
              <a:rPr lang="ru-RU" b="1" dirty="0" err="1"/>
              <a:t>інтелектуальної</a:t>
            </a:r>
            <a:r>
              <a:rPr lang="ru-RU" b="1" dirty="0"/>
              <a:t> </a:t>
            </a:r>
            <a:r>
              <a:rPr lang="ru-RU" b="1" dirty="0" err="1"/>
              <a:t>власності</a:t>
            </a:r>
            <a:endParaRPr lang="ru-RU" b="1" dirty="0"/>
          </a:p>
          <a:p>
            <a:endParaRPr lang="uk-UA" b="1" dirty="0"/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твори;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компіляції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фонограми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відеограми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винаходи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зразки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мікросхем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раціоналізаторські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породи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фірмові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торговельні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марки (знаки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uk-UA" b="1" dirty="0"/>
          </a:p>
        </p:txBody>
      </p:sp>
      <p:pic>
        <p:nvPicPr>
          <p:cNvPr id="5" name="Shape 34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021" y="6021288"/>
            <a:ext cx="1152525" cy="6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205" y="6021288"/>
            <a:ext cx="1152525" cy="6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680" y="6021288"/>
            <a:ext cx="1152525" cy="6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155" y="6021288"/>
            <a:ext cx="1152525" cy="6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://1.bp.blogspot.com/-6nM6NCqCLlI/UbsmA9Z6wLI/AAAAAAAAB18/-bPbBJpZ1RY/s320/stormGIF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4C5F6B"/>
              </a:clrFrom>
              <a:clrTo>
                <a:srgbClr val="4C5F6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630" y="6021288"/>
            <a:ext cx="1152525" cy="6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98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588681"/>
            <a:ext cx="10513168" cy="1512168"/>
          </a:xfrm>
        </p:spPr>
        <p:txBody>
          <a:bodyPr>
            <a:noAutofit/>
          </a:bodyPr>
          <a:lstStyle/>
          <a:p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Складові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механізму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правового </a:t>
            </a:r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регулювання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інтелектуальної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власності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416" y="2348880"/>
            <a:ext cx="6624736" cy="3886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ті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діють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відповідних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стадіях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регулювання</a:t>
            </a:r>
            <a:r>
              <a:rPr lang="ru-RU" dirty="0">
                <a:solidFill>
                  <a:schemeClr val="tx1"/>
                </a:solidFill>
              </a:rPr>
              <a:t> - </a:t>
            </a:r>
            <a:r>
              <a:rPr lang="ru-RU" dirty="0" err="1">
                <a:solidFill>
                  <a:schemeClr val="tx1"/>
                </a:solidFill>
              </a:rPr>
              <a:t>норми</a:t>
            </a:r>
            <a:r>
              <a:rPr lang="ru-RU" dirty="0">
                <a:solidFill>
                  <a:schemeClr val="tx1"/>
                </a:solidFill>
              </a:rPr>
              <a:t> права; нормативно-</a:t>
            </a:r>
            <a:r>
              <a:rPr lang="ru-RU" dirty="0" err="1">
                <a:solidFill>
                  <a:schemeClr val="tx1"/>
                </a:solidFill>
              </a:rPr>
              <a:t>правові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акти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юридичні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факти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правовідносини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акти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безпосередньої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реалізації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суб'єктивних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юридичних</a:t>
            </a:r>
            <a:r>
              <a:rPr lang="ru-RU" dirty="0">
                <a:solidFill>
                  <a:schemeClr val="tx1"/>
                </a:solidFill>
              </a:rPr>
              <a:t> прав і </a:t>
            </a:r>
            <a:r>
              <a:rPr lang="ru-RU" dirty="0" err="1">
                <a:solidFill>
                  <a:schemeClr val="tx1"/>
                </a:solidFill>
              </a:rPr>
              <a:t>обов'язків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ті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діють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протягом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усього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регулювання</a:t>
            </a:r>
            <a:r>
              <a:rPr lang="ru-RU" dirty="0">
                <a:solidFill>
                  <a:schemeClr val="tx1"/>
                </a:solidFill>
              </a:rPr>
              <a:t> - </a:t>
            </a:r>
            <a:r>
              <a:rPr lang="ru-RU" dirty="0" err="1">
                <a:solidFill>
                  <a:schemeClr val="tx1"/>
                </a:solidFill>
              </a:rPr>
              <a:t>суб'єкти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здійснюють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правове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регулювання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чи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правову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діяльність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 smtClean="0">
                <a:solidFill>
                  <a:schemeClr val="tx1"/>
                </a:solidFill>
              </a:rPr>
              <a:t>правосвідомість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правова</a:t>
            </a:r>
            <a:r>
              <a:rPr lang="ru-RU" dirty="0">
                <a:solidFill>
                  <a:schemeClr val="tx1"/>
                </a:solidFill>
              </a:rPr>
              <a:t> культура</a:t>
            </a:r>
            <a:r>
              <a:rPr lang="ru-RU" dirty="0"/>
              <a:t>,</a:t>
            </a:r>
          </a:p>
        </p:txBody>
      </p:sp>
      <p:pic>
        <p:nvPicPr>
          <p:cNvPr id="5" name="Shape 34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ÐÐ°ÑÑÐ¸Ð½ÐºÐ¸ Ð¿Ð¾ Ð·Ð°Ð¿ÑÐ¾ÑÑ Ð¿Ð°Ð·Ð» Ð³Ð¸Ñ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679" y="2636912"/>
            <a:ext cx="41846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08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80321" y="753228"/>
            <a:ext cx="9613800" cy="10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>
              <a:spcAft>
                <a:spcPts val="0"/>
              </a:spcAft>
              <a:buClr>
                <a:schemeClr val="lt1"/>
              </a:buClr>
              <a:buSzPts val="3600"/>
            </a:pPr>
            <a:r>
              <a:rPr lang="en-US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Рівні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регулювання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політик</a:t>
            </a:r>
            <a:r>
              <a:rPr lang="en-US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ІВ</a:t>
            </a:r>
            <a:endParaRPr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4" name="Shape 3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86495096"/>
              </p:ext>
            </p:extLst>
          </p:nvPr>
        </p:nvGraphicFramePr>
        <p:xfrm>
          <a:off x="695400" y="2060848"/>
          <a:ext cx="6840760" cy="4149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07546105"/>
              </p:ext>
            </p:extLst>
          </p:nvPr>
        </p:nvGraphicFramePr>
        <p:xfrm>
          <a:off x="8544272" y="2483535"/>
          <a:ext cx="2304256" cy="141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4" name="Группа 13"/>
          <p:cNvGrpSpPr/>
          <p:nvPr/>
        </p:nvGrpSpPr>
        <p:grpSpPr>
          <a:xfrm rot="13901723">
            <a:off x="7399613" y="3222657"/>
            <a:ext cx="809151" cy="1512168"/>
            <a:chOff x="4958163" y="944009"/>
            <a:chExt cx="809151" cy="809151"/>
          </a:xfrm>
          <a:scene3d>
            <a:camera prst="orthographicFront"/>
            <a:lightRig rig="flat" dir="t"/>
          </a:scene3d>
        </p:grpSpPr>
        <p:sp>
          <p:nvSpPr>
            <p:cNvPr id="15" name="Стрелка вниз 14"/>
            <p:cNvSpPr/>
            <p:nvPr/>
          </p:nvSpPr>
          <p:spPr>
            <a:xfrm>
              <a:off x="4958163" y="944009"/>
              <a:ext cx="809151" cy="80915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трелка вниз 4"/>
            <p:cNvSpPr/>
            <p:nvPr/>
          </p:nvSpPr>
          <p:spPr>
            <a:xfrm>
              <a:off x="5140222" y="944009"/>
              <a:ext cx="445033" cy="608886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/>
            </a:p>
          </p:txBody>
        </p:sp>
      </p:grpSp>
      <p:pic>
        <p:nvPicPr>
          <p:cNvPr id="17410" name="Picture 2" descr="ÐÐ°ÑÑÐ¸Ð½ÐºÐ¸ Ð¿Ð¾ Ð·Ð°Ð¿ÑÐ¾ÑÑ Ð¿Ð»Ð°Ð½ÐµÑÐ° Ð³Ð¸Ñ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6" y="4365104"/>
            <a:ext cx="2314575" cy="21050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5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10204" r="26944" b="4587"/>
          <a:stretch/>
        </p:blipFill>
        <p:spPr bwMode="auto">
          <a:xfrm>
            <a:off x="7752184" y="2060848"/>
            <a:ext cx="424330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19336" y="2060848"/>
            <a:ext cx="6048672" cy="3785045"/>
          </a:xfrm>
        </p:spPr>
        <p:txBody>
          <a:bodyPr>
            <a:noAutofit/>
          </a:bodyPr>
          <a:lstStyle/>
          <a:p>
            <a:pPr marL="118872" indent="0">
              <a:lnSpc>
                <a:spcPct val="100000"/>
              </a:lnSpc>
              <a:buNone/>
            </a:pPr>
            <a:r>
              <a:rPr lang="ru-RU" sz="1800" b="1" dirty="0" err="1" smtClean="0"/>
              <a:t>Основні</a:t>
            </a:r>
            <a:r>
              <a:rPr lang="ru-RU" sz="1800" b="1" dirty="0" smtClean="0"/>
              <a:t> напрямки </a:t>
            </a:r>
            <a:r>
              <a:rPr lang="ru-RU" sz="1800" b="1" dirty="0" err="1"/>
              <a:t>реалізації</a:t>
            </a:r>
            <a:r>
              <a:rPr lang="ru-RU" sz="1800" b="1" dirty="0"/>
              <a:t> </a:t>
            </a:r>
            <a:r>
              <a:rPr lang="ru-RU" sz="1800" b="1" dirty="0" err="1"/>
              <a:t>Концепції</a:t>
            </a:r>
            <a:r>
              <a:rPr lang="ru-RU" sz="1800" b="1" dirty="0"/>
              <a:t> </a:t>
            </a:r>
            <a:r>
              <a:rPr lang="ru-RU" sz="1800" b="1" dirty="0" smtClean="0"/>
              <a:t>:</a:t>
            </a:r>
            <a:endParaRPr lang="ru-RU" sz="1800" b="1" dirty="0"/>
          </a:p>
          <a:p>
            <a:pPr>
              <a:lnSpc>
                <a:spcPct val="100000"/>
              </a:lnSpc>
            </a:pPr>
            <a:endParaRPr lang="ru-RU" sz="1400" b="1" dirty="0"/>
          </a:p>
          <a:p>
            <a:pPr>
              <a:lnSpc>
                <a:spcPct val="100000"/>
              </a:lnSpc>
            </a:pPr>
            <a:r>
              <a:rPr lang="ru-RU" sz="1600" dirty="0" err="1">
                <a:cs typeface="Times New Roman" panose="02020603050405020304" pitchFamily="18" charset="0"/>
              </a:rPr>
              <a:t>запровадження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прозорої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дворівневої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структури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державної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системи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правової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охорони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інтелектуальної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власності</a:t>
            </a:r>
            <a:r>
              <a:rPr lang="ru-RU" sz="1600" dirty="0">
                <a:cs typeface="Times New Roman" panose="02020603050405020304" pitchFamily="18" charset="0"/>
              </a:rPr>
              <a:t>, за </a:t>
            </a:r>
            <a:r>
              <a:rPr lang="ru-RU" sz="1600" dirty="0" err="1">
                <a:cs typeface="Times New Roman" panose="02020603050405020304" pitchFamily="18" charset="0"/>
              </a:rPr>
              <a:t>якої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Мінекономрозвитку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забезпечує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формування</a:t>
            </a:r>
            <a:r>
              <a:rPr lang="ru-RU" sz="1600" dirty="0"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cs typeface="Times New Roman" panose="02020603050405020304" pitchFamily="18" charset="0"/>
              </a:rPr>
              <a:t>реалізацію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державної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cs typeface="Times New Roman" panose="02020603050405020304" pitchFamily="18" charset="0"/>
              </a:rPr>
              <a:t>сфері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інтелектуальної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власності</a:t>
            </a:r>
            <a:r>
              <a:rPr lang="ru-RU" sz="1600" dirty="0">
                <a:cs typeface="Times New Roman" panose="02020603050405020304" pitchFamily="18" charset="0"/>
              </a:rPr>
              <a:t>, а </a:t>
            </a:r>
            <a:r>
              <a:rPr lang="ru-RU" sz="1600" dirty="0" err="1">
                <a:cs typeface="Times New Roman" panose="02020603050405020304" pitchFamily="18" charset="0"/>
              </a:rPr>
              <a:t>національний</a:t>
            </a:r>
            <a:r>
              <a:rPr lang="ru-RU" sz="1600" dirty="0">
                <a:cs typeface="Times New Roman" panose="02020603050405020304" pitchFamily="18" charset="0"/>
              </a:rPr>
              <a:t> орган </a:t>
            </a:r>
            <a:r>
              <a:rPr lang="ru-RU" sz="1600" dirty="0" err="1">
                <a:cs typeface="Times New Roman" panose="02020603050405020304" pitchFamily="18" charset="0"/>
              </a:rPr>
              <a:t>інтелектуальної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власності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виконує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окремі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публічні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функції</a:t>
            </a:r>
            <a:r>
              <a:rPr lang="ru-RU" sz="1600" dirty="0">
                <a:cs typeface="Times New Roman" panose="02020603050405020304" pitchFamily="18" charset="0"/>
              </a:rPr>
              <a:t> (</a:t>
            </a:r>
            <a:r>
              <a:rPr lang="ru-RU" sz="1600" dirty="0" err="1">
                <a:cs typeface="Times New Roman" panose="02020603050405020304" pitchFamily="18" charset="0"/>
              </a:rPr>
              <a:t>владні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повноваження</a:t>
            </a:r>
            <a:r>
              <a:rPr lang="ru-RU" sz="1600" dirty="0">
                <a:cs typeface="Times New Roman" panose="02020603050405020304" pitchFamily="18" charset="0"/>
              </a:rPr>
              <a:t>) з </a:t>
            </a:r>
            <a:r>
              <a:rPr lang="ru-RU" sz="1600" dirty="0" err="1">
                <a:cs typeface="Times New Roman" panose="02020603050405020304" pitchFamily="18" charset="0"/>
              </a:rPr>
              <a:t>реалізації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державної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cs typeface="Times New Roman" panose="02020603050405020304" pitchFamily="18" charset="0"/>
              </a:rPr>
              <a:t>зазначеній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сфері</a:t>
            </a:r>
            <a:r>
              <a:rPr lang="ru-RU" sz="1600" dirty="0"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00000"/>
              </a:lnSpc>
            </a:pPr>
            <a:r>
              <a:rPr lang="ru-RU" sz="1600" dirty="0" err="1" smtClean="0">
                <a:cs typeface="Times New Roman" panose="02020603050405020304" pitchFamily="18" charset="0"/>
              </a:rPr>
              <a:t>реорганізація</a:t>
            </a:r>
            <a:r>
              <a:rPr lang="ru-RU" sz="1600" dirty="0" smtClean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системи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колективного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управління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майновими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авторськими</a:t>
            </a:r>
            <a:r>
              <a:rPr lang="ru-RU" sz="1600" dirty="0"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cs typeface="Times New Roman" panose="02020603050405020304" pitchFamily="18" charset="0"/>
              </a:rPr>
              <a:t>суміжними</a:t>
            </a:r>
            <a:r>
              <a:rPr lang="ru-RU" sz="1600" dirty="0">
                <a:cs typeface="Times New Roman" panose="02020603050405020304" pitchFamily="18" charset="0"/>
              </a:rPr>
              <a:t> правами;</a:t>
            </a:r>
          </a:p>
          <a:p>
            <a:pPr>
              <a:lnSpc>
                <a:spcPct val="100000"/>
              </a:lnSpc>
            </a:pPr>
            <a:r>
              <a:rPr lang="ru-RU" sz="1600" dirty="0" err="1" smtClean="0">
                <a:cs typeface="Times New Roman" panose="02020603050405020304" pitchFamily="18" charset="0"/>
              </a:rPr>
              <a:t>удосконалення</a:t>
            </a:r>
            <a:r>
              <a:rPr lang="ru-RU" sz="1600" dirty="0" smtClean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національного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cs typeface="Times New Roman" panose="02020603050405020304" pitchFamily="18" charset="0"/>
              </a:rPr>
              <a:t>законодавства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 smtClean="0">
                <a:cs typeface="Times New Roman" panose="02020603050405020304" pitchFamily="18" charset="0"/>
              </a:rPr>
              <a:t>та </a:t>
            </a:r>
            <a:r>
              <a:rPr lang="ru-RU" sz="1600" dirty="0" err="1"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cs typeface="Times New Roman" panose="02020603050405020304" pitchFamily="18" charset="0"/>
              </a:rPr>
              <a:t>гармонізація</a:t>
            </a:r>
            <a:r>
              <a:rPr lang="ru-RU" sz="1600" dirty="0" smtClean="0">
                <a:cs typeface="Times New Roman" panose="02020603050405020304" pitchFamily="18" charset="0"/>
              </a:rPr>
              <a:t> </a:t>
            </a:r>
            <a:r>
              <a:rPr lang="ru-RU" sz="1600" dirty="0">
                <a:cs typeface="Times New Roman" panose="02020603050405020304" pitchFamily="18" charset="0"/>
              </a:rPr>
              <a:t>до </a:t>
            </a:r>
            <a:r>
              <a:rPr lang="ru-RU" sz="1600" dirty="0" smtClean="0">
                <a:cs typeface="Times New Roman" panose="02020603050405020304" pitchFamily="18" charset="0"/>
              </a:rPr>
              <a:t>права ЄС</a:t>
            </a:r>
            <a:r>
              <a:rPr lang="ru-RU" sz="1600" dirty="0" smtClean="0"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uk-UA" sz="1400" dirty="0"/>
          </a:p>
          <a:p>
            <a:pPr>
              <a:lnSpc>
                <a:spcPct val="100000"/>
              </a:lnSpc>
            </a:pPr>
            <a:endParaRPr lang="uk-UA" sz="1400" dirty="0" smtClean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3352" y="764704"/>
            <a:ext cx="9760520" cy="1080120"/>
          </a:xfrm>
        </p:spPr>
        <p:txBody>
          <a:bodyPr>
            <a:normAutofit/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Останні законодавчі ініціативи щодо вдосконалення регулювання ІВ в Україні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201" name="Picture 9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5484648"/>
            <a:ext cx="3024336" cy="133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18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764704"/>
            <a:ext cx="9760520" cy="1080120"/>
          </a:xfrm>
        </p:spPr>
        <p:txBody>
          <a:bodyPr>
            <a:normAutofit/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Останні законодавчі ініціативи щодо вдосконалення регулювання ІВ в Україні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31360" y="2151393"/>
            <a:ext cx="576064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У </a:t>
            </a:r>
            <a:r>
              <a:rPr lang="ru-RU" sz="1400" dirty="0" err="1"/>
              <a:t>зв'язку</a:t>
            </a:r>
            <a:r>
              <a:rPr lang="ru-RU" sz="1400" dirty="0"/>
              <a:t> з </a:t>
            </a:r>
            <a:r>
              <a:rPr lang="ru-RU" sz="1400" dirty="0" err="1"/>
              <a:t>опублікуванням</a:t>
            </a:r>
            <a:r>
              <a:rPr lang="ru-RU" sz="1400" dirty="0"/>
              <a:t> Постанови </a:t>
            </a:r>
            <a:r>
              <a:rPr lang="ru-RU" sz="1400" dirty="0" err="1"/>
              <a:t>Кабінету</a:t>
            </a:r>
            <a:r>
              <a:rPr lang="ru-RU" sz="1400" dirty="0"/>
              <a:t> </a:t>
            </a:r>
            <a:r>
              <a:rPr lang="ru-RU" sz="1400" dirty="0" err="1"/>
              <a:t>Міністрів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11.05.2017 № 320 </a:t>
            </a:r>
            <a:r>
              <a:rPr lang="ru-RU" sz="1400" dirty="0" err="1"/>
              <a:t>Державна</a:t>
            </a:r>
            <a:r>
              <a:rPr lang="ru-RU" sz="1400" dirty="0"/>
              <a:t> служба </a:t>
            </a:r>
            <a:r>
              <a:rPr lang="ru-RU" sz="1400" dirty="0" err="1"/>
              <a:t>інтелектуальної</a:t>
            </a:r>
            <a:r>
              <a:rPr lang="ru-RU" sz="1400" dirty="0"/>
              <a:t> </a:t>
            </a:r>
            <a:r>
              <a:rPr lang="ru-RU" sz="1400" dirty="0" err="1"/>
              <a:t>власності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(ДСІВ) з 19 </a:t>
            </a:r>
            <a:r>
              <a:rPr lang="ru-RU" sz="1400" dirty="0" err="1"/>
              <a:t>травня</a:t>
            </a:r>
            <a:r>
              <a:rPr lang="ru-RU" sz="1400" dirty="0"/>
              <a:t> 2017 року </a:t>
            </a:r>
            <a:r>
              <a:rPr lang="ru-RU" sz="1400" dirty="0" err="1"/>
              <a:t>припиняє</a:t>
            </a:r>
            <a:r>
              <a:rPr lang="ru-RU" sz="1400" dirty="0"/>
              <a:t> </a:t>
            </a:r>
            <a:r>
              <a:rPr lang="ru-RU" sz="1400" dirty="0" err="1"/>
              <a:t>виконувати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з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інтелектуальної</a:t>
            </a:r>
            <a:r>
              <a:rPr lang="ru-RU" sz="1400" dirty="0"/>
              <a:t> </a:t>
            </a:r>
            <a:r>
              <a:rPr lang="ru-RU" sz="1400" dirty="0" err="1"/>
              <a:t>власності</a:t>
            </a:r>
            <a:r>
              <a:rPr lang="ru-RU" sz="1400" dirty="0"/>
              <a:t>: </a:t>
            </a:r>
            <a:r>
              <a:rPr lang="ru-RU" sz="1400" dirty="0" err="1"/>
              <a:t>діяльність</a:t>
            </a:r>
            <a:r>
              <a:rPr lang="ru-RU" sz="1400" dirty="0"/>
              <a:t>, </a:t>
            </a:r>
            <a:r>
              <a:rPr lang="ru-RU" sz="1400" dirty="0" err="1"/>
              <a:t>пов’язану</a:t>
            </a:r>
            <a:r>
              <a:rPr lang="ru-RU" sz="1400" dirty="0"/>
              <a:t> з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виконанням</a:t>
            </a:r>
            <a:r>
              <a:rPr lang="ru-RU" sz="1400" dirty="0"/>
              <a:t>, </a:t>
            </a:r>
            <a:r>
              <a:rPr lang="ru-RU" sz="1400" dirty="0" err="1"/>
              <a:t>відтепер</a:t>
            </a:r>
            <a:r>
              <a:rPr lang="ru-RU" sz="1400" dirty="0"/>
              <a:t> </a:t>
            </a:r>
            <a:r>
              <a:rPr lang="ru-RU" sz="1400" dirty="0" err="1"/>
              <a:t>здійснює</a:t>
            </a:r>
            <a:r>
              <a:rPr lang="ru-RU" sz="1400" dirty="0"/>
              <a:t> </a:t>
            </a:r>
            <a:r>
              <a:rPr lang="ru-RU" sz="1400" dirty="0" err="1"/>
              <a:t>Міністерство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і </a:t>
            </a:r>
            <a:r>
              <a:rPr lang="ru-RU" sz="1400" dirty="0" err="1"/>
              <a:t>торгівлі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endParaRPr lang="en-US" sz="1400" dirty="0" smtClean="0"/>
          </a:p>
          <a:p>
            <a:endParaRPr lang="ru-RU" sz="1400" dirty="0"/>
          </a:p>
          <a:p>
            <a:r>
              <a:rPr lang="ru-RU" sz="1400" dirty="0" err="1"/>
              <a:t>Політика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інтелектуальної</a:t>
            </a:r>
            <a:r>
              <a:rPr lang="ru-RU" sz="1400" dirty="0"/>
              <a:t> </a:t>
            </a:r>
            <a:r>
              <a:rPr lang="ru-RU" sz="1400" dirty="0" err="1"/>
              <a:t>власності</a:t>
            </a:r>
            <a:r>
              <a:rPr lang="ru-RU" sz="1400" dirty="0"/>
              <a:t> є </a:t>
            </a:r>
            <a:r>
              <a:rPr lang="ru-RU" sz="1400" dirty="0" err="1"/>
              <a:t>однією</a:t>
            </a:r>
            <a:r>
              <a:rPr lang="ru-RU" sz="1400" dirty="0"/>
              <a:t> з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передумов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інноваційної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та </a:t>
            </a:r>
            <a:r>
              <a:rPr lang="ru-RU" sz="1400" dirty="0" err="1"/>
              <a:t>зростання</a:t>
            </a:r>
            <a:r>
              <a:rPr lang="ru-RU" sz="1400" dirty="0"/>
              <a:t> 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 і </a:t>
            </a:r>
            <a:r>
              <a:rPr lang="ru-RU" sz="1400" dirty="0" err="1"/>
              <a:t>випливає</a:t>
            </a:r>
            <a:r>
              <a:rPr lang="ru-RU" sz="1400" dirty="0"/>
              <a:t> з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, 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чим</a:t>
            </a:r>
            <a:r>
              <a:rPr lang="ru-RU" sz="1400" dirty="0"/>
              <a:t> повинна </a:t>
            </a:r>
            <a:r>
              <a:rPr lang="ru-RU" sz="1400" dirty="0" err="1"/>
              <a:t>належати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до </a:t>
            </a:r>
            <a:r>
              <a:rPr lang="ru-RU" sz="1400" dirty="0" err="1"/>
              <a:t>компетенції</a:t>
            </a:r>
            <a:r>
              <a:rPr lang="ru-RU" sz="1400" dirty="0"/>
              <a:t> </a:t>
            </a:r>
            <a:r>
              <a:rPr lang="ru-RU" sz="1400" dirty="0" err="1"/>
              <a:t>Мінекономрозвитку</a:t>
            </a:r>
            <a:r>
              <a:rPr lang="ru-RU" sz="1400" dirty="0"/>
              <a:t> (</a:t>
            </a:r>
            <a:r>
              <a:rPr lang="ru-RU" sz="1400" dirty="0" err="1"/>
              <a:t>Концепція</a:t>
            </a:r>
            <a:r>
              <a:rPr lang="ru-RU" sz="1400" dirty="0"/>
              <a:t>).</a:t>
            </a:r>
          </a:p>
          <a:p>
            <a:endParaRPr lang="ru-RU" sz="1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7" t="9333" r="27333" b="4897"/>
          <a:stretch/>
        </p:blipFill>
        <p:spPr bwMode="auto">
          <a:xfrm>
            <a:off x="1127448" y="2223401"/>
            <a:ext cx="4139529" cy="4389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Shape 34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ÐÐ°ÑÑÐ¸Ð½ÐºÐ¸ Ð¿Ð¾ Ð·Ð°Ð¿ÑÐ¾ÑÑ Ð¼Ð°ÑÑÐµÑ Ð¹Ð¾Ð´Ð° Ð³Ð¸Ñ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4797152"/>
            <a:ext cx="3435497" cy="181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824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3352" y="764704"/>
            <a:ext cx="9760520" cy="10801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Останні законодавчі ініціативи щодо вдосконалення регулювання ІВ в Україні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8" t="16929" r="20069" b="25816"/>
          <a:stretch/>
        </p:blipFill>
        <p:spPr bwMode="auto">
          <a:xfrm>
            <a:off x="6096000" y="2564904"/>
            <a:ext cx="5952771" cy="3084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8030" y="2937638"/>
            <a:ext cx="576064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Проект Закону про </a:t>
            </a:r>
            <a:r>
              <a:rPr lang="ru-RU" dirty="0" err="1" smtClean="0"/>
              <a:t>ефективне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майновими</a:t>
            </a:r>
            <a:r>
              <a:rPr lang="ru-RU" dirty="0" smtClean="0"/>
              <a:t> правами </a:t>
            </a:r>
            <a:r>
              <a:rPr lang="ru-RU" dirty="0" err="1" smtClean="0"/>
              <a:t>правовласників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авторського</a:t>
            </a:r>
            <a:r>
              <a:rPr lang="ru-RU" dirty="0" smtClean="0"/>
              <a:t> права і (</a:t>
            </a:r>
            <a:r>
              <a:rPr lang="ru-RU" dirty="0" err="1" smtClean="0"/>
              <a:t>або</a:t>
            </a:r>
            <a:r>
              <a:rPr lang="ru-RU" dirty="0" smtClean="0"/>
              <a:t>) </a:t>
            </a:r>
            <a:r>
              <a:rPr lang="ru-RU" dirty="0" err="1" smtClean="0"/>
              <a:t>суміжних</a:t>
            </a:r>
            <a:r>
              <a:rPr lang="ru-RU" dirty="0" smtClean="0"/>
              <a:t> прав (</a:t>
            </a:r>
            <a:r>
              <a:rPr lang="ru-RU" dirty="0" err="1" smtClean="0"/>
              <a:t>зареєстр</a:t>
            </a:r>
            <a:r>
              <a:rPr lang="ru-RU" dirty="0" smtClean="0"/>
              <a:t>. 28.12.2017 № 7466 ; </a:t>
            </a:r>
            <a:r>
              <a:rPr lang="ru-RU" dirty="0" err="1" smtClean="0"/>
              <a:t>ініц</a:t>
            </a:r>
            <a:r>
              <a:rPr lang="ru-RU" dirty="0" smtClean="0"/>
              <a:t>. В. Б. </a:t>
            </a:r>
            <a:r>
              <a:rPr lang="ru-RU" dirty="0" err="1" smtClean="0"/>
              <a:t>Гройсман</a:t>
            </a:r>
            <a:r>
              <a:rPr lang="ru-RU" dirty="0" smtClean="0"/>
              <a:t>, КМУ) </a:t>
            </a:r>
            <a:r>
              <a:rPr lang="en-US" dirty="0" smtClean="0"/>
              <a:t>[</a:t>
            </a:r>
            <a:r>
              <a:rPr lang="uk-UA" dirty="0" smtClean="0"/>
              <a:t>Електронний ресурс</a:t>
            </a:r>
            <a:r>
              <a:rPr lang="en-US" dirty="0" smtClean="0"/>
              <a:t>]</a:t>
            </a:r>
            <a:r>
              <a:rPr lang="uk-UA" dirty="0" smtClean="0"/>
              <a:t>. – Режим доступу: </a:t>
            </a:r>
            <a:r>
              <a:rPr lang="en-US" sz="1400" dirty="0"/>
              <a:t>http://</a:t>
            </a:r>
            <a:r>
              <a:rPr lang="en-US" sz="1400" dirty="0" smtClean="0"/>
              <a:t>w1.c1.rada.gov.ua/pls/zweb2/webproc4_1?pf3511=63283</a:t>
            </a:r>
            <a:endParaRPr lang="uk-UA" sz="1400" dirty="0" smtClean="0"/>
          </a:p>
          <a:p>
            <a:endParaRPr lang="uk-UA" sz="1400" dirty="0" smtClean="0"/>
          </a:p>
          <a:p>
            <a:endParaRPr lang="uk-UA" sz="1400" dirty="0"/>
          </a:p>
          <a:p>
            <a:endParaRPr lang="ru-RU" sz="1400" dirty="0"/>
          </a:p>
        </p:txBody>
      </p:sp>
      <p:pic>
        <p:nvPicPr>
          <p:cNvPr id="6" name="Shape 34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39234" y="834615"/>
            <a:ext cx="1034100" cy="102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ÐÐ°ÑÑÐ¸Ð½ÐºÐ¸ Ð¿Ð¾ Ð·Ð°Ð¿ÑÐ¾ÑÑ Ð¼Ð°ÑÑÐµÑ Ð¹Ð¾Ð´Ð° Ð³Ð¸Ñ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479715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457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M04033917[[fn=Berlin]]_novariants" id="{309C13C0-3BE0-4E8F-8916-1D5516B3B5DD}" vid="{18E1BE87-7240-45DF-8788-3CAEB7F17AB1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166</TotalTime>
  <Words>880</Words>
  <Application>Microsoft Office PowerPoint</Application>
  <PresentationFormat>Произвольный</PresentationFormat>
  <Paragraphs>67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TM04033917[[fn=Berlin]]_novariants</vt:lpstr>
      <vt:lpstr>Питання на часі: політика у сфері інтелектуальної власності  українських університетських бібліотек</vt:lpstr>
      <vt:lpstr>Поняття права інтелектуальної власності</vt:lpstr>
      <vt:lpstr>Суб’єкти права інтелектуальної власності</vt:lpstr>
      <vt:lpstr>Об’єкти права інтелектуальної власності</vt:lpstr>
      <vt:lpstr>Складові механізму правового регулювання інтелектуальної власності</vt:lpstr>
      <vt:lpstr>Рівні регулювання політик ІВ</vt:lpstr>
      <vt:lpstr>Останні законодавчі ініціативи щодо вдосконалення регулювання ІВ в Україні</vt:lpstr>
      <vt:lpstr>Останні законодавчі ініціативи щодо вдосконалення регулювання ІВ в Україні</vt:lpstr>
      <vt:lpstr>Презентация PowerPoint</vt:lpstr>
      <vt:lpstr>Презентация PowerPoint</vt:lpstr>
      <vt:lpstr>Правове регулювання ІВ у бібліотеках</vt:lpstr>
      <vt:lpstr>Вдосконалення правового регулювання ІВ через розбудову інноваційних соціальних практик</vt:lpstr>
      <vt:lpstr>Інституційна політика ІВ</vt:lpstr>
      <vt:lpstr>Презентация PowerPoint</vt:lpstr>
      <vt:lpstr>Презентация PowerPoint</vt:lpstr>
      <vt:lpstr>База даних політик ІВ </vt:lpstr>
      <vt:lpstr>Презентация PowerPoint</vt:lpstr>
      <vt:lpstr>Питання на часі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Питання на часі: політика у сфері інтелектуальної власності українських університетських бібліотек</dc:title>
  <dc:creator>asus</dc:creator>
  <cp:lastModifiedBy>asus</cp:lastModifiedBy>
  <cp:revision>18</cp:revision>
  <dcterms:modified xsi:type="dcterms:W3CDTF">2018-03-30T05:55:19Z</dcterms:modified>
</cp:coreProperties>
</file>