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9" r:id="rId4"/>
    <p:sldId id="260" r:id="rId5"/>
    <p:sldId id="269" r:id="rId6"/>
    <p:sldId id="261" r:id="rId7"/>
    <p:sldId id="262" r:id="rId8"/>
    <p:sldId id="263" r:id="rId9"/>
    <p:sldId id="264" r:id="rId10"/>
    <p:sldId id="265" r:id="rId11"/>
    <p:sldId id="277" r:id="rId12"/>
    <p:sldId id="266" r:id="rId13"/>
    <p:sldId id="270" r:id="rId14"/>
    <p:sldId id="258" r:id="rId15"/>
    <p:sldId id="271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4" d="100"/>
          <a:sy n="74" d="100"/>
        </p:scale>
        <p:origin x="-118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uk-UA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9AFDE40F-F8A0-4226-9D45-3A79CE88D4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uk-UA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AFDE40F-F8A0-4226-9D45-3A79CE88D4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uk-UA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9AFDE40F-F8A0-4226-9D45-3A79CE88D4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uk-UA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uk-UA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9AFDE40F-F8A0-4226-9D45-3A79CE88D4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AFDE40F-F8A0-4226-9D45-3A79CE88D4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uk-UA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9AFDE40F-F8A0-4226-9D45-3A79CE88D4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9AFDE40F-F8A0-4226-9D45-3A79CE88D4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uk-UA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AFDE40F-F8A0-4226-9D45-3A79CE88D4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uk-UA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9AFDE40F-F8A0-4226-9D45-3A79CE88D4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219C302F-530F-436C-AC32-8906F114D31D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DE40F-F8A0-4226-9D45-3A79CE88D403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996951"/>
          </a:xfrm>
        </p:spPr>
        <p:txBody>
          <a:bodyPr>
            <a:noAutofit/>
          </a:bodyPr>
          <a:lstStyle/>
          <a:p>
            <a:r>
              <a:rPr lang="uk-UA" sz="4000" b="1" i="1" u="sng" dirty="0">
                <a:latin typeface="Monaco"/>
                <a:cs typeface="Monaco"/>
              </a:rPr>
              <a:t>Тема</a:t>
            </a:r>
            <a:r>
              <a:rPr lang="uk-UA" sz="4000" b="1" i="1" dirty="0">
                <a:latin typeface="Monaco"/>
                <a:cs typeface="Monaco"/>
              </a:rPr>
              <a:t>: </a:t>
            </a:r>
            <a:r>
              <a:rPr lang="uk-UA" sz="4000" b="1" i="1" dirty="0">
                <a:latin typeface="Cambria"/>
                <a:cs typeface="Cambria"/>
              </a:rPr>
              <a:t>Лінгвістичні теорії як система наукових знань. Сутність і походження мови.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89040"/>
            <a:ext cx="3168352" cy="250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Изображение 2" descr="Снимок экрана 2015-04-19 в 10.15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17032"/>
            <a:ext cx="3873500" cy="26289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938"/>
            <a:ext cx="6707088" cy="6118226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uk-UA" b="1" dirty="0" smtClean="0"/>
              <a:t>   </a:t>
            </a:r>
            <a:r>
              <a:rPr lang="uk-UA" b="1" dirty="0" smtClean="0">
                <a:solidFill>
                  <a:srgbClr val="FF0000"/>
                </a:solidFill>
              </a:rPr>
              <a:t>Р. Якобсон</a:t>
            </a:r>
            <a:r>
              <a:rPr lang="uk-UA" dirty="0" smtClean="0"/>
              <a:t> </a:t>
            </a:r>
            <a:r>
              <a:rPr lang="uk-UA" b="1" u="sng" dirty="0" smtClean="0"/>
              <a:t>налічив шість функцій мови: </a:t>
            </a:r>
          </a:p>
          <a:p>
            <a:pPr marL="514350" indent="-514350" algn="just">
              <a:buAutoNum type="arabicParenR"/>
            </a:pPr>
            <a:r>
              <a:rPr lang="uk-UA" b="1" i="1" u="sng" dirty="0" smtClean="0">
                <a:latin typeface="Cambria"/>
                <a:cs typeface="Cambria"/>
              </a:rPr>
              <a:t>референційну</a:t>
            </a:r>
            <a:r>
              <a:rPr lang="uk-UA" b="1" i="1" dirty="0" smtClean="0">
                <a:latin typeface="Cambria"/>
                <a:cs typeface="Cambria"/>
              </a:rPr>
              <a:t> (позначальну), яка в загальних рисах збігається з репрезентативною; </a:t>
            </a:r>
          </a:p>
          <a:p>
            <a:pPr marL="514350" indent="-514350" algn="just">
              <a:buAutoNum type="arabicParenR"/>
            </a:pPr>
            <a:r>
              <a:rPr lang="uk-UA" b="1" i="1" dirty="0" smtClean="0">
                <a:latin typeface="Cambria"/>
                <a:cs typeface="Cambria"/>
              </a:rPr>
              <a:t> </a:t>
            </a:r>
            <a:r>
              <a:rPr lang="uk-UA" b="1" i="1" u="sng" dirty="0" smtClean="0">
                <a:latin typeface="Cambria"/>
                <a:cs typeface="Cambria"/>
              </a:rPr>
              <a:t>емотивну</a:t>
            </a:r>
            <a:r>
              <a:rPr lang="uk-UA" b="1" i="1" dirty="0" smtClean="0">
                <a:latin typeface="Cambria"/>
                <a:cs typeface="Cambria"/>
              </a:rPr>
              <a:t>, </a:t>
            </a:r>
            <a:r>
              <a:rPr lang="uk-UA" b="1" i="1" dirty="0" smtClean="0">
                <a:latin typeface="Cambria"/>
                <a:cs typeface="Cambria"/>
              </a:rPr>
              <a:t>що</a:t>
            </a:r>
            <a:r>
              <a:rPr lang="uk-UA" b="1" i="1" dirty="0" smtClean="0">
                <a:latin typeface="Cambria"/>
                <a:cs typeface="Cambria"/>
              </a:rPr>
              <a:t> </a:t>
            </a:r>
            <a:r>
              <a:rPr lang="uk-UA" b="1" i="1" dirty="0" smtClean="0">
                <a:latin typeface="Cambria"/>
                <a:cs typeface="Cambria"/>
              </a:rPr>
              <a:t>полягає у вираженні ставлення мовця до змісту повідомлення;</a:t>
            </a:r>
          </a:p>
          <a:p>
            <a:pPr marL="514350" indent="-514350" algn="just">
              <a:buAutoNum type="arabicParenR"/>
            </a:pPr>
            <a:r>
              <a:rPr lang="uk-UA" b="1" i="1" u="sng" dirty="0" smtClean="0">
                <a:latin typeface="Cambria"/>
                <a:cs typeface="Cambria"/>
              </a:rPr>
              <a:t>Конотативну</a:t>
            </a:r>
            <a:r>
              <a:rPr lang="uk-UA" b="1" i="1" dirty="0" smtClean="0">
                <a:latin typeface="Cambria"/>
                <a:cs typeface="Cambria"/>
              </a:rPr>
              <a:t> - </a:t>
            </a:r>
            <a:r>
              <a:rPr lang="uk-UA" b="1" i="1" dirty="0" smtClean="0">
                <a:latin typeface="Cambria"/>
                <a:cs typeface="Cambria"/>
              </a:rPr>
              <a:t> </a:t>
            </a:r>
            <a:r>
              <a:rPr lang="uk-UA" b="1" i="1" dirty="0" smtClean="0">
                <a:latin typeface="Cambria"/>
                <a:cs typeface="Cambria"/>
              </a:rPr>
              <a:t>в загальних рисах збігається з апелятивною;</a:t>
            </a:r>
          </a:p>
          <a:p>
            <a:pPr marL="514350" indent="-514350" algn="just">
              <a:buAutoNum type="arabicParenR"/>
            </a:pPr>
            <a:r>
              <a:rPr lang="uk-UA" b="1" i="1" dirty="0" smtClean="0">
                <a:latin typeface="Cambria"/>
                <a:cs typeface="Cambria"/>
              </a:rPr>
              <a:t> </a:t>
            </a:r>
            <a:r>
              <a:rPr lang="uk-UA" b="1" i="1" u="sng" dirty="0" smtClean="0">
                <a:latin typeface="Cambria"/>
                <a:cs typeface="Cambria"/>
              </a:rPr>
              <a:t>поетичну</a:t>
            </a:r>
            <a:r>
              <a:rPr lang="uk-UA" b="1" i="1" dirty="0" smtClean="0">
                <a:latin typeface="Cambria"/>
                <a:cs typeface="Cambria"/>
              </a:rPr>
              <a:t>,  </a:t>
            </a:r>
            <a:r>
              <a:rPr lang="uk-UA" b="1" i="1" dirty="0" smtClean="0">
                <a:latin typeface="Cambria"/>
                <a:cs typeface="Cambria"/>
              </a:rPr>
              <a:t>- спрямовану </a:t>
            </a:r>
            <a:r>
              <a:rPr lang="uk-UA" b="1" i="1" dirty="0" smtClean="0">
                <a:latin typeface="Cambria"/>
                <a:cs typeface="Cambria"/>
              </a:rPr>
              <a:t>на те, щоб повідомлення за своєю формою і за змістом задовольняло естетичні почуття адресата;</a:t>
            </a:r>
          </a:p>
          <a:p>
            <a:pPr marL="514350" indent="-514350" algn="just">
              <a:buAutoNum type="arabicParenR"/>
            </a:pPr>
            <a:r>
              <a:rPr lang="uk-UA" b="1" i="1" u="sng" dirty="0" smtClean="0">
                <a:latin typeface="Cambria"/>
                <a:cs typeface="Cambria"/>
              </a:rPr>
              <a:t>фатичну</a:t>
            </a:r>
            <a:r>
              <a:rPr lang="uk-UA" b="1" i="1" dirty="0" smtClean="0">
                <a:latin typeface="Cambria"/>
                <a:cs typeface="Cambria"/>
              </a:rPr>
              <a:t>, спрямовану на встановлення, підтримання і завершення мовного комунікативного акту;</a:t>
            </a:r>
          </a:p>
          <a:p>
            <a:pPr marL="514350" indent="-514350" algn="just">
              <a:buAutoNum type="arabicParenR"/>
            </a:pPr>
            <a:r>
              <a:rPr lang="uk-UA" b="1" i="1" u="sng" dirty="0" smtClean="0">
                <a:latin typeface="Cambria"/>
                <a:cs typeface="Cambria"/>
              </a:rPr>
              <a:t>металінгвальну</a:t>
            </a:r>
            <a:r>
              <a:rPr lang="uk-UA" b="1" i="1" dirty="0" smtClean="0">
                <a:latin typeface="Cambria"/>
                <a:cs typeface="Cambria"/>
              </a:rPr>
              <a:t> (тлумачну), яка допомагає описувати мову мовними ж засобами і використовується для з’ясування властивостей мови у процесі її засвоєння.</a:t>
            </a:r>
          </a:p>
          <a:p>
            <a:pPr algn="just"/>
            <a:endParaRPr lang="uk-UA" dirty="0"/>
          </a:p>
        </p:txBody>
      </p:sp>
      <p:sp>
        <p:nvSpPr>
          <p:cNvPr id="4" name="AutoShape 2" descr="Результат пошуку зображень за запитом &quot;Роман Якобсон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60648"/>
            <a:ext cx="1638559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236296" y="2551837"/>
            <a:ext cx="1907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b="1" dirty="0"/>
              <a:t>Рома́н О́сипович Я́кобсон</a:t>
            </a:r>
            <a:r>
              <a:rPr lang="vi-VN" dirty="0"/>
              <a:t> </a:t>
            </a:r>
            <a:endParaRPr lang="uk-U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ТЕОРІЇ ПОХОДЖЕННЯ МОВИ</a:t>
            </a:r>
            <a:endParaRPr lang="uk-U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6" y="1870074"/>
            <a:ext cx="4274443" cy="4511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011523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548680"/>
            <a:ext cx="3816424" cy="525658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b="1" i="1" dirty="0" err="1" smtClean="0">
                <a:solidFill>
                  <a:srgbClr val="FF0000"/>
                </a:solidFill>
              </a:rPr>
              <a:t>Логосична</a:t>
            </a:r>
            <a:r>
              <a:rPr lang="uk-UA" b="1" i="1" dirty="0" smtClean="0">
                <a:solidFill>
                  <a:srgbClr val="FF0000"/>
                </a:solidFill>
              </a:rPr>
              <a:t> теорія</a:t>
            </a:r>
          </a:p>
          <a:p>
            <a:pPr marL="0" indent="0" algn="just">
              <a:buNone/>
            </a:pPr>
            <a:r>
              <a:rPr lang="uk-UA" dirty="0" smtClean="0"/>
              <a:t> </a:t>
            </a:r>
            <a:r>
              <a:rPr lang="uk-UA" b="1" i="1" dirty="0" smtClean="0">
                <a:latin typeface="Cambria"/>
                <a:cs typeface="Cambria"/>
              </a:rPr>
              <a:t>походження мови. В основі цієї теорії ідеалістичне сприйняття світу, який сприймається як зародження духовним началом. В </a:t>
            </a:r>
            <a:r>
              <a:rPr lang="uk-UA" b="1" i="1" dirty="0" err="1" smtClean="0">
                <a:latin typeface="Cambria"/>
                <a:cs typeface="Cambria"/>
              </a:rPr>
              <a:t>логосичній</a:t>
            </a:r>
            <a:r>
              <a:rPr lang="uk-UA" b="1" i="1" dirty="0" smtClean="0">
                <a:latin typeface="Cambria"/>
                <a:cs typeface="Cambria"/>
              </a:rPr>
              <a:t>, тобто</a:t>
            </a:r>
            <a:r>
              <a:rPr lang="uk-UA" b="1" i="1" dirty="0" smtClean="0">
                <a:latin typeface="Cambria"/>
                <a:cs typeface="Cambria"/>
              </a:rPr>
              <a:t> біблійній, </a:t>
            </a:r>
            <a:r>
              <a:rPr lang="uk-UA" b="1" i="1" dirty="0" smtClean="0">
                <a:latin typeface="Cambria"/>
                <a:cs typeface="Cambria"/>
              </a:rPr>
              <a:t>теорії походження мови слово, будучи творінням людини, фактично володарює над нею.</a:t>
            </a:r>
          </a:p>
          <a:p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395995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340768"/>
            <a:ext cx="238125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44208" y="4365104"/>
            <a:ext cx="2555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Гуго де </a:t>
            </a:r>
            <a:r>
              <a:rPr lang="ru-RU" dirty="0" err="1"/>
              <a:t>Гроот</a:t>
            </a:r>
            <a:r>
              <a:rPr lang="ru-RU" dirty="0"/>
              <a:t> </a:t>
            </a:r>
            <a:r>
              <a:rPr lang="ru-RU" dirty="0" err="1"/>
              <a:t>Гроцій</a:t>
            </a:r>
            <a:r>
              <a:rPr lang="ru-RU" dirty="0"/>
              <a:t> (1583-1645) </a:t>
            </a:r>
            <a:r>
              <a:rPr lang="ru-RU" dirty="0" smtClean="0"/>
              <a:t>. 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0"/>
            <a:ext cx="6192688" cy="6001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u="sng" dirty="0"/>
              <a:t>Основу доктрини суспільного договору становлять: </a:t>
            </a:r>
            <a:endParaRPr lang="uk-UA" sz="3200" b="1" i="1" u="sng" dirty="0" smtClean="0"/>
          </a:p>
          <a:p>
            <a:pPr algn="just"/>
            <a:endParaRPr lang="uk-UA" sz="3200" i="1" u="sng" dirty="0" smtClean="0"/>
          </a:p>
          <a:p>
            <a:pPr marL="514350" indent="-514350" algn="just">
              <a:buFont typeface="+mj-ea"/>
              <a:buAutoNum type="circleNumDbPlain"/>
            </a:pPr>
            <a:r>
              <a:rPr lang="uk-UA" sz="3200" i="1" dirty="0" smtClean="0">
                <a:latin typeface="Cambria"/>
                <a:cs typeface="Cambria"/>
              </a:rPr>
              <a:t>суспільна </a:t>
            </a:r>
            <a:r>
              <a:rPr lang="uk-UA" sz="3200" i="1" dirty="0">
                <a:latin typeface="Cambria"/>
                <a:cs typeface="Cambria"/>
              </a:rPr>
              <a:t>природа людини; </a:t>
            </a:r>
          </a:p>
          <a:p>
            <a:pPr marL="514350" indent="-514350" algn="just">
              <a:buFont typeface="+mj-ea"/>
              <a:buAutoNum type="circleNumDbPlain"/>
            </a:pPr>
            <a:r>
              <a:rPr lang="uk-UA" sz="3200" i="1" dirty="0" smtClean="0">
                <a:latin typeface="Cambria"/>
                <a:cs typeface="Cambria"/>
              </a:rPr>
              <a:t> </a:t>
            </a:r>
            <a:r>
              <a:rPr lang="uk-UA" sz="3200" i="1" dirty="0">
                <a:latin typeface="Cambria"/>
                <a:cs typeface="Cambria"/>
              </a:rPr>
              <a:t>досвід конструювання мов на базі спільної </a:t>
            </a:r>
            <a:r>
              <a:rPr lang="uk-UA" sz="3200" i="1" dirty="0" smtClean="0">
                <a:latin typeface="Cambria"/>
                <a:cs typeface="Cambria"/>
              </a:rPr>
              <a:t>для </a:t>
            </a:r>
            <a:r>
              <a:rPr lang="uk-UA" sz="3200" i="1" dirty="0">
                <a:latin typeface="Cambria"/>
                <a:cs typeface="Cambria"/>
              </a:rPr>
              <a:t>людей логіки</a:t>
            </a:r>
            <a:r>
              <a:rPr lang="uk-UA" sz="3200" i="1" dirty="0" smtClean="0">
                <a:latin typeface="Cambria"/>
                <a:cs typeface="Cambria"/>
              </a:rPr>
              <a:t>;</a:t>
            </a:r>
          </a:p>
          <a:p>
            <a:pPr marL="514350" indent="-514350" algn="just">
              <a:buFont typeface="+mj-ea"/>
              <a:buAutoNum type="circleNumDbPlain"/>
            </a:pPr>
            <a:r>
              <a:rPr lang="uk-UA" sz="3200" i="1" dirty="0" smtClean="0">
                <a:latin typeface="Cambria"/>
                <a:cs typeface="Cambria"/>
              </a:rPr>
              <a:t>віднесення </a:t>
            </a:r>
            <a:r>
              <a:rPr lang="uk-UA" sz="3200" i="1" dirty="0">
                <a:latin typeface="Cambria"/>
                <a:cs typeface="Cambria"/>
              </a:rPr>
              <a:t>мови до знакових систем</a:t>
            </a:r>
            <a:r>
              <a:rPr lang="uk-UA" sz="3200" i="1" dirty="0" smtClean="0">
                <a:latin typeface="Cambria"/>
                <a:cs typeface="Cambria"/>
              </a:rPr>
              <a:t>;</a:t>
            </a:r>
          </a:p>
          <a:p>
            <a:pPr marL="514350" indent="-514350" algn="just">
              <a:buFont typeface="+mj-ea"/>
              <a:buAutoNum type="circleNumDbPlain"/>
            </a:pPr>
            <a:r>
              <a:rPr lang="uk-UA" sz="3200" i="1" dirty="0" smtClean="0">
                <a:latin typeface="Cambria"/>
                <a:cs typeface="Cambria"/>
              </a:rPr>
              <a:t>психологічна </a:t>
            </a:r>
            <a:r>
              <a:rPr lang="uk-UA" sz="3200" i="1" dirty="0">
                <a:latin typeface="Cambria"/>
                <a:cs typeface="Cambria"/>
              </a:rPr>
              <a:t>співвіднесеність думки і слова як суспільних явищ .</a:t>
            </a:r>
          </a:p>
        </p:txBody>
      </p:sp>
    </p:spTree>
    <p:extLst>
      <p:ext uri="{BB962C8B-B14F-4D97-AF65-F5344CB8AC3E}">
        <p14:creationId xmlns:p14="http://schemas.microsoft.com/office/powerpoint/2010/main" val="24150663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460851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40000" lnSpcReduction="20000"/>
          </a:bodyPr>
          <a:lstStyle/>
          <a:p>
            <a:pPr algn="just"/>
            <a:r>
              <a:rPr lang="uk-UA" sz="5100" b="1" i="1" dirty="0" err="1" smtClean="0">
                <a:solidFill>
                  <a:srgbClr val="FF0000"/>
                </a:solidFill>
                <a:latin typeface="Cambria"/>
                <a:cs typeface="Cambria"/>
              </a:rPr>
              <a:t>Ономатопоетична</a:t>
            </a:r>
            <a:r>
              <a:rPr lang="uk-UA" sz="5100" b="1" i="1" dirty="0" smtClean="0">
                <a:solidFill>
                  <a:srgbClr val="FF0000"/>
                </a:solidFill>
                <a:latin typeface="Cambria"/>
                <a:cs typeface="Cambria"/>
              </a:rPr>
              <a:t> теорія </a:t>
            </a:r>
            <a:r>
              <a:rPr lang="uk-UA" sz="5100" b="1" i="1" dirty="0" smtClean="0">
                <a:latin typeface="Cambria"/>
                <a:cs typeface="Cambria"/>
              </a:rPr>
              <a:t>походження мови </a:t>
            </a:r>
            <a:r>
              <a:rPr lang="uk-UA" sz="5100" b="1" i="1" dirty="0" err="1" smtClean="0">
                <a:latin typeface="Cambria"/>
                <a:cs typeface="Cambria"/>
              </a:rPr>
              <a:t>Штейнталя-Потебні</a:t>
            </a:r>
            <a:r>
              <a:rPr lang="uk-UA" sz="5100" b="1" i="1" dirty="0" smtClean="0">
                <a:latin typeface="Cambria"/>
                <a:cs typeface="Cambria"/>
              </a:rPr>
              <a:t> розвинулась з давно відомої звуконаслідувальної і частково вигукової теорії походження мови. </a:t>
            </a:r>
          </a:p>
          <a:p>
            <a:pPr algn="just"/>
            <a:r>
              <a:rPr lang="uk-UA" sz="5100" b="1" i="1" dirty="0" smtClean="0">
                <a:latin typeface="Cambria"/>
                <a:cs typeface="Cambria"/>
              </a:rPr>
              <a:t>Мета цієї гіпотези – реконструкція розвитку співвідношення звука і значення, лексики і граматики, членів речення і частин синтагм та парадигм, синхронії і діахронії. </a:t>
            </a:r>
            <a:endParaRPr lang="uk-UA" sz="4400" b="1" i="1" dirty="0" smtClean="0">
              <a:latin typeface="Cambria"/>
              <a:cs typeface="Cambria"/>
            </a:endParaRPr>
          </a:p>
          <a:p>
            <a:pPr algn="just">
              <a:buNone/>
            </a:pPr>
            <a:r>
              <a:rPr lang="en-US" sz="4400" b="1" i="1" dirty="0" smtClean="0">
                <a:latin typeface="Cambria"/>
                <a:cs typeface="Cambria"/>
              </a:rPr>
              <a:t>	</a:t>
            </a:r>
            <a:r>
              <a:rPr lang="uk-UA" sz="5100" b="1" i="1" dirty="0" smtClean="0">
                <a:solidFill>
                  <a:srgbClr val="FF0000"/>
                </a:solidFill>
                <a:latin typeface="Cambria"/>
                <a:cs typeface="Cambria"/>
              </a:rPr>
              <a:t>Три </a:t>
            </a:r>
            <a:r>
              <a:rPr lang="uk-UA" sz="5100" b="1" i="1" dirty="0">
                <a:solidFill>
                  <a:srgbClr val="FF0000"/>
                </a:solidFill>
                <a:latin typeface="Cambria"/>
                <a:cs typeface="Cambria"/>
              </a:rPr>
              <a:t>вихідні моменти </a:t>
            </a:r>
            <a:r>
              <a:rPr lang="uk-UA" sz="5100" b="1" i="1" dirty="0" err="1">
                <a:solidFill>
                  <a:srgbClr val="FF0000"/>
                </a:solidFill>
                <a:latin typeface="Cambria"/>
                <a:cs typeface="Cambria"/>
              </a:rPr>
              <a:t>ономатопоетичної</a:t>
            </a:r>
            <a:r>
              <a:rPr lang="uk-UA" sz="5100" b="1" i="1" dirty="0">
                <a:solidFill>
                  <a:srgbClr val="FF0000"/>
                </a:solidFill>
                <a:latin typeface="Cambria"/>
                <a:cs typeface="Cambria"/>
              </a:rPr>
              <a:t> теорії: </a:t>
            </a:r>
            <a:endParaRPr lang="en-US" sz="5100" b="1" i="1" dirty="0" smtClean="0">
              <a:solidFill>
                <a:srgbClr val="FF0000"/>
              </a:solidFill>
              <a:latin typeface="Cambria"/>
              <a:cs typeface="Cambria"/>
            </a:endParaRPr>
          </a:p>
          <a:p>
            <a:pPr algn="just">
              <a:buFont typeface="Wingdings" charset="2"/>
              <a:buChar char="§"/>
            </a:pPr>
            <a:r>
              <a:rPr lang="uk-UA" sz="5100" b="1" i="1" dirty="0" smtClean="0">
                <a:latin typeface="Cambria"/>
                <a:cs typeface="Cambria"/>
              </a:rPr>
              <a:t> </a:t>
            </a:r>
            <a:r>
              <a:rPr lang="uk-UA" sz="5100" b="1" i="1" dirty="0">
                <a:latin typeface="Cambria"/>
                <a:cs typeface="Cambria"/>
              </a:rPr>
              <a:t>традиція передачі від людини до людини і від покоління до покоління схожими звуками схожих знань (відтворення висловлювань чи їхніх частин); </a:t>
            </a:r>
            <a:endParaRPr lang="en-US" sz="5100" b="1" i="1" dirty="0" smtClean="0">
              <a:latin typeface="Cambria"/>
              <a:cs typeface="Cambria"/>
            </a:endParaRPr>
          </a:p>
          <a:p>
            <a:pPr algn="just">
              <a:buFont typeface="Wingdings" charset="2"/>
              <a:buChar char="§"/>
            </a:pPr>
            <a:r>
              <a:rPr lang="uk-UA" sz="5100" b="1" i="1" dirty="0" smtClean="0">
                <a:latin typeface="Cambria"/>
                <a:cs typeface="Cambria"/>
              </a:rPr>
              <a:t>узагальнення </a:t>
            </a:r>
            <a:r>
              <a:rPr lang="uk-UA" sz="5100" b="1" i="1" dirty="0">
                <a:latin typeface="Cambria"/>
                <a:cs typeface="Cambria"/>
              </a:rPr>
              <a:t>всіх видів значення, представлених у мові (завдяки схожості звукокомплексів і дій механізму асоціацій), </a:t>
            </a:r>
            <a:endParaRPr lang="en-US" sz="5100" b="1" i="1" dirty="0" smtClean="0">
              <a:latin typeface="Cambria"/>
              <a:cs typeface="Cambria"/>
            </a:endParaRPr>
          </a:p>
          <a:p>
            <a:pPr algn="just">
              <a:buFont typeface="Wingdings" charset="2"/>
              <a:buChar char="§"/>
            </a:pPr>
            <a:r>
              <a:rPr lang="uk-UA" sz="5100" b="1" i="1" dirty="0" smtClean="0">
                <a:latin typeface="Cambria"/>
                <a:cs typeface="Cambria"/>
              </a:rPr>
              <a:t>ускладнення </a:t>
            </a:r>
            <a:r>
              <a:rPr lang="uk-UA" sz="5100" b="1" i="1" dirty="0">
                <a:latin typeface="Cambria"/>
                <a:cs typeface="Cambria"/>
              </a:rPr>
              <a:t>звукової будови висловлювань шляхом  утворення в них «внутрішньої структури».</a:t>
            </a:r>
          </a:p>
          <a:p>
            <a:pPr algn="just">
              <a:buNone/>
            </a:pPr>
            <a:endParaRPr lang="uk-UA" sz="5100" dirty="0"/>
          </a:p>
          <a:p>
            <a:endParaRPr lang="uk-UA" sz="51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509121"/>
            <a:ext cx="4762500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772816"/>
            <a:ext cx="182880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92280" y="4509120"/>
            <a:ext cx="19473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Вільгельм </a:t>
            </a:r>
            <a:r>
              <a:rPr lang="uk-UA" b="1" dirty="0" smtClean="0"/>
              <a:t>Вундт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17" y="48184"/>
            <a:ext cx="66967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i="1" dirty="0">
                <a:latin typeface="Cambria"/>
                <a:cs typeface="Cambria"/>
              </a:rPr>
              <a:t>Вільгельм Вундт </a:t>
            </a:r>
            <a:r>
              <a:rPr lang="uk-UA" sz="2400" i="1" dirty="0">
                <a:latin typeface="Cambria"/>
                <a:cs typeface="Cambria"/>
              </a:rPr>
              <a:t>(1832-1920</a:t>
            </a:r>
            <a:r>
              <a:rPr lang="uk-UA" sz="2400" i="1" dirty="0" smtClean="0">
                <a:latin typeface="Cambria"/>
                <a:cs typeface="Cambria"/>
              </a:rPr>
              <a:t>) </a:t>
            </a:r>
            <a:r>
              <a:rPr lang="uk-UA" sz="2400" i="1" dirty="0">
                <a:latin typeface="Cambria"/>
                <a:cs typeface="Cambria"/>
              </a:rPr>
              <a:t>у</a:t>
            </a:r>
            <a:r>
              <a:rPr lang="uk-UA" sz="2400" i="1" dirty="0" smtClean="0">
                <a:latin typeface="Cambria"/>
                <a:cs typeface="Cambria"/>
              </a:rPr>
              <a:t>важав</a:t>
            </a:r>
            <a:r>
              <a:rPr lang="uk-UA" sz="2400" i="1" dirty="0">
                <a:latin typeface="Cambria"/>
                <a:cs typeface="Cambria"/>
              </a:rPr>
              <a:t>, що мова формується мимовільно і несвідомо. Спочатку у людини переважали фізичні дії (пантоміма). Ці мімічні дії були трьох видів: рефлекторні, вказівні і зображувальні. Рефлекторним рухам, що </a:t>
            </a:r>
            <a:r>
              <a:rPr lang="uk-UA" sz="2400" i="1" dirty="0" smtClean="0">
                <a:latin typeface="Cambria"/>
                <a:cs typeface="Cambria"/>
              </a:rPr>
              <a:t>виражали </a:t>
            </a:r>
            <a:r>
              <a:rPr lang="uk-UA" sz="2400" i="1" dirty="0">
                <a:latin typeface="Cambria"/>
                <a:cs typeface="Cambria"/>
              </a:rPr>
              <a:t>відчуття, пізніше відповідали вигуки. Вказівним і зображувальним, що виражали, відповідно,   уявлення про предмети та їхні обриси, відповідали корені майбутніх слів. Перші судження були тільки присудковими без підметів, тобто слова-речення.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986" y="4221088"/>
            <a:ext cx="1905000" cy="26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64113"/>
            <a:ext cx="1905000" cy="239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701082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19050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293096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dirty="0"/>
              <a:t>Жан-Жак </a:t>
            </a:r>
            <a:r>
              <a:rPr lang="vi-VN" dirty="0" smtClean="0"/>
              <a:t>Руссо́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764704"/>
            <a:ext cx="5004048" cy="5632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uk-UA" sz="2400" i="1" dirty="0">
                <a:latin typeface="Cambria"/>
                <a:ea typeface="Times New Roman"/>
                <a:cs typeface="Cambria"/>
              </a:rPr>
              <a:t>Руссо підкреслював, що з появою членороздільної мови жести відпали як основний засіб спілкування, оскільки у мові жестів є немало недоліків: важко спілкуватися під час роботи, у темряві. Тому мова жестів була замінена мовою звуків, хоча й повністю не була витіснена. Жести як допоміжний засіб використовуються й досі. Невербальні засоби спілкування, у тому числі жести, вивчає </a:t>
            </a:r>
            <a:r>
              <a:rPr lang="uk-UA" sz="2400" i="1" dirty="0" err="1" smtClean="0">
                <a:latin typeface="Cambria"/>
                <a:ea typeface="Times New Roman"/>
                <a:cs typeface="Cambria"/>
              </a:rPr>
              <a:t>паралінгвістика</a:t>
            </a:r>
            <a:r>
              <a:rPr lang="uk-UA" sz="2400" i="1" dirty="0" smtClean="0">
                <a:latin typeface="Cambria"/>
                <a:ea typeface="Times New Roman"/>
                <a:cs typeface="Cambria"/>
              </a:rPr>
              <a:t> </a:t>
            </a:r>
            <a:r>
              <a:rPr lang="uk-UA" sz="2400" i="1" dirty="0">
                <a:latin typeface="Cambria"/>
                <a:ea typeface="Times New Roman"/>
                <a:cs typeface="Cambria"/>
              </a:rPr>
              <a:t>як окрема дисципліна мовознавства. </a:t>
            </a:r>
            <a:endParaRPr lang="uk-UA" sz="2400" i="1" dirty="0">
              <a:effectLst/>
              <a:latin typeface="Cambria"/>
              <a:ea typeface="Times New Roman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52177774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291649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725144"/>
            <a:ext cx="2411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dirty="0"/>
              <a:t>Авра́м Ноа́м </a:t>
            </a:r>
            <a:r>
              <a:rPr lang="vi-VN" dirty="0" smtClean="0"/>
              <a:t>Хо́мський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260648"/>
            <a:ext cx="4392488" cy="6309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uk-UA" dirty="0" smtClean="0">
                <a:latin typeface="Times New Roman"/>
                <a:ea typeface="Times New Roman"/>
              </a:rPr>
              <a:t> </a:t>
            </a:r>
            <a:r>
              <a:rPr lang="uk-UA" sz="2400" i="1" dirty="0">
                <a:latin typeface="Cambria"/>
                <a:ea typeface="Times New Roman"/>
                <a:cs typeface="Cambria"/>
              </a:rPr>
              <a:t>«Було чимало дискусій щодо так званої гіпотези вродженості, в якій постулюється, що однією зі здібностей розуму, спільною для всього біологічного виду, є здібність до мови, яка сприяє двом основним функціям, зазначеним раціоналістичною теорією: вона дає сенсорній системі змогу проводити попередній добір мовних даних, а також забезпечує їх впорядкування, яке чітко визначається певним класом граматики… Мовна здібність відповідно стимулює конструювання граматики; особа знає мову, породжену сконструйованою граматикою» </a:t>
            </a:r>
            <a:r>
              <a:rPr lang="uk-UA" sz="2400" i="1" dirty="0" smtClean="0">
                <a:latin typeface="Cambria"/>
                <a:ea typeface="Times New Roman"/>
                <a:cs typeface="Cambria"/>
              </a:rPr>
              <a:t>(Н. Хомський).</a:t>
            </a:r>
            <a:endParaRPr lang="uk-UA" sz="2400" i="1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91984132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275489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91880" y="1196752"/>
            <a:ext cx="5652120" cy="5488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80000"/>
              </a:lnSpc>
              <a:spcAft>
                <a:spcPts val="0"/>
              </a:spcAft>
            </a:pPr>
            <a:r>
              <a:rPr lang="uk-UA" sz="2000" i="1" dirty="0">
                <a:latin typeface="Cambria"/>
                <a:ea typeface="Times New Roman"/>
                <a:cs typeface="Cambria"/>
              </a:rPr>
              <a:t>Інший підхід відбитий в одній з останніх публікацій Л. Б</a:t>
            </a:r>
            <a:r>
              <a:rPr lang="uk-UA" sz="2000" i="1" dirty="0" smtClean="0">
                <a:latin typeface="Cambria"/>
                <a:ea typeface="Times New Roman"/>
                <a:cs typeface="Cambria"/>
              </a:rPr>
              <a:t>.</a:t>
            </a:r>
            <a:r>
              <a:rPr lang="en-US" sz="2000" i="1" dirty="0" smtClean="0">
                <a:latin typeface="Cambria"/>
                <a:ea typeface="Times New Roman"/>
                <a:cs typeface="Cambria"/>
              </a:rPr>
              <a:t> </a:t>
            </a:r>
            <a:r>
              <a:rPr lang="uk-UA" sz="2000" i="1" dirty="0" err="1" smtClean="0">
                <a:latin typeface="Cambria"/>
                <a:ea typeface="Times New Roman"/>
                <a:cs typeface="Cambria"/>
              </a:rPr>
              <a:t>Вишняцького</a:t>
            </a:r>
            <a:r>
              <a:rPr lang="uk-UA" sz="2000" i="1" dirty="0" smtClean="0">
                <a:latin typeface="Cambria"/>
                <a:ea typeface="Times New Roman"/>
                <a:cs typeface="Cambria"/>
              </a:rPr>
              <a:t> </a:t>
            </a:r>
            <a:r>
              <a:rPr lang="uk-UA" sz="2000" i="1" dirty="0">
                <a:latin typeface="Cambria"/>
                <a:ea typeface="Times New Roman"/>
                <a:cs typeface="Cambria"/>
              </a:rPr>
              <a:t>(В</a:t>
            </a:r>
            <a:r>
              <a:rPr lang="ru-RU" sz="2000" i="1" dirty="0">
                <a:latin typeface="Cambria"/>
                <a:ea typeface="Times New Roman"/>
                <a:cs typeface="Cambria"/>
              </a:rPr>
              <a:t>опросы языкознания. </a:t>
            </a:r>
            <a:r>
              <a:rPr lang="uk-UA" sz="2000" i="1" dirty="0">
                <a:latin typeface="Cambria"/>
                <a:ea typeface="Times New Roman"/>
                <a:cs typeface="Cambria"/>
              </a:rPr>
              <a:t>– 2002. – №2. – С. 48 – 63). Основними засадами походження людської мови він вважає такі</a:t>
            </a:r>
            <a:r>
              <a:rPr lang="uk-UA" sz="2000" i="1" dirty="0" smtClean="0">
                <a:latin typeface="Cambria"/>
                <a:ea typeface="Times New Roman"/>
                <a:cs typeface="Cambria"/>
              </a:rPr>
              <a:t>:</a:t>
            </a:r>
            <a:endParaRPr lang="en-US" sz="2000" i="1" dirty="0" smtClean="0">
              <a:latin typeface="Cambria"/>
              <a:ea typeface="Times New Roman"/>
              <a:cs typeface="Cambria"/>
            </a:endParaRPr>
          </a:p>
          <a:p>
            <a:pPr indent="342900" algn="just">
              <a:lnSpc>
                <a:spcPct val="80000"/>
              </a:lnSpc>
              <a:spcAft>
                <a:spcPts val="0"/>
              </a:spcAft>
            </a:pPr>
            <a:r>
              <a:rPr lang="uk-UA" sz="2000" i="1" dirty="0" smtClean="0">
                <a:latin typeface="Cambria"/>
                <a:ea typeface="Times New Roman"/>
                <a:cs typeface="Cambria"/>
              </a:rPr>
              <a:t>Між </a:t>
            </a:r>
            <a:r>
              <a:rPr lang="uk-UA" sz="2000" i="1" dirty="0">
                <a:latin typeface="Cambria"/>
                <a:ea typeface="Times New Roman"/>
                <a:cs typeface="Cambria"/>
              </a:rPr>
              <a:t>людиною й вищими приматами (шимпанзе, горилами та іншими) існує, скоріше, наступність, ніж нездоланна прірва (с. 49). Свої інтелектуальні задатки </a:t>
            </a:r>
            <a:r>
              <a:rPr lang="uk-UA" sz="2000" i="1" dirty="0" err="1">
                <a:latin typeface="Cambria"/>
                <a:ea typeface="Times New Roman"/>
                <a:cs typeface="Cambria"/>
              </a:rPr>
              <a:t>гомініди</a:t>
            </a:r>
            <a:r>
              <a:rPr lang="uk-UA" sz="2000" i="1" dirty="0">
                <a:latin typeface="Cambria"/>
                <a:ea typeface="Times New Roman"/>
                <a:cs typeface="Cambria"/>
              </a:rPr>
              <a:t> (людиноподібні істоти) розвинули внаслідок загального ускладнення середовища проживання і власної поведінки, яке почалося в процесі першої «культурної революції» (с. 50). «Не виключено, що головну роль в становленні знаків поведінки і взагалі в розвиткові вищих психічних функцій грала первісна необхідність пристосування не стільки до природного, фізичного середовища, скільки до середовища соціального» (с. 51).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sz="1600" dirty="0" smtClean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uk-UA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40523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Кінець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1340768"/>
            <a:ext cx="5140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err="1" smtClean="0"/>
              <a:t>Дякую</a:t>
            </a:r>
            <a:r>
              <a:rPr lang="ru-RU" sz="4800" dirty="0" smtClean="0"/>
              <a:t> за </a:t>
            </a:r>
            <a:r>
              <a:rPr lang="ru-RU" sz="4800" dirty="0" err="1" smtClean="0"/>
              <a:t>увагу</a:t>
            </a:r>
            <a:r>
              <a:rPr lang="ru-RU" sz="4800" dirty="0" smtClean="0"/>
              <a:t>!</a:t>
            </a:r>
            <a:endParaRPr lang="ru-RU" sz="4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060848"/>
            <a:ext cx="5840038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766958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692696"/>
            <a:ext cx="7344816" cy="4248472"/>
          </a:xfrm>
          <a:effectLst>
            <a:outerShdw blurRad="50800" dist="38100" dir="8820000" algn="t" rotWithShape="0">
              <a:schemeClr val="tx2">
                <a:lumMod val="60000"/>
                <a:lumOff val="40000"/>
                <a:alpha val="40000"/>
              </a:schemeClr>
            </a:outerShdw>
          </a:effectLst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uk-UA" i="1" u="sng" dirty="0"/>
              <a:t>План:</a:t>
            </a:r>
          </a:p>
          <a:p>
            <a:pPr algn="just">
              <a:buNone/>
            </a:pPr>
            <a:r>
              <a:rPr lang="uk-UA" dirty="0"/>
              <a:t> </a:t>
            </a:r>
          </a:p>
          <a:p>
            <a:pPr marL="514350" indent="-514350" algn="just">
              <a:buFont typeface="+mj-ea"/>
              <a:buAutoNum type="circleNumDbPlain"/>
            </a:pPr>
            <a:r>
              <a:rPr lang="uk-UA" dirty="0" smtClean="0">
                <a:latin typeface="Monaco"/>
                <a:cs typeface="Monaco"/>
              </a:rPr>
              <a:t> </a:t>
            </a:r>
            <a:r>
              <a:rPr lang="uk-UA" dirty="0">
                <a:latin typeface="Monaco"/>
                <a:cs typeface="Monaco"/>
              </a:rPr>
              <a:t>Лінгвістичні теорії як розділ загального мовознавства.</a:t>
            </a:r>
          </a:p>
          <a:p>
            <a:pPr marL="514350" indent="-514350" algn="just">
              <a:buFont typeface="+mj-ea"/>
              <a:buAutoNum type="circleNumDbPlain"/>
            </a:pPr>
            <a:r>
              <a:rPr lang="uk-UA" dirty="0" smtClean="0">
                <a:latin typeface="Monaco"/>
                <a:cs typeface="Monaco"/>
              </a:rPr>
              <a:t> </a:t>
            </a:r>
            <a:r>
              <a:rPr lang="uk-UA" dirty="0">
                <a:latin typeface="Monaco"/>
                <a:cs typeface="Monaco"/>
              </a:rPr>
              <a:t>Сутність мови: її властивості та функції.</a:t>
            </a:r>
          </a:p>
          <a:p>
            <a:pPr marL="514350" indent="-514350" algn="just">
              <a:buFont typeface="+mj-ea"/>
              <a:buAutoNum type="circleNumDbPlain"/>
            </a:pPr>
            <a:r>
              <a:rPr lang="uk-UA" dirty="0" smtClean="0">
                <a:latin typeface="Monaco"/>
                <a:cs typeface="Monaco"/>
              </a:rPr>
              <a:t> </a:t>
            </a:r>
            <a:r>
              <a:rPr lang="uk-UA" dirty="0">
                <a:latin typeface="Monaco"/>
                <a:cs typeface="Monaco"/>
              </a:rPr>
              <a:t>Традиційні погляди на проблему походження мови.</a:t>
            </a:r>
          </a:p>
          <a:p>
            <a:pPr marL="514350" indent="-514350" algn="just">
              <a:buFont typeface="+mj-ea"/>
              <a:buAutoNum type="circleNumDbPlain"/>
            </a:pPr>
            <a:r>
              <a:rPr lang="uk-UA" dirty="0" smtClean="0">
                <a:latin typeface="Monaco"/>
                <a:cs typeface="Monaco"/>
              </a:rPr>
              <a:t>Сучасний </a:t>
            </a:r>
            <a:r>
              <a:rPr lang="uk-UA" dirty="0">
                <a:latin typeface="Monaco"/>
                <a:cs typeface="Monaco"/>
              </a:rPr>
              <a:t>стан проблеми походження мови</a:t>
            </a:r>
            <a:r>
              <a:rPr lang="uk-UA" dirty="0" smtClean="0">
                <a:latin typeface="Monaco"/>
                <a:cs typeface="Monaco"/>
              </a:rPr>
              <a:t>.</a:t>
            </a:r>
            <a:endParaRPr lang="en-US" dirty="0" smtClean="0">
              <a:latin typeface="Monaco"/>
              <a:cs typeface="Monaco"/>
            </a:endParaRPr>
          </a:p>
          <a:p>
            <a:pPr algn="just">
              <a:buNone/>
            </a:pPr>
            <a:endParaRPr lang="uk-U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uk-UA" b="1" i="1" dirty="0" smtClean="0">
                <a:solidFill>
                  <a:srgbClr val="FF0000"/>
                </a:solidFill>
                <a:latin typeface="Cambria"/>
                <a:cs typeface="Cambria"/>
              </a:rPr>
              <a:t>Основна мета цього розділу </a:t>
            </a:r>
            <a:r>
              <a:rPr lang="uk-UA" b="1" i="1" dirty="0" smtClean="0">
                <a:latin typeface="Cambria"/>
                <a:cs typeface="Cambria"/>
              </a:rPr>
              <a:t>–поглиблення теоретичного і професійного рівня як майбутнього дослідника мови</a:t>
            </a:r>
            <a:r>
              <a:rPr lang="uk-UA" b="1" i="1" dirty="0" smtClean="0">
                <a:latin typeface="Cambria"/>
                <a:cs typeface="Cambria"/>
              </a:rPr>
              <a:t>, так </a:t>
            </a:r>
            <a:r>
              <a:rPr lang="uk-UA" b="1" i="1" dirty="0" smtClean="0">
                <a:latin typeface="Cambria"/>
                <a:cs typeface="Cambria"/>
              </a:rPr>
              <a:t>і вчителя.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uk-UA" b="1" i="1" dirty="0" smtClean="0">
                <a:solidFill>
                  <a:srgbClr val="FF0000"/>
                </a:solidFill>
                <a:latin typeface="Cambria"/>
                <a:cs typeface="Cambria"/>
              </a:rPr>
              <a:t>Об’єктом мовознавства </a:t>
            </a:r>
            <a:r>
              <a:rPr lang="uk-UA" b="1" i="1" dirty="0" smtClean="0">
                <a:latin typeface="Cambria"/>
                <a:cs typeface="Cambria"/>
              </a:rPr>
              <a:t>є мова як реальне суспільне явище.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uk-UA" b="1" i="1" dirty="0" smtClean="0">
                <a:solidFill>
                  <a:srgbClr val="FF0000"/>
                </a:solidFill>
                <a:latin typeface="Cambria"/>
                <a:cs typeface="Cambria"/>
              </a:rPr>
              <a:t>Предмет мовознавства </a:t>
            </a:r>
            <a:r>
              <a:rPr lang="uk-UA" b="1" i="1" dirty="0" smtClean="0">
                <a:latin typeface="Cambria"/>
                <a:cs typeface="Cambria"/>
              </a:rPr>
              <a:t>як науки являє собою вивчення мови повним обсягом: її властивостей і функцій, її будову, функціонування  та історичний розвиток в усіх формах існування.</a:t>
            </a:r>
          </a:p>
          <a:p>
            <a:pPr algn="just"/>
            <a:endParaRPr lang="uk-U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69660"/>
            <a:ext cx="8229600" cy="779220"/>
          </a:xfrm>
        </p:spPr>
        <p:txBody>
          <a:bodyPr>
            <a:normAutofit fontScale="90000"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Два основних підходи щодо визначення предмета й об’єкта дослідження.</a:t>
            </a:r>
            <a:endParaRPr lang="uk-UA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sz="2400" b="1" i="1" dirty="0" smtClean="0">
                <a:latin typeface="Cambria"/>
                <a:cs typeface="Cambria"/>
              </a:rPr>
              <a:t>Один підхід, який називають ідеалістичним, розглядає мову як предмет мовознавства, що формується дослідником, будучи лише системою його поглядів, прийнятою ним системою опису.</a:t>
            </a:r>
          </a:p>
          <a:p>
            <a:pPr algn="just"/>
            <a:r>
              <a:rPr lang="uk-UA" sz="2400" b="1" i="1" dirty="0" smtClean="0">
                <a:latin typeface="Cambria"/>
                <a:cs typeface="Cambria"/>
              </a:rPr>
              <a:t>Інших підхід – матеріалістичний – визнає, що мова як предмет вивчення не конструюється дослідником чи наукою про неї, а </a:t>
            </a:r>
            <a:r>
              <a:rPr lang="uk-UA" sz="2400" b="1" i="1" dirty="0" smtClean="0">
                <a:latin typeface="Cambria"/>
                <a:cs typeface="Cambria"/>
              </a:rPr>
              <a:t>доводить, </a:t>
            </a:r>
            <a:r>
              <a:rPr lang="uk-UA" sz="2400" b="1" i="1" dirty="0" smtClean="0">
                <a:latin typeface="Cambria"/>
                <a:cs typeface="Cambria"/>
              </a:rPr>
              <a:t>що </a:t>
            </a:r>
            <a:r>
              <a:rPr lang="uk-UA" sz="2400" b="1" i="1" dirty="0" smtClean="0">
                <a:latin typeface="Cambria"/>
                <a:cs typeface="Cambria"/>
              </a:rPr>
              <a:t>мова – це реальний об’єкт, який існує об’єктивно і має певні властивості незалежно від наявності чи рівня розвитку мовознавства. </a:t>
            </a:r>
            <a:endParaRPr lang="uk-UA" sz="2400" b="1" i="1" dirty="0">
              <a:latin typeface="Cambria"/>
              <a:cs typeface="Cambri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964488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i="1" dirty="0" smtClean="0">
                <a:solidFill>
                  <a:srgbClr val="FF0000"/>
                </a:solidFill>
              </a:rPr>
              <a:t>Мовознавство</a:t>
            </a:r>
            <a:r>
              <a:rPr lang="uk-UA" sz="2400" b="1" i="1" dirty="0" smtClean="0">
                <a:solidFill>
                  <a:srgbClr val="FF0000"/>
                </a:solidFill>
                <a:latin typeface="Cambria"/>
                <a:cs typeface="Cambria"/>
              </a:rPr>
              <a:t>, або </a:t>
            </a:r>
            <a:r>
              <a:rPr lang="uk-UA" sz="2400" b="1" i="1" dirty="0" smtClean="0">
                <a:solidFill>
                  <a:srgbClr val="FF0000"/>
                </a:solidFill>
                <a:latin typeface="Cambria"/>
                <a:cs typeface="Cambria"/>
              </a:rPr>
              <a:t>лінгвістика</a:t>
            </a:r>
            <a:r>
              <a:rPr lang="uk-UA" sz="2400" dirty="0" smtClean="0"/>
              <a:t> – </a:t>
            </a:r>
            <a:r>
              <a:rPr lang="uk-UA" sz="2400" b="1" i="1" dirty="0" smtClean="0">
                <a:latin typeface="Cambria"/>
                <a:cs typeface="Cambria"/>
              </a:rPr>
              <a:t>наука про природну людську мову загалом і про всі мови світу як її індивідуальних представників.</a:t>
            </a:r>
            <a:endParaRPr lang="uk-UA" sz="2400" b="1" i="1" dirty="0">
              <a:latin typeface="Cambria"/>
              <a:cs typeface="Cambri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 fontScale="92500" lnSpcReduction="20000"/>
          </a:bodyPr>
          <a:lstStyle/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 smtClean="0">
                <a:latin typeface="Cambria"/>
                <a:ea typeface="Times New Roman"/>
                <a:cs typeface="Cambria"/>
              </a:rPr>
              <a:t>Загалом </a:t>
            </a:r>
            <a:r>
              <a:rPr lang="uk-UA" sz="2400" b="1" i="1" dirty="0">
                <a:latin typeface="Cambria"/>
                <a:ea typeface="Times New Roman"/>
                <a:cs typeface="Cambria"/>
              </a:rPr>
              <a:t>же теорії мовознавства виникають:</a:t>
            </a:r>
            <a:endParaRPr lang="uk-UA" sz="2000" b="1" i="1" dirty="0">
              <a:latin typeface="Cambria"/>
              <a:ea typeface="Times New Roman"/>
              <a:cs typeface="Cambria"/>
            </a:endParaRPr>
          </a:p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Cambria"/>
                <a:ea typeface="Times New Roman"/>
                <a:cs typeface="Cambria"/>
              </a:rPr>
              <a:t> залежно від поглядів на зв’язок мови і мислення (логічне мовознавство і </a:t>
            </a:r>
            <a:r>
              <a:rPr lang="uk-UA" sz="2400" b="1" i="1" dirty="0" err="1">
                <a:latin typeface="Cambria"/>
                <a:ea typeface="Times New Roman"/>
                <a:cs typeface="Cambria"/>
              </a:rPr>
              <a:t>менталінгвістична</a:t>
            </a:r>
            <a:r>
              <a:rPr lang="uk-UA" sz="2400" b="1" i="1" dirty="0">
                <a:latin typeface="Cambria"/>
                <a:ea typeface="Times New Roman"/>
                <a:cs typeface="Cambria"/>
              </a:rPr>
              <a:t> теорія), </a:t>
            </a:r>
            <a:endParaRPr lang="uk-UA" sz="2000" b="1" i="1" dirty="0">
              <a:latin typeface="Cambria"/>
              <a:ea typeface="Times New Roman"/>
              <a:cs typeface="Cambria"/>
            </a:endParaRPr>
          </a:p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Cambria"/>
                <a:ea typeface="Times New Roman"/>
                <a:cs typeface="Cambria"/>
              </a:rPr>
              <a:t>мови і психічної діяльності (психологічне мовознавство і психолінгвістичний аспект теорії мови), </a:t>
            </a:r>
            <a:endParaRPr lang="uk-UA" sz="2000" b="1" i="1" dirty="0">
              <a:latin typeface="Cambria"/>
              <a:ea typeface="Times New Roman"/>
              <a:cs typeface="Cambria"/>
            </a:endParaRPr>
          </a:p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Cambria"/>
                <a:ea typeface="Times New Roman"/>
                <a:cs typeface="Cambria"/>
              </a:rPr>
              <a:t>мови і соціальних факторів (соціологічне мовознавство і соціолінгвістичний та </a:t>
            </a:r>
            <a:r>
              <a:rPr lang="uk-UA" sz="2400" b="1" i="1" dirty="0" err="1">
                <a:latin typeface="Cambria"/>
                <a:ea typeface="Times New Roman"/>
                <a:cs typeface="Cambria"/>
              </a:rPr>
              <a:t>етнолінгвістичний</a:t>
            </a:r>
            <a:r>
              <a:rPr lang="uk-UA" sz="2400" b="1" i="1" dirty="0">
                <a:latin typeface="Cambria"/>
                <a:ea typeface="Times New Roman"/>
                <a:cs typeface="Cambria"/>
              </a:rPr>
              <a:t> аспекти теорії мови), </a:t>
            </a:r>
            <a:endParaRPr lang="uk-UA" sz="2000" b="1" i="1" dirty="0">
              <a:latin typeface="Cambria"/>
              <a:ea typeface="Times New Roman"/>
              <a:cs typeface="Cambria"/>
            </a:endParaRPr>
          </a:p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i="1" dirty="0">
                <a:latin typeface="Cambria"/>
                <a:ea typeface="Times New Roman"/>
                <a:cs typeface="Cambria"/>
              </a:rPr>
              <a:t>мови і явищ природи (натуралістичне мовознавство </a:t>
            </a:r>
            <a:r>
              <a:rPr lang="uk-UA" sz="2400" b="1" i="1" dirty="0" smtClean="0">
                <a:latin typeface="Cambria"/>
                <a:ea typeface="Times New Roman"/>
                <a:cs typeface="Cambria"/>
              </a:rPr>
              <a:t>й </a:t>
            </a:r>
            <a:r>
              <a:rPr lang="uk-UA" sz="2400" b="1" i="1" dirty="0" err="1">
                <a:latin typeface="Cambria"/>
                <a:ea typeface="Times New Roman"/>
                <a:cs typeface="Cambria"/>
              </a:rPr>
              <a:t>акустико-фіологічний</a:t>
            </a:r>
            <a:r>
              <a:rPr lang="uk-UA" sz="2400" b="1" i="1" dirty="0">
                <a:latin typeface="Cambria"/>
                <a:ea typeface="Times New Roman"/>
                <a:cs typeface="Cambria"/>
              </a:rPr>
              <a:t> аспект теорії мови), </a:t>
            </a:r>
            <a:endParaRPr lang="uk-UA" sz="2000" b="1" i="1" dirty="0">
              <a:latin typeface="Cambria"/>
              <a:ea typeface="Times New Roman"/>
              <a:cs typeface="Cambria"/>
            </a:endParaRPr>
          </a:p>
          <a:p>
            <a:r>
              <a:rPr lang="uk-UA" sz="2400" b="1" i="1" dirty="0">
                <a:latin typeface="Cambria"/>
                <a:ea typeface="Times New Roman"/>
                <a:cs typeface="Cambria"/>
              </a:rPr>
              <a:t>мови й інших знакових систем (математичне мовознавство і </a:t>
            </a:r>
            <a:r>
              <a:rPr lang="uk-UA" sz="2400" b="1" i="1" dirty="0" err="1">
                <a:latin typeface="Cambria"/>
                <a:ea typeface="Times New Roman"/>
                <a:cs typeface="Cambria"/>
              </a:rPr>
              <a:t>лінгвосеміотичний</a:t>
            </a:r>
            <a:r>
              <a:rPr lang="uk-UA" sz="2400" b="1" i="1" dirty="0">
                <a:latin typeface="Cambria"/>
                <a:ea typeface="Times New Roman"/>
                <a:cs typeface="Cambria"/>
              </a:rPr>
              <a:t> аспект теорії мови та ін.). </a:t>
            </a:r>
            <a:endParaRPr lang="uk-UA" sz="2400" b="1" i="1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4133199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uk-UA" b="1" i="1" dirty="0" smtClean="0">
                <a:solidFill>
                  <a:srgbClr val="FF0000"/>
                </a:solidFill>
                <a:latin typeface="Cambria"/>
                <a:cs typeface="Cambria"/>
              </a:rPr>
              <a:t>Основними властивостями мови</a:t>
            </a:r>
            <a:r>
              <a:rPr lang="uk-UA" b="1" i="1" dirty="0" smtClean="0">
                <a:latin typeface="Cambria"/>
                <a:cs typeface="Cambria"/>
              </a:rPr>
              <a:t> вважаються:</a:t>
            </a:r>
          </a:p>
          <a:p>
            <a:pPr algn="just"/>
            <a:r>
              <a:rPr lang="uk-UA" b="1" i="1" dirty="0" smtClean="0">
                <a:latin typeface="Cambria"/>
                <a:cs typeface="Cambria"/>
              </a:rPr>
              <a:t>- суспільний характер (виникнення з потреби спілкування між людьми);</a:t>
            </a:r>
          </a:p>
          <a:p>
            <a:pPr algn="just"/>
            <a:r>
              <a:rPr lang="uk-UA" b="1" i="1" dirty="0" smtClean="0">
                <a:latin typeface="Cambria"/>
                <a:cs typeface="Cambria"/>
              </a:rPr>
              <a:t>- найтісніший зв’язок із мисленням і свідомістю;</a:t>
            </a:r>
          </a:p>
          <a:p>
            <a:pPr algn="just"/>
            <a:r>
              <a:rPr lang="uk-UA" b="1" i="1" dirty="0" smtClean="0">
                <a:latin typeface="Cambria"/>
                <a:cs typeface="Cambria"/>
              </a:rPr>
              <a:t>- знаковий характер (звукові комплекси);</a:t>
            </a:r>
          </a:p>
          <a:p>
            <a:pPr algn="just"/>
            <a:r>
              <a:rPr lang="uk-UA" b="1" i="1" dirty="0" smtClean="0">
                <a:latin typeface="Cambria"/>
                <a:cs typeface="Cambria"/>
              </a:rPr>
              <a:t>- системність і структурна організованість;</a:t>
            </a:r>
          </a:p>
          <a:p>
            <a:pPr algn="just"/>
            <a:r>
              <a:rPr lang="uk-UA" b="1" i="1" dirty="0" smtClean="0">
                <a:latin typeface="Cambria"/>
                <a:cs typeface="Cambria"/>
              </a:rPr>
              <a:t>- історична змінність (розвиток).</a:t>
            </a:r>
          </a:p>
          <a:p>
            <a:endParaRPr lang="uk-U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uk-UA" sz="2400" b="1" i="1" dirty="0" smtClean="0">
                <a:solidFill>
                  <a:srgbClr val="FF0000"/>
                </a:solidFill>
                <a:latin typeface="Cambria"/>
                <a:cs typeface="Cambria"/>
              </a:rPr>
              <a:t>Мова</a:t>
            </a:r>
            <a:r>
              <a:rPr lang="uk-UA" sz="2400" b="1" i="1" dirty="0" smtClean="0">
                <a:latin typeface="Cambria"/>
                <a:cs typeface="Cambria"/>
              </a:rPr>
              <a:t> – це динамічна система створюваних і відтворюваних мовними органами членороздільних звукових знаків для називання реалій навколишньої дійсності, психічної діяльності та їх відображень у свідомості. </a:t>
            </a:r>
          </a:p>
          <a:p>
            <a:pPr algn="just"/>
            <a:r>
              <a:rPr lang="uk-UA" sz="2400" b="1" i="1" dirty="0" smtClean="0">
                <a:solidFill>
                  <a:srgbClr val="FF0000"/>
                </a:solidFill>
                <a:latin typeface="Cambria"/>
                <a:cs typeface="Cambria"/>
              </a:rPr>
              <a:t>Мова</a:t>
            </a:r>
            <a:r>
              <a:rPr lang="uk-UA" sz="2400" b="1" i="1" dirty="0" smtClean="0">
                <a:latin typeface="Cambria"/>
                <a:cs typeface="Cambria"/>
              </a:rPr>
              <a:t> – один </a:t>
            </a:r>
            <a:r>
              <a:rPr lang="uk-UA" sz="2400" b="1" i="1" dirty="0" smtClean="0">
                <a:latin typeface="Cambria"/>
                <a:cs typeface="Cambria"/>
              </a:rPr>
              <a:t>із </a:t>
            </a:r>
            <a:r>
              <a:rPr lang="uk-UA" sz="2400" b="1" i="1" dirty="0" smtClean="0">
                <a:latin typeface="Cambria"/>
                <a:cs typeface="Cambria"/>
              </a:rPr>
              <a:t>найважливіших божественно-людських </a:t>
            </a:r>
            <a:r>
              <a:rPr lang="uk-UA" sz="2400" b="1" i="1" dirty="0" smtClean="0">
                <a:latin typeface="Cambria"/>
                <a:cs typeface="Cambria"/>
              </a:rPr>
              <a:t>витворів, універсальне </a:t>
            </a:r>
            <a:r>
              <a:rPr lang="uk-UA" sz="2400" b="1" i="1" dirty="0" smtClean="0">
                <a:latin typeface="Cambria"/>
                <a:cs typeface="Cambria"/>
              </a:rPr>
              <a:t>надбання людства й універсальна реальність суспільного існування.</a:t>
            </a:r>
          </a:p>
          <a:p>
            <a:pPr algn="just"/>
            <a:endParaRPr lang="uk-UA" sz="2400" dirty="0" smtClean="0"/>
          </a:p>
          <a:p>
            <a:pPr algn="just"/>
            <a:endParaRPr lang="uk-UA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273630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uk-UA" b="1" i="1" dirty="0" smtClean="0">
                <a:solidFill>
                  <a:srgbClr val="FF0000"/>
                </a:solidFill>
                <a:latin typeface="Cambria"/>
                <a:cs typeface="Cambria"/>
              </a:rPr>
              <a:t>Основна функція мови </a:t>
            </a:r>
            <a:r>
              <a:rPr lang="uk-UA" b="1" i="1" dirty="0" smtClean="0">
                <a:latin typeface="Cambria"/>
                <a:cs typeface="Cambria"/>
              </a:rPr>
              <a:t>– бути знаряддям спілкування людей (комунікативна), внаслідок чого відбуваються обмін інформацією та її нагромадження у свідомості мовців. </a:t>
            </a:r>
          </a:p>
          <a:p>
            <a:pPr algn="just"/>
            <a:r>
              <a:rPr lang="uk-UA" b="1" i="1" dirty="0" smtClean="0">
                <a:latin typeface="Cambria"/>
                <a:cs typeface="Cambria"/>
              </a:rPr>
              <a:t>Іншою важливою функцією мови є </a:t>
            </a:r>
            <a:r>
              <a:rPr lang="uk-UA" b="1" i="1" dirty="0" smtClean="0">
                <a:solidFill>
                  <a:srgbClr val="FF0000"/>
                </a:solidFill>
                <a:latin typeface="Cambria"/>
                <a:cs typeface="Cambria"/>
              </a:rPr>
              <a:t>ментальна (</a:t>
            </a:r>
            <a:r>
              <a:rPr lang="uk-UA" b="1" i="1" dirty="0" err="1" smtClean="0">
                <a:solidFill>
                  <a:srgbClr val="FF0000"/>
                </a:solidFill>
                <a:latin typeface="Cambria"/>
                <a:cs typeface="Cambria"/>
              </a:rPr>
              <a:t>мислеоформлювальна</a:t>
            </a:r>
            <a:r>
              <a:rPr lang="uk-UA" b="1" i="1" dirty="0" smtClean="0">
                <a:solidFill>
                  <a:srgbClr val="FF0000"/>
                </a:solidFill>
                <a:latin typeface="Cambria"/>
                <a:cs typeface="Cambria"/>
              </a:rPr>
              <a:t>)</a:t>
            </a:r>
            <a:r>
              <a:rPr lang="uk-UA" b="1" i="1" dirty="0" smtClean="0">
                <a:latin typeface="Cambria"/>
                <a:cs typeface="Cambria"/>
              </a:rPr>
              <a:t>, бо мова допомагає формувати наші думки. </a:t>
            </a:r>
          </a:p>
          <a:p>
            <a:pPr algn="just"/>
            <a:r>
              <a:rPr lang="uk-UA" b="1" i="1" dirty="0" smtClean="0">
                <a:latin typeface="Cambria"/>
                <a:cs typeface="Cambria"/>
              </a:rPr>
              <a:t> </a:t>
            </a:r>
            <a:r>
              <a:rPr lang="uk-UA" b="1" i="1" dirty="0" smtClean="0">
                <a:solidFill>
                  <a:srgbClr val="FF0000"/>
                </a:solidFill>
                <a:latin typeface="Cambria"/>
                <a:cs typeface="Cambria"/>
              </a:rPr>
              <a:t>Відображальна</a:t>
            </a:r>
            <a:r>
              <a:rPr lang="uk-UA" b="1" i="1" dirty="0" smtClean="0">
                <a:latin typeface="Cambria"/>
                <a:cs typeface="Cambria"/>
              </a:rPr>
              <a:t>, власне, цим терміном позначається не одна, а дві функції: </a:t>
            </a:r>
          </a:p>
          <a:p>
            <a:pPr lvl="2" algn="just"/>
            <a:r>
              <a:rPr lang="uk-UA" sz="2800" b="1" i="1" dirty="0" smtClean="0">
                <a:latin typeface="Cambria"/>
                <a:cs typeface="Cambria"/>
              </a:rPr>
              <a:t> – гносеологічна (пізнавальна) і виражальна.</a:t>
            </a:r>
          </a:p>
          <a:p>
            <a:pPr algn="just"/>
            <a:r>
              <a:rPr lang="uk-UA" b="1" i="1" dirty="0" smtClean="0">
                <a:latin typeface="Cambria"/>
                <a:cs typeface="Cambria"/>
              </a:rPr>
              <a:t> </a:t>
            </a:r>
            <a:r>
              <a:rPr lang="uk-UA" b="1" i="1" dirty="0" smtClean="0">
                <a:solidFill>
                  <a:srgbClr val="FF0000"/>
                </a:solidFill>
                <a:latin typeface="Cambria"/>
                <a:cs typeface="Cambria"/>
              </a:rPr>
              <a:t>Експресивно-емотивна </a:t>
            </a:r>
            <a:r>
              <a:rPr lang="uk-UA" b="1" i="1" dirty="0" smtClean="0">
                <a:latin typeface="Cambria"/>
                <a:cs typeface="Cambria"/>
              </a:rPr>
              <a:t>функція – вираження мовою почуттів і ставлення до висловлюваного.</a:t>
            </a:r>
          </a:p>
          <a:p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3059832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6779095" cy="6126163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uk-UA" b="1" dirty="0" smtClean="0"/>
              <a:t>    </a:t>
            </a:r>
            <a:r>
              <a:rPr lang="uk-UA" b="1" dirty="0" smtClean="0">
                <a:solidFill>
                  <a:srgbClr val="FF0000"/>
                </a:solidFill>
              </a:rPr>
              <a:t>К.</a:t>
            </a:r>
            <a:r>
              <a:rPr lang="uk-UA" b="1" dirty="0" err="1" smtClean="0">
                <a:solidFill>
                  <a:srgbClr val="FF0000"/>
                </a:solidFill>
              </a:rPr>
              <a:t>Бюлер</a:t>
            </a:r>
            <a:r>
              <a:rPr lang="uk-UA" dirty="0" smtClean="0"/>
              <a:t> </a:t>
            </a:r>
            <a:r>
              <a:rPr lang="uk-UA" b="1" u="sng" dirty="0" smtClean="0"/>
              <a:t>розрізняв три функції</a:t>
            </a:r>
            <a:r>
              <a:rPr lang="uk-UA" dirty="0" smtClean="0"/>
              <a:t>: </a:t>
            </a:r>
          </a:p>
          <a:p>
            <a:pPr marL="514350" indent="-514350" algn="just">
              <a:buFont typeface="+mj-ea"/>
              <a:buAutoNum type="circleNumDbPlain"/>
            </a:pPr>
            <a:r>
              <a:rPr lang="uk-UA" b="1" i="1" u="sng" dirty="0" smtClean="0">
                <a:latin typeface="Cambria"/>
                <a:cs typeface="Cambria"/>
              </a:rPr>
              <a:t>репрезентативну</a:t>
            </a:r>
            <a:r>
              <a:rPr lang="uk-UA" b="1" i="1" dirty="0" smtClean="0">
                <a:latin typeface="Cambria"/>
                <a:cs typeface="Cambria"/>
              </a:rPr>
              <a:t>, завдяки якій мова позначає об’єкти навколишньої дійсності, їхні властивості та наявні між ними відношення;</a:t>
            </a:r>
          </a:p>
          <a:p>
            <a:pPr marL="514350" indent="-514350" algn="just">
              <a:buFont typeface="+mj-ea"/>
              <a:buAutoNum type="circleNumDbPlain"/>
            </a:pPr>
            <a:r>
              <a:rPr lang="uk-UA" b="1" i="1" dirty="0" smtClean="0">
                <a:latin typeface="Cambria"/>
                <a:cs typeface="Cambria"/>
              </a:rPr>
              <a:t> 2) </a:t>
            </a:r>
            <a:r>
              <a:rPr lang="uk-UA" b="1" i="1" u="sng" dirty="0" smtClean="0">
                <a:latin typeface="Cambria"/>
                <a:cs typeface="Cambria"/>
              </a:rPr>
              <a:t>експресивну</a:t>
            </a:r>
            <a:r>
              <a:rPr lang="uk-UA" b="1" i="1" dirty="0" smtClean="0">
                <a:latin typeface="Cambria"/>
                <a:cs typeface="Cambria"/>
              </a:rPr>
              <a:t> (від лат. </a:t>
            </a:r>
            <a:r>
              <a:rPr lang="uk-UA" b="1" i="1" dirty="0" err="1" smtClean="0">
                <a:latin typeface="Cambria"/>
                <a:cs typeface="Cambria"/>
              </a:rPr>
              <a:t>expressio</a:t>
            </a:r>
            <a:r>
              <a:rPr lang="uk-UA" b="1" i="1" dirty="0" smtClean="0">
                <a:latin typeface="Cambria"/>
                <a:cs typeface="Cambria"/>
              </a:rPr>
              <a:t> – вираження), завдяки якій мовці  виражають свої думки  й почуття (інколи термін «експресивна» вживають в широкому значенні – функція вираження, втілення думки, нагромадження знань будь-якої інформації або у значенні «пізнавально-відображальна функція»); </a:t>
            </a:r>
          </a:p>
          <a:p>
            <a:pPr marL="514350" indent="-514350" algn="just">
              <a:buFont typeface="+mj-ea"/>
              <a:buAutoNum type="circleNumDbPlain"/>
            </a:pPr>
            <a:r>
              <a:rPr lang="uk-UA" b="1" i="1" dirty="0" smtClean="0">
                <a:latin typeface="Cambria"/>
                <a:cs typeface="Cambria"/>
              </a:rPr>
              <a:t>3) </a:t>
            </a:r>
            <a:r>
              <a:rPr lang="uk-UA" b="1" i="1" u="sng" dirty="0" smtClean="0">
                <a:latin typeface="Cambria"/>
                <a:cs typeface="Cambria"/>
              </a:rPr>
              <a:t>апелятивну</a:t>
            </a:r>
            <a:r>
              <a:rPr lang="uk-UA" b="1" i="1" dirty="0" smtClean="0">
                <a:latin typeface="Cambria"/>
                <a:cs typeface="Cambria"/>
              </a:rPr>
              <a:t> (імпресивну), завдяки якій досягається вплив на поведінку адресата.</a:t>
            </a:r>
          </a:p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5" y="0"/>
            <a:ext cx="18002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236295" y="2565338"/>
            <a:ext cx="20028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Карл </a:t>
            </a:r>
            <a:r>
              <a:rPr lang="uk-UA" b="1" dirty="0" err="1"/>
              <a:t>Людвиг</a:t>
            </a:r>
            <a:r>
              <a:rPr lang="uk-UA" b="1" dirty="0"/>
              <a:t> </a:t>
            </a:r>
            <a:r>
              <a:rPr lang="uk-UA" b="1" dirty="0" err="1" smtClean="0"/>
              <a:t>Бюлер</a:t>
            </a:r>
            <a:r>
              <a:rPr lang="uk-UA" b="1" dirty="0" smtClean="0"/>
              <a:t> (1879-1963)</a:t>
            </a:r>
            <a:endParaRPr lang="uk-U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рядок">
  <a:themeElements>
    <a:clrScheme name="Порядок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Порядок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рядок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Порядок.thmx</Template>
  <TotalTime>704</TotalTime>
  <Words>1131</Words>
  <Application>Microsoft Office PowerPoint</Application>
  <PresentationFormat>Экран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Порядок</vt:lpstr>
      <vt:lpstr>Тема: Лінгвістичні теорії як система наукових знань. Сутність і походження мови.</vt:lpstr>
      <vt:lpstr>Презентация PowerPoint</vt:lpstr>
      <vt:lpstr>Презентация PowerPoint</vt:lpstr>
      <vt:lpstr>Два основних підходи щодо визначення предмета й об’єкта дослідження.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ТЕОРІЇ ПОХОДЖЕННЯ МОВИ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Кінець!</vt:lpstr>
    </vt:vector>
  </TitlesOfParts>
  <Company>Wolfish 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Лінгвістичні теорії як система наукових знань. Сутність і походження мови.</dc:title>
  <dc:creator>Алла</dc:creator>
  <cp:lastModifiedBy>AllaL</cp:lastModifiedBy>
  <cp:revision>59</cp:revision>
  <dcterms:created xsi:type="dcterms:W3CDTF">2012-01-30T15:38:12Z</dcterms:created>
  <dcterms:modified xsi:type="dcterms:W3CDTF">2015-10-13T13:44:27Z</dcterms:modified>
</cp:coreProperties>
</file>