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1" r:id="rId3"/>
    <p:sldId id="272" r:id="rId4"/>
    <p:sldId id="273" r:id="rId5"/>
    <p:sldId id="275" r:id="rId6"/>
    <p:sldId id="276" r:id="rId7"/>
    <p:sldId id="269" r:id="rId8"/>
    <p:sldId id="268" r:id="rId9"/>
    <p:sldId id="270" r:id="rId10"/>
    <p:sldId id="262" r:id="rId11"/>
    <p:sldId id="267" r:id="rId12"/>
    <p:sldId id="257" r:id="rId13"/>
    <p:sldId id="277" r:id="rId14"/>
    <p:sldId id="278" r:id="rId15"/>
    <p:sldId id="258" r:id="rId16"/>
    <p:sldId id="259" r:id="rId17"/>
    <p:sldId id="260" r:id="rId18"/>
    <p:sldId id="265" r:id="rId19"/>
    <p:sldId id="263" r:id="rId20"/>
    <p:sldId id="264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>
      <p:cViewPr>
        <p:scale>
          <a:sx n="107" d="100"/>
          <a:sy n="107" d="100"/>
        </p:scale>
        <p:origin x="-9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3100" b="1" dirty="0" smtClean="0"/>
              <a:t/>
            </a:r>
            <a:br>
              <a:rPr lang="uk-UA" sz="3100" b="1" dirty="0" smtClean="0"/>
            </a:br>
            <a:r>
              <a:rPr lang="uk-UA" sz="3100" b="1" dirty="0" smtClean="0"/>
              <a:t>Тема </a:t>
            </a:r>
            <a:r>
              <a:rPr lang="uk-UA" sz="3100" b="1" dirty="0" smtClean="0"/>
              <a:t>11 </a:t>
            </a:r>
            <a:r>
              <a:rPr lang="uk-UA" sz="3100" smtClean="0"/>
              <a:t/>
            </a:r>
            <a:br>
              <a:rPr lang="uk-UA" sz="3100" smtClean="0"/>
            </a:br>
            <a:r>
              <a:rPr lang="uk-UA" sz="3100" b="1" smtClean="0"/>
              <a:t>Мова </a:t>
            </a:r>
            <a:r>
              <a:rPr lang="uk-UA" sz="3100" b="1" dirty="0" smtClean="0"/>
              <a:t>й мислення. Мова й мовлення.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План	</a:t>
            </a:r>
          </a:p>
          <a:p>
            <a:pPr lvl="0"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Проблема співвідношення мови й мислення.</a:t>
            </a:r>
          </a:p>
          <a:p>
            <a:pPr lvl="0">
              <a:buNone/>
            </a:pP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Мова й пізнавальна діяльність.</a:t>
            </a:r>
          </a:p>
          <a:p>
            <a:pPr lvl="0">
              <a:buNone/>
            </a:pP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 Діалектичний зв’язок мови й мовлення.</a:t>
            </a:r>
          </a:p>
          <a:p>
            <a:pPr lvl="0">
              <a:buNone/>
            </a:pP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4. Одиниці та категорії мови й мовлення. </a:t>
            </a:r>
          </a:p>
          <a:p>
            <a:pPr lvl="0">
              <a:buNone/>
            </a:pP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5. Проблеми мовної норми.</a:t>
            </a:r>
          </a:p>
          <a:p>
            <a:pPr>
              <a:buNone/>
            </a:pP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</a:p>
          <a:p>
            <a:endParaRPr lang="uk-UA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Типи людського мислення: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1) </a:t>
            </a:r>
            <a:r>
              <a:rPr lang="uk-UA" b="1" dirty="0" smtClean="0"/>
              <a:t>чуттєво-образне; 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2) </a:t>
            </a:r>
            <a:r>
              <a:rPr lang="uk-UA" b="1" dirty="0" smtClean="0"/>
              <a:t>технічне</a:t>
            </a:r>
            <a:r>
              <a:rPr lang="uk-UA" dirty="0" smtClean="0"/>
              <a:t>; 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3) </a:t>
            </a:r>
            <a:r>
              <a:rPr lang="uk-UA" b="1" dirty="0" smtClean="0"/>
              <a:t>поняттєве, </a:t>
            </a:r>
          </a:p>
          <a:p>
            <a:pPr>
              <a:buNone/>
            </a:pPr>
            <a:r>
              <a:rPr lang="uk-UA" dirty="0" smtClean="0"/>
              <a:t>з яких тільки останнє є вербальним і властиве винятково  людям.</a:t>
            </a:r>
          </a:p>
          <a:p>
            <a:pPr>
              <a:buNone/>
            </a:pPr>
            <a:endParaRPr lang="uk-UA" sz="1300" dirty="0" smtClean="0"/>
          </a:p>
          <a:p>
            <a:endParaRPr lang="uk-UA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706" y="1916832"/>
            <a:ext cx="4572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9" y="620688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1300" dirty="0" smtClean="0"/>
          </a:p>
          <a:p>
            <a:pPr>
              <a:buNone/>
            </a:pPr>
            <a:endParaRPr lang="en-US" sz="1300" dirty="0"/>
          </a:p>
          <a:p>
            <a:pPr>
              <a:buNone/>
            </a:pPr>
            <a:endParaRPr lang="en-US" sz="1300" dirty="0" smtClean="0"/>
          </a:p>
          <a:p>
            <a:pPr>
              <a:buNone/>
            </a:pPr>
            <a:endParaRPr lang="en-US" sz="1300" dirty="0"/>
          </a:p>
          <a:p>
            <a:pPr>
              <a:buNone/>
            </a:pPr>
            <a:endParaRPr lang="en-US" sz="1300" dirty="0" smtClean="0"/>
          </a:p>
          <a:p>
            <a:pPr>
              <a:buNone/>
            </a:pPr>
            <a:endParaRPr lang="en-US" sz="1300" dirty="0"/>
          </a:p>
          <a:p>
            <a:pPr>
              <a:buNone/>
            </a:pPr>
            <a:endParaRPr lang="en-US" sz="1300" dirty="0" smtClean="0"/>
          </a:p>
          <a:p>
            <a:pPr>
              <a:buNone/>
            </a:pPr>
            <a:endParaRPr lang="en-US" sz="1300" dirty="0"/>
          </a:p>
          <a:p>
            <a:pPr>
              <a:buNone/>
            </a:pPr>
            <a:r>
              <a:rPr lang="uk-UA" sz="1300" dirty="0" smtClean="0"/>
              <a:t>_________________________________|_______________________________________|</a:t>
            </a:r>
          </a:p>
          <a:p>
            <a:pPr>
              <a:buNone/>
            </a:pPr>
            <a:endParaRPr lang="en-US" sz="1300" dirty="0"/>
          </a:p>
          <a:p>
            <a:pPr>
              <a:buNone/>
            </a:pPr>
            <a:r>
              <a:rPr lang="uk-UA" sz="2400" dirty="0" smtClean="0"/>
              <a:t>Орел, горобець</a:t>
            </a:r>
            <a:r>
              <a:rPr lang="en-US" sz="2400" dirty="0" smtClean="0"/>
              <a:t>    </a:t>
            </a:r>
            <a:r>
              <a:rPr lang="uk-UA" sz="2400" dirty="0" smtClean="0"/>
              <a:t>Курка, тетерів, страус	Пінгвін</a:t>
            </a:r>
          </a:p>
          <a:p>
            <a:pPr>
              <a:buNone/>
            </a:pPr>
            <a:r>
              <a:rPr lang="uk-UA" sz="1300" dirty="0" smtClean="0"/>
              <a:t> </a:t>
            </a:r>
          </a:p>
          <a:p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50" y="1736812"/>
            <a:ext cx="2448271" cy="249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7" y="2060848"/>
            <a:ext cx="1656184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703" y="1735125"/>
            <a:ext cx="2304256" cy="2464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535613"/>
            <a:ext cx="91439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uk-UA" b="1" dirty="0"/>
              <a:t>Ступінь участі мови в процесі мислення</a:t>
            </a:r>
            <a:r>
              <a:rPr lang="uk-UA" dirty="0"/>
              <a:t> можна порівняти з виявом пташиних ознак у різних видів у діапазоні від орла (горобця, ворона </a:t>
            </a:r>
            <a:r>
              <a:rPr lang="uk-UA" dirty="0" smtClean="0"/>
              <a:t>тощо) </a:t>
            </a:r>
            <a:r>
              <a:rPr lang="uk-UA" dirty="0"/>
              <a:t>до пінгвіна з проміжним станом типу курка, фазан, страус тощо.</a:t>
            </a:r>
          </a:p>
        </p:txBody>
      </p:sp>
    </p:spTree>
    <p:extLst>
      <p:ext uri="{BB962C8B-B14F-4D97-AF65-F5344CB8AC3E}">
        <p14:creationId xmlns:p14="http://schemas.microsoft.com/office/powerpoint/2010/main" val="187552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Антиномії мови й мислення: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dirty="0" smtClean="0"/>
              <a:t>Мислення генетично передує, мова «реагує».</a:t>
            </a:r>
          </a:p>
          <a:p>
            <a:pPr lvl="0"/>
            <a:r>
              <a:rPr lang="uk-UA" dirty="0" smtClean="0"/>
              <a:t>Мислення більш самостійне, мова більш залежне явище.</a:t>
            </a:r>
          </a:p>
          <a:p>
            <a:pPr lvl="0"/>
            <a:r>
              <a:rPr lang="uk-UA" dirty="0" smtClean="0"/>
              <a:t>Мислення ідеальне явище, мова матеріально-ідеальне явище.</a:t>
            </a:r>
          </a:p>
          <a:p>
            <a:r>
              <a:rPr lang="uk-UA" dirty="0" smtClean="0"/>
              <a:t>Мислення інтернаціональне явище, мова – національне.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4914900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4149080"/>
            <a:ext cx="8172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Року</a:t>
            </a:r>
            <a:r>
              <a:rPr lang="uk-UA" sz="2400" b="1" dirty="0" err="1" smtClean="0"/>
              <a:t>елл</a:t>
            </a:r>
            <a:r>
              <a:rPr lang="ru-RU" sz="2400" b="1" dirty="0" smtClean="0"/>
              <a:t> </a:t>
            </a:r>
            <a:r>
              <a:rPr lang="ru-RU" sz="2400" b="1" dirty="0"/>
              <a:t>Кент </a:t>
            </a:r>
            <a:r>
              <a:rPr lang="ru-RU" sz="2400" dirty="0"/>
              <a:t>(1882–1971). «</a:t>
            </a:r>
            <a:r>
              <a:rPr lang="ru-RU" sz="2400" dirty="0" err="1" smtClean="0"/>
              <a:t>Гренландія</a:t>
            </a:r>
            <a:r>
              <a:rPr lang="ru-RU" sz="2400" dirty="0"/>
              <a:t>». </a:t>
            </a:r>
            <a:r>
              <a:rPr lang="ru-RU" sz="2400" dirty="0" err="1" smtClean="0"/>
              <a:t>Американський</a:t>
            </a:r>
            <a:r>
              <a:rPr lang="ru-RU" sz="2400" dirty="0" smtClean="0"/>
              <a:t> </a:t>
            </a:r>
            <a:r>
              <a:rPr lang="ru-RU" sz="2400" dirty="0"/>
              <a:t>художник </a:t>
            </a:r>
            <a:r>
              <a:rPr lang="ru-RU" sz="2400" dirty="0" err="1" smtClean="0"/>
              <a:t>намагався</a:t>
            </a:r>
            <a:r>
              <a:rPr lang="ru-RU" sz="2400" dirty="0" smtClean="0"/>
              <a:t> </a:t>
            </a:r>
            <a:r>
              <a:rPr lang="ru-RU" sz="2400" dirty="0" err="1" smtClean="0"/>
              <a:t>побачити</a:t>
            </a:r>
            <a:r>
              <a:rPr lang="ru-RU" sz="2400" dirty="0" smtClean="0"/>
              <a:t> природу </a:t>
            </a:r>
            <a:r>
              <a:rPr lang="ru-RU" sz="2400" dirty="0" err="1" smtClean="0"/>
              <a:t>очима</a:t>
            </a:r>
            <a:r>
              <a:rPr lang="ru-RU" sz="2400" dirty="0" smtClean="0"/>
              <a:t> </a:t>
            </a:r>
            <a:r>
              <a:rPr lang="ru-RU" sz="2400" dirty="0" err="1" smtClean="0"/>
              <a:t>ескімосів</a:t>
            </a:r>
            <a:r>
              <a:rPr lang="ru-RU" sz="2400" dirty="0" smtClean="0"/>
              <a:t>. </a:t>
            </a:r>
            <a:r>
              <a:rPr lang="ru-RU" sz="2400" dirty="0"/>
              <a:t>А </a:t>
            </a:r>
            <a:r>
              <a:rPr lang="ru-RU" sz="2400" dirty="0" err="1" smtClean="0"/>
              <a:t>лінгвіста</a:t>
            </a:r>
            <a:r>
              <a:rPr lang="ru-RU" sz="2400" dirty="0" smtClean="0"/>
              <a:t> </a:t>
            </a:r>
            <a:r>
              <a:rPr lang="ru-RU" sz="2400" b="1" dirty="0"/>
              <a:t>Б. Уорфа </a:t>
            </a:r>
            <a:r>
              <a:rPr lang="ru-RU" sz="2400" dirty="0" err="1" smtClean="0"/>
              <a:t>кількість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слів</a:t>
            </a:r>
            <a:r>
              <a:rPr lang="ru-RU" sz="2400" dirty="0" smtClean="0"/>
              <a:t>, </a:t>
            </a:r>
            <a:r>
              <a:rPr lang="ru-RU" sz="2400" dirty="0" err="1" smtClean="0"/>
              <a:t>що</a:t>
            </a:r>
            <a:r>
              <a:rPr lang="ru-RU" sz="2400" dirty="0" smtClean="0"/>
              <a:t> </a:t>
            </a:r>
            <a:r>
              <a:rPr lang="ru-RU" sz="2400" dirty="0" err="1" smtClean="0"/>
              <a:t>позначають</a:t>
            </a:r>
            <a:r>
              <a:rPr lang="ru-RU" sz="2400" dirty="0" smtClean="0"/>
              <a:t> </a:t>
            </a:r>
            <a:r>
              <a:rPr lang="ru-RU" sz="2400" dirty="0" err="1" smtClean="0"/>
              <a:t>сніг</a:t>
            </a:r>
            <a:r>
              <a:rPr lang="ru-RU" sz="2400" dirty="0" smtClean="0"/>
              <a:t> у </a:t>
            </a:r>
            <a:r>
              <a:rPr lang="ru-RU" sz="2400" dirty="0" err="1" smtClean="0"/>
              <a:t>ескімосів</a:t>
            </a:r>
            <a:r>
              <a:rPr lang="ru-RU" sz="2400" dirty="0" smtClean="0"/>
              <a:t>, </a:t>
            </a:r>
            <a:r>
              <a:rPr lang="ru-RU" sz="2400" dirty="0" err="1" smtClean="0"/>
              <a:t>підштовхнуло</a:t>
            </a:r>
            <a:r>
              <a:rPr lang="ru-RU" sz="2400" dirty="0" smtClean="0"/>
              <a:t> до </a:t>
            </a:r>
            <a:r>
              <a:rPr lang="ru-RU" sz="2400" dirty="0" err="1" smtClean="0"/>
              <a:t>твердження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лінгвістичної</a:t>
            </a:r>
            <a:r>
              <a:rPr lang="ru-RU" sz="2400" dirty="0" smtClean="0"/>
              <a:t> </a:t>
            </a:r>
            <a:r>
              <a:rPr lang="ru-RU" sz="2400" dirty="0" err="1" smtClean="0"/>
              <a:t>ідеї</a:t>
            </a:r>
            <a:r>
              <a:rPr lang="ru-RU" sz="2400" dirty="0" smtClean="0"/>
              <a:t>: «Ми </a:t>
            </a:r>
            <a:r>
              <a:rPr lang="uk-UA" sz="2400" dirty="0" smtClean="0"/>
              <a:t>членуємо</a:t>
            </a:r>
            <a:r>
              <a:rPr lang="ru-RU" sz="2400" dirty="0" smtClean="0"/>
              <a:t> природу </a:t>
            </a:r>
            <a:r>
              <a:rPr lang="ru-RU" sz="2400" dirty="0" err="1" smtClean="0"/>
              <a:t>лініями</a:t>
            </a:r>
            <a:r>
              <a:rPr lang="ru-RU" sz="2400" dirty="0" smtClean="0"/>
              <a:t>, </a:t>
            </a:r>
            <a:r>
              <a:rPr lang="ru-RU" sz="2400" dirty="0" err="1" smtClean="0"/>
              <a:t>які</a:t>
            </a:r>
            <a:r>
              <a:rPr lang="ru-RU" sz="2400" dirty="0" smtClean="0"/>
              <a:t> </a:t>
            </a:r>
            <a:r>
              <a:rPr lang="ru-RU" sz="2400" dirty="0" err="1" smtClean="0"/>
              <a:t>проклала</a:t>
            </a:r>
            <a:r>
              <a:rPr lang="ru-RU" sz="2400" dirty="0" smtClean="0"/>
              <a:t> наша </a:t>
            </a:r>
            <a:r>
              <a:rPr lang="ru-RU" sz="2400" dirty="0" err="1" smtClean="0"/>
              <a:t>рідна</a:t>
            </a:r>
            <a:r>
              <a:rPr lang="ru-RU" sz="2400" dirty="0" smtClean="0"/>
              <a:t> </a:t>
            </a:r>
            <a:r>
              <a:rPr lang="ru-RU" sz="2400" dirty="0" err="1" smtClean="0"/>
              <a:t>мова</a:t>
            </a:r>
            <a:r>
              <a:rPr lang="ru-RU" sz="2400" dirty="0" smtClean="0"/>
              <a:t>».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25077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48680"/>
            <a:ext cx="5112568" cy="6025856"/>
          </a:xfrm>
        </p:spPr>
        <p:txBody>
          <a:bodyPr>
            <a:normAutofit fontScale="85000" lnSpcReduction="10000"/>
          </a:bodyPr>
          <a:lstStyle/>
          <a:p>
            <a:r>
              <a:rPr lang="uk-UA" sz="2400" b="1" dirty="0"/>
              <a:t>Роль мови в процесі пізнання </a:t>
            </a:r>
            <a:r>
              <a:rPr lang="uk-UA" sz="2400" dirty="0" smtClean="0"/>
              <a:t>людиною </a:t>
            </a:r>
            <a:r>
              <a:rPr lang="uk-UA" sz="2400" dirty="0"/>
              <a:t>світу визначається такими її властивостями: </a:t>
            </a:r>
          </a:p>
          <a:p>
            <a:r>
              <a:rPr lang="uk-UA" sz="2400" dirty="0"/>
              <a:t>1)	вона акумулює і закріплює в собі інформацію про результати пізнавальної діяльності;</a:t>
            </a:r>
          </a:p>
          <a:p>
            <a:r>
              <a:rPr lang="uk-UA" sz="2400" dirty="0"/>
              <a:t>2)	вона є основними інструментом пізнання дійсності, який матеріалізує наше мислення;</a:t>
            </a:r>
          </a:p>
          <a:p>
            <a:r>
              <a:rPr lang="uk-UA" sz="2400" dirty="0"/>
              <a:t>3)	своїми </a:t>
            </a:r>
            <a:r>
              <a:rPr lang="uk-UA" sz="2400" dirty="0" smtClean="0"/>
              <a:t>лексико-граматичними </a:t>
            </a:r>
            <a:r>
              <a:rPr lang="uk-UA" sz="2400" dirty="0"/>
              <a:t>засобами вона дозволяє людині не тільки узагальнювати знання про світ, але й </a:t>
            </a:r>
            <a:r>
              <a:rPr lang="uk-UA" sz="2400" dirty="0" smtClean="0"/>
              <a:t>презентувати </a:t>
            </a:r>
            <a:r>
              <a:rPr lang="uk-UA" sz="2400" dirty="0"/>
              <a:t>світ і знання про нього у формі слів, словоформ, словосполучень і речень</a:t>
            </a:r>
            <a:r>
              <a:rPr lang="uk-UA" sz="2400" dirty="0" smtClean="0"/>
              <a:t>; </a:t>
            </a:r>
            <a:endParaRPr lang="uk-UA" sz="2400" dirty="0"/>
          </a:p>
          <a:p>
            <a:r>
              <a:rPr lang="uk-UA" sz="2400" dirty="0"/>
              <a:t>4)	мова сприяє двобічному пізнанню: від конкретного до абстрактного і від абстрактного до конкретного. Як наслідок, когнітивна гносеологічна функція є </a:t>
            </a:r>
            <a:r>
              <a:rPr lang="uk-UA" sz="2400" dirty="0" smtClean="0"/>
              <a:t>однією </a:t>
            </a:r>
            <a:r>
              <a:rPr lang="uk-UA" sz="2400" dirty="0"/>
              <a:t>з основних для мови.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48680"/>
            <a:ext cx="3851920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531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uk-UA" sz="2700" dirty="0" smtClean="0"/>
              <a:t>Взаємозалежність співвідносних категорій буття (дійсність) – мислення – мова, де дійсність впливає на мислення, що виражається в мові, яка є засобом пізнання дійсності:</a:t>
            </a:r>
            <a:r>
              <a:rPr lang="uk-UA" sz="2000" dirty="0" smtClean="0"/>
              <a:t/>
            </a:r>
            <a:br>
              <a:rPr lang="uk-UA" sz="2000" dirty="0" smtClean="0"/>
            </a:br>
            <a:endParaRPr lang="uk-UA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1</a:t>
            </a:r>
            <a:r>
              <a:rPr lang="uk-UA" sz="2400" dirty="0" smtClean="0"/>
              <a:t>) Дійсність              2) Мислення          3) Мова                      			</a:t>
            </a:r>
          </a:p>
          <a:p>
            <a:endParaRPr lang="uk-UA" sz="2400" dirty="0" smtClean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627784" y="2564904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2627784" y="2708920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436096" y="2564904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5436096" y="2636912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4211960" y="2708920"/>
            <a:ext cx="2376264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2339752" y="2708920"/>
            <a:ext cx="180020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1979712" y="2780928"/>
            <a:ext cx="216024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4283968" y="2708920"/>
            <a:ext cx="2520280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400" dirty="0" smtClean="0"/>
              <a:t>Взаємозалежність співвідносних категорій </a:t>
            </a:r>
            <a:r>
              <a:rPr lang="uk-UA" sz="2400" i="1" dirty="0" smtClean="0"/>
              <a:t>буття – мислення - мова</a:t>
            </a:r>
            <a:endParaRPr lang="uk-UA" sz="24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uk-UA" dirty="0" smtClean="0"/>
          </a:p>
          <a:p>
            <a:pPr>
              <a:buNone/>
            </a:pPr>
            <a:r>
              <a:rPr lang="en-US" dirty="0" smtClean="0"/>
              <a:t>					</a:t>
            </a:r>
            <a:r>
              <a:rPr lang="uk-UA" dirty="0" err="1" smtClean="0"/>
              <a:t>Мовний</a:t>
            </a:r>
            <a:r>
              <a:rPr lang="uk-UA" dirty="0" smtClean="0"/>
              <a:t> знак</a:t>
            </a:r>
          </a:p>
          <a:p>
            <a:pPr>
              <a:buNone/>
            </a:pPr>
            <a:r>
              <a:rPr lang="uk-UA" dirty="0" smtClean="0"/>
              <a:t>                    </a:t>
            </a:r>
            <a:r>
              <a:rPr lang="en-US" dirty="0" smtClean="0"/>
              <a:t>2.</a:t>
            </a:r>
            <a:r>
              <a:rPr lang="uk-UA" dirty="0" smtClean="0"/>
              <a:t>Поняття                             </a:t>
            </a:r>
            <a:r>
              <a:rPr lang="en-US" dirty="0" smtClean="0"/>
              <a:t>  </a:t>
            </a:r>
            <a:r>
              <a:rPr lang="uk-UA" dirty="0" smtClean="0"/>
              <a:t>3</a:t>
            </a:r>
            <a:r>
              <a:rPr lang="en-US" dirty="0" smtClean="0"/>
              <a:t>.</a:t>
            </a:r>
            <a:r>
              <a:rPr lang="uk-UA" dirty="0" smtClean="0"/>
              <a:t> Значення</a:t>
            </a:r>
          </a:p>
          <a:p>
            <a:pPr>
              <a:buNone/>
            </a:pPr>
            <a:r>
              <a:rPr lang="uk-UA" dirty="0" smtClean="0"/>
              <a:t>							        </a:t>
            </a:r>
          </a:p>
          <a:p>
            <a:pPr>
              <a:buNone/>
            </a:pPr>
            <a:r>
              <a:rPr lang="uk-UA" dirty="0" smtClean="0"/>
              <a:t> </a:t>
            </a:r>
          </a:p>
          <a:p>
            <a:pPr>
              <a:buNone/>
            </a:pPr>
            <a:r>
              <a:rPr lang="uk-UA" dirty="0" smtClean="0"/>
              <a:t>               </a:t>
            </a:r>
            <a:r>
              <a:rPr lang="en-US" dirty="0" smtClean="0"/>
              <a:t>     1.</a:t>
            </a:r>
            <a:r>
              <a:rPr lang="uk-UA" dirty="0" smtClean="0"/>
              <a:t>Денотат           1                       4</a:t>
            </a:r>
            <a:r>
              <a:rPr lang="en-US" dirty="0"/>
              <a:t>.</a:t>
            </a:r>
            <a:r>
              <a:rPr lang="uk-UA" dirty="0" smtClean="0"/>
              <a:t>Форма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                                                                  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                                                                      </a:t>
            </a:r>
            <a:endParaRPr lang="uk-UA" dirty="0" smtClean="0"/>
          </a:p>
          <a:p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3284984"/>
            <a:ext cx="1728192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Овал 4"/>
          <p:cNvSpPr/>
          <p:nvPr/>
        </p:nvSpPr>
        <p:spPr>
          <a:xfrm>
            <a:off x="5508104" y="3140968"/>
            <a:ext cx="864096" cy="259228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uk-UA" sz="2000" dirty="0" smtClean="0"/>
              <a:t>Мовна діяльність як вищий ступінь абстракції (</a:t>
            </a:r>
            <a:r>
              <a:rPr lang="uk-UA" sz="2000" dirty="0" err="1" smtClean="0"/>
              <a:t>гіперонім</a:t>
            </a:r>
            <a:r>
              <a:rPr lang="uk-UA" sz="2000" dirty="0" smtClean="0"/>
              <a:t>)</a:t>
            </a:r>
            <a:br>
              <a:rPr lang="uk-UA" sz="2000" dirty="0" smtClean="0"/>
            </a:br>
            <a:endParaRPr lang="uk-UA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9731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1800" dirty="0" err="1" smtClean="0"/>
              <a:t>Cangage</a:t>
            </a:r>
            <a:endParaRPr lang="uk-UA" sz="1800" dirty="0" smtClean="0"/>
          </a:p>
          <a:p>
            <a:pPr algn="ctr">
              <a:buNone/>
            </a:pPr>
            <a:r>
              <a:rPr lang="uk-UA" sz="1800" dirty="0" smtClean="0"/>
              <a:t>Нижчий ступінь абстракції (</a:t>
            </a:r>
            <a:r>
              <a:rPr lang="uk-UA" sz="1800" dirty="0" err="1" smtClean="0"/>
              <a:t>гіпоніми</a:t>
            </a:r>
            <a:r>
              <a:rPr lang="uk-UA" sz="1800" dirty="0" smtClean="0"/>
              <a:t>)</a:t>
            </a:r>
          </a:p>
          <a:p>
            <a:pPr algn="ctr">
              <a:buNone/>
            </a:pPr>
            <a:endParaRPr lang="uk-UA" sz="1800" dirty="0" smtClean="0"/>
          </a:p>
          <a:p>
            <a:pPr>
              <a:buNone/>
            </a:pPr>
            <a:r>
              <a:rPr lang="uk-UA" sz="1800" b="1" dirty="0" smtClean="0"/>
              <a:t>Мова</a:t>
            </a:r>
            <a:r>
              <a:rPr lang="uk-UA" sz="1800" dirty="0" smtClean="0"/>
              <a:t> (</a:t>
            </a:r>
            <a:r>
              <a:rPr lang="en-US" sz="1800" dirty="0" smtClean="0"/>
              <a:t>langue</a:t>
            </a:r>
            <a:r>
              <a:rPr lang="uk-UA" sz="1800" dirty="0" smtClean="0"/>
              <a:t>) як психічне явище:      </a:t>
            </a:r>
            <a:r>
              <a:rPr lang="uk-UA" sz="1800" b="1" dirty="0" smtClean="0"/>
              <a:t> Мовлення </a:t>
            </a:r>
            <a:r>
              <a:rPr lang="uk-UA" sz="1800" dirty="0" smtClean="0"/>
              <a:t>(</a:t>
            </a:r>
            <a:r>
              <a:rPr lang="uk-UA" sz="1800" dirty="0" err="1" smtClean="0"/>
              <a:t>ра</a:t>
            </a:r>
            <a:r>
              <a:rPr lang="en-US" sz="1800" dirty="0" smtClean="0"/>
              <a:t>r</a:t>
            </a:r>
            <a:r>
              <a:rPr lang="uk-UA" sz="1800" dirty="0" smtClean="0"/>
              <a:t>о</a:t>
            </a:r>
            <a:r>
              <a:rPr lang="en-US" sz="1800" dirty="0" smtClean="0"/>
              <a:t>l</a:t>
            </a:r>
            <a:r>
              <a:rPr lang="uk-UA" sz="1800" dirty="0" smtClean="0"/>
              <a:t>е) як результат фізіологічних </a:t>
            </a:r>
          </a:p>
          <a:p>
            <a:pPr algn="r">
              <a:buNone/>
            </a:pPr>
            <a:r>
              <a:rPr lang="uk-UA" sz="1800" dirty="0" smtClean="0"/>
              <a:t>(матеріальних) процесів</a:t>
            </a:r>
          </a:p>
          <a:p>
            <a:pPr algn="r">
              <a:buNone/>
            </a:pPr>
            <a:endParaRPr lang="uk-UA" sz="1600" dirty="0" smtClean="0"/>
          </a:p>
          <a:p>
            <a:pPr algn="r">
              <a:buNone/>
            </a:pPr>
            <a:endParaRPr lang="uk-UA" sz="1600" dirty="0" smtClean="0"/>
          </a:p>
          <a:p>
            <a:pPr algn="ctr">
              <a:buNone/>
            </a:pPr>
            <a:endParaRPr lang="uk-UA" dirty="0" smtClean="0"/>
          </a:p>
          <a:p>
            <a:pPr algn="ctr">
              <a:buNone/>
            </a:pPr>
            <a:endParaRPr lang="uk-UA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143592"/>
              </p:ext>
            </p:extLst>
          </p:nvPr>
        </p:nvGraphicFramePr>
        <p:xfrm>
          <a:off x="1835696" y="3212977"/>
          <a:ext cx="5260975" cy="3665910"/>
        </p:xfrm>
        <a:graphic>
          <a:graphicData uri="http://schemas.openxmlformats.org/drawingml/2006/table">
            <a:tbl>
              <a:tblPr/>
              <a:tblGrid>
                <a:gridCol w="2633980"/>
                <a:gridCol w="2626995"/>
              </a:tblGrid>
              <a:tr h="311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991225" algn="l"/>
                        </a:tabLst>
                      </a:pPr>
                      <a:r>
                        <a:rPr lang="uk-UA" sz="1800" dirty="0">
                          <a:latin typeface="Times New Roman"/>
                          <a:ea typeface="Times New Roman"/>
                        </a:rPr>
                        <a:t>Система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991225" algn="l"/>
                        </a:tabLst>
                      </a:pPr>
                      <a:r>
                        <a:rPr lang="uk-UA" sz="1800" dirty="0">
                          <a:latin typeface="Times New Roman"/>
                          <a:ea typeface="Times New Roman"/>
                        </a:rPr>
                        <a:t>Процес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991225" algn="l"/>
                        </a:tabLst>
                      </a:pPr>
                      <a:r>
                        <a:rPr lang="uk-UA" sz="1800" dirty="0">
                          <a:latin typeface="Times New Roman"/>
                          <a:ea typeface="Times New Roman"/>
                        </a:rPr>
                        <a:t>Статичне 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991225" algn="l"/>
                        </a:tabLst>
                      </a:pPr>
                      <a:r>
                        <a:rPr lang="uk-UA" sz="1800" dirty="0">
                          <a:latin typeface="Times New Roman"/>
                          <a:ea typeface="Times New Roman"/>
                        </a:rPr>
                        <a:t>Динамічне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991225" algn="l"/>
                        </a:tabLst>
                      </a:pPr>
                      <a:r>
                        <a:rPr lang="uk-UA" sz="1800" dirty="0" smtClean="0">
                          <a:latin typeface="Times New Roman"/>
                          <a:ea typeface="Times New Roman"/>
                        </a:rPr>
                        <a:t>Наявне</a:t>
                      </a:r>
                      <a:endParaRPr lang="uk-UA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991225" algn="l"/>
                        </a:tabLst>
                      </a:pPr>
                      <a:r>
                        <a:rPr lang="uk-UA" sz="1800" dirty="0">
                          <a:latin typeface="Times New Roman"/>
                          <a:ea typeface="Times New Roman"/>
                        </a:rPr>
                        <a:t>Випадкове, допоміжне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991225" algn="l"/>
                        </a:tabLst>
                      </a:pPr>
                      <a:r>
                        <a:rPr lang="uk-UA" sz="1800" dirty="0">
                          <a:latin typeface="Times New Roman"/>
                          <a:ea typeface="Times New Roman"/>
                        </a:rPr>
                        <a:t>Потенційне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991225" algn="l"/>
                        </a:tabLst>
                      </a:pPr>
                      <a:r>
                        <a:rPr lang="uk-UA" sz="1800" dirty="0">
                          <a:latin typeface="Times New Roman"/>
                          <a:ea typeface="Times New Roman"/>
                        </a:rPr>
                        <a:t>Реалізоване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991225" algn="l"/>
                        </a:tabLst>
                      </a:pPr>
                      <a:r>
                        <a:rPr lang="uk-UA" sz="1800" dirty="0">
                          <a:latin typeface="Times New Roman"/>
                          <a:ea typeface="Times New Roman"/>
                        </a:rPr>
                        <a:t>Загальне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991225" algn="l"/>
                        </a:tabLst>
                      </a:pPr>
                      <a:r>
                        <a:rPr lang="uk-UA" sz="1800" dirty="0">
                          <a:latin typeface="Times New Roman"/>
                          <a:ea typeface="Times New Roman"/>
                        </a:rPr>
                        <a:t>Окреме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991225" algn="l"/>
                        </a:tabLst>
                      </a:pPr>
                      <a:r>
                        <a:rPr lang="uk-UA" sz="1800">
                          <a:latin typeface="Times New Roman"/>
                          <a:ea typeface="Times New Roman"/>
                        </a:rPr>
                        <a:t>Абстрактне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991225" algn="l"/>
                        </a:tabLst>
                      </a:pPr>
                      <a:r>
                        <a:rPr lang="uk-UA" sz="1800" dirty="0">
                          <a:latin typeface="Times New Roman"/>
                          <a:ea typeface="Times New Roman"/>
                        </a:rPr>
                        <a:t>Конкретне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991225" algn="l"/>
                        </a:tabLst>
                      </a:pPr>
                      <a:r>
                        <a:rPr lang="uk-UA" sz="1800">
                          <a:latin typeface="Times New Roman"/>
                          <a:ea typeface="Times New Roman"/>
                        </a:rPr>
                        <a:t>Суспільне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991225" algn="l"/>
                        </a:tabLst>
                      </a:pPr>
                      <a:r>
                        <a:rPr lang="uk-UA" sz="1800" dirty="0">
                          <a:latin typeface="Times New Roman"/>
                          <a:ea typeface="Times New Roman"/>
                        </a:rPr>
                        <a:t>Індивідуальне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72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991225" algn="l"/>
                        </a:tabLst>
                      </a:pPr>
                      <a:r>
                        <a:rPr lang="uk-UA" sz="1800" b="1" dirty="0">
                          <a:latin typeface="Times New Roman"/>
                          <a:ea typeface="Times New Roman"/>
                        </a:rPr>
                        <a:t>Різні одиниці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11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991225" algn="l"/>
                        </a:tabLst>
                      </a:pPr>
                      <a:r>
                        <a:rPr lang="uk-UA" sz="1800" dirty="0">
                          <a:latin typeface="Times New Roman"/>
                          <a:ea typeface="Times New Roman"/>
                        </a:rPr>
                        <a:t>Фонеми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991225" algn="l"/>
                        </a:tabLst>
                      </a:pPr>
                      <a:r>
                        <a:rPr lang="uk-UA" sz="1800" dirty="0">
                          <a:latin typeface="Times New Roman"/>
                          <a:ea typeface="Times New Roman"/>
                        </a:rPr>
                        <a:t>Звуки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991225" algn="l"/>
                        </a:tabLst>
                      </a:pPr>
                      <a:r>
                        <a:rPr lang="uk-UA" sz="1800">
                          <a:latin typeface="Times New Roman"/>
                          <a:ea typeface="Times New Roman"/>
                        </a:rPr>
                        <a:t>Моделі речення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991225" algn="l"/>
                        </a:tabLst>
                      </a:pPr>
                      <a:r>
                        <a:rPr lang="uk-UA" sz="1800" dirty="0">
                          <a:latin typeface="Times New Roman"/>
                          <a:ea typeface="Times New Roman"/>
                        </a:rPr>
                        <a:t>Конкретні висловлювання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991225" algn="l"/>
                        </a:tabLst>
                      </a:pPr>
                      <a:r>
                        <a:rPr lang="uk-UA" sz="1800" dirty="0">
                          <a:latin typeface="Times New Roman"/>
                          <a:ea typeface="Times New Roman"/>
                        </a:rPr>
                        <a:t>Лінгвістика мови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991225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uk-UA" sz="1800" dirty="0" smtClean="0">
                          <a:latin typeface="Times New Roman"/>
                          <a:ea typeface="Times New Roman"/>
                        </a:rPr>
                        <a:t>Лінгвістика </a:t>
                      </a:r>
                      <a:r>
                        <a:rPr lang="uk-UA" sz="1800" dirty="0">
                          <a:latin typeface="Times New Roman"/>
                          <a:ea typeface="Times New Roman"/>
                        </a:rPr>
                        <a:t>мовлення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682" name="Line 10"/>
          <p:cNvSpPr>
            <a:spLocks noChangeShapeType="1"/>
          </p:cNvSpPr>
          <p:nvPr/>
        </p:nvSpPr>
        <p:spPr bwMode="auto">
          <a:xfrm flipH="1">
            <a:off x="1806575" y="68263"/>
            <a:ext cx="14859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 flipH="1">
            <a:off x="1806575" y="71438"/>
            <a:ext cx="14859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 flipH="1">
            <a:off x="1806575" y="74613"/>
            <a:ext cx="12573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 flipH="1">
            <a:off x="1806575" y="80963"/>
            <a:ext cx="14859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8675" name="Line 3"/>
          <p:cNvSpPr>
            <a:spLocks noChangeShapeType="1"/>
          </p:cNvSpPr>
          <p:nvPr/>
        </p:nvSpPr>
        <p:spPr bwMode="auto">
          <a:xfrm flipH="1">
            <a:off x="1806575" y="93663"/>
            <a:ext cx="14859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 flipH="1">
            <a:off x="1806575" y="87313"/>
            <a:ext cx="14859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8677" name="Line 5"/>
          <p:cNvSpPr>
            <a:spLocks noChangeShapeType="1"/>
          </p:cNvSpPr>
          <p:nvPr/>
        </p:nvSpPr>
        <p:spPr bwMode="auto">
          <a:xfrm flipH="1">
            <a:off x="1806575" y="84138"/>
            <a:ext cx="14859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 flipH="1">
            <a:off x="1806575" y="77788"/>
            <a:ext cx="14859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8674" name="Line 2"/>
          <p:cNvSpPr>
            <a:spLocks noChangeShapeType="1"/>
          </p:cNvSpPr>
          <p:nvPr/>
        </p:nvSpPr>
        <p:spPr bwMode="auto">
          <a:xfrm flipH="1" flipV="1">
            <a:off x="1806575" y="96838"/>
            <a:ext cx="1143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8673" name="Line 1"/>
          <p:cNvSpPr>
            <a:spLocks noChangeShapeType="1"/>
          </p:cNvSpPr>
          <p:nvPr/>
        </p:nvSpPr>
        <p:spPr bwMode="auto">
          <a:xfrm flipH="1" flipV="1">
            <a:off x="1920875" y="100013"/>
            <a:ext cx="10287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91225" algn="l"/>
              </a:tabLst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3563888" y="3356992"/>
            <a:ext cx="18722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3491880" y="3356992"/>
            <a:ext cx="18722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3563888" y="3717032"/>
            <a:ext cx="17281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3563888" y="3717032"/>
            <a:ext cx="17281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3491880" y="4077072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3491880" y="4077072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3635896" y="4365104"/>
            <a:ext cx="16561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3635896" y="4365104"/>
            <a:ext cx="16561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3491880" y="4653136"/>
            <a:ext cx="18722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>
            <a:off x="3563888" y="4653136"/>
            <a:ext cx="1800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3635896" y="4941168"/>
            <a:ext cx="16561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H="1">
            <a:off x="3707904" y="4941168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3563888" y="5229200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H="1">
            <a:off x="3635896" y="5229200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3563888" y="5877272"/>
            <a:ext cx="19442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H="1">
            <a:off x="3635896" y="5877272"/>
            <a:ext cx="18722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3923928" y="6165304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flipH="1">
            <a:off x="3923928" y="6165304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flipH="1">
            <a:off x="827584" y="1916832"/>
            <a:ext cx="345638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>
            <a:off x="5076056" y="1916832"/>
            <a:ext cx="302433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139952" y="6741368"/>
            <a:ext cx="64807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3016"/>
            <a:ext cx="8229600" cy="3001520"/>
          </a:xfrm>
        </p:spPr>
        <p:txBody>
          <a:bodyPr/>
          <a:lstStyle/>
          <a:p>
            <a:pPr algn="just"/>
            <a:r>
              <a:rPr lang="uk-UA" b="1" dirty="0" smtClean="0"/>
              <a:t>Н. Хомський </a:t>
            </a:r>
            <a:r>
              <a:rPr lang="uk-UA" dirty="0" smtClean="0"/>
              <a:t>запропонував розрізнення  «мовної компетенції» (</a:t>
            </a:r>
            <a:r>
              <a:rPr lang="en-US" dirty="0" smtClean="0"/>
              <a:t>linguistic competence</a:t>
            </a:r>
            <a:r>
              <a:rPr lang="uk-UA" dirty="0" smtClean="0"/>
              <a:t>) і «мовного виконання» (</a:t>
            </a:r>
            <a:r>
              <a:rPr lang="en-US" dirty="0" smtClean="0"/>
              <a:t>linguistic performance</a:t>
            </a:r>
            <a:r>
              <a:rPr lang="uk-UA" dirty="0" smtClean="0"/>
              <a:t>), у зв’язку з чим мовна компетенція вважається генетично успадкованою універсальною граматикою. </a:t>
            </a:r>
            <a:endParaRPr lang="uk-UA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28625"/>
            <a:ext cx="240030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Мова й мовлення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865616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uk-UA" dirty="0" smtClean="0"/>
              <a:t>  Л. В. Щерба : Мова як суспільне явище і засіб спілкування людей непіддатна безпосередньому спостереженню. Можна спостерігати лише мовлення окремих індивідуумів, їхню мовленнєву діяльність і як наслідок цієї діяльності – текст або сукупність текстів (мовний матеріал). Щерба об’єднував у мовній діяльності процеси говоріння і слухання, сприйняття і розуміння мовних повідомлень. </a:t>
            </a:r>
            <a:endParaRPr lang="uk-U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" y="404664"/>
            <a:ext cx="6086475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6545" y="476672"/>
            <a:ext cx="8229600" cy="4325112"/>
          </a:xfrm>
        </p:spPr>
        <p:txBody>
          <a:bodyPr/>
          <a:lstStyle/>
          <a:p>
            <a:pPr marL="109728" indent="0">
              <a:buNone/>
            </a:pPr>
            <a:r>
              <a:rPr lang="ru-RU" b="1" dirty="0"/>
              <a:t>В. Гумбольдт </a:t>
            </a:r>
            <a:r>
              <a:rPr lang="ru-RU" dirty="0" smtClean="0"/>
              <a:t>уважав </a:t>
            </a:r>
            <a:r>
              <a:rPr lang="ru-RU" dirty="0" err="1"/>
              <a:t>мову</a:t>
            </a:r>
            <a:r>
              <a:rPr lang="ru-RU" dirty="0"/>
              <a:t> органом</a:t>
            </a:r>
            <a:r>
              <a:rPr lang="ru-RU" dirty="0" smtClean="0"/>
              <a:t>,</a:t>
            </a:r>
          </a:p>
          <a:p>
            <a:pPr marL="109728" indent="0">
              <a:buNone/>
            </a:pPr>
            <a:r>
              <a:rPr lang="ru-RU" dirty="0" smtClean="0"/>
              <a:t>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формує</a:t>
            </a:r>
            <a:r>
              <a:rPr lang="ru-RU" dirty="0"/>
              <a:t> думку. </a:t>
            </a:r>
            <a:endParaRPr lang="ru-RU" dirty="0" smtClean="0"/>
          </a:p>
          <a:p>
            <a:pPr marL="109728" indent="0">
              <a:buNone/>
            </a:pPr>
            <a:r>
              <a:rPr lang="ru-RU" dirty="0" err="1" smtClean="0"/>
              <a:t>Розвиваючи</a:t>
            </a:r>
            <a:r>
              <a:rPr lang="ru-RU" dirty="0" smtClean="0"/>
              <a:t> </a:t>
            </a:r>
            <a:r>
              <a:rPr lang="ru-RU" dirty="0" err="1"/>
              <a:t>цю</a:t>
            </a:r>
            <a:r>
              <a:rPr lang="ru-RU" dirty="0"/>
              <a:t> тезу, </a:t>
            </a:r>
            <a:r>
              <a:rPr lang="ru-RU" dirty="0" err="1"/>
              <a:t>він</a:t>
            </a:r>
            <a:r>
              <a:rPr lang="ru-RU" dirty="0"/>
              <a:t> говорив</a:t>
            </a:r>
            <a:r>
              <a:rPr lang="ru-RU" dirty="0" smtClean="0"/>
              <a:t>,</a:t>
            </a:r>
          </a:p>
          <a:p>
            <a:pPr marL="109728" indent="0">
              <a:buNone/>
            </a:pPr>
            <a:r>
              <a:rPr lang="ru-RU" dirty="0" smtClean="0"/>
              <a:t>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мова</a:t>
            </a:r>
            <a:r>
              <a:rPr lang="ru-RU" dirty="0"/>
              <a:t> народу – </a:t>
            </a:r>
            <a:r>
              <a:rPr lang="ru-RU" dirty="0" err="1"/>
              <a:t>його</a:t>
            </a:r>
            <a:r>
              <a:rPr lang="ru-RU" dirty="0"/>
              <a:t> дух, </a:t>
            </a:r>
            <a:endParaRPr lang="ru-RU" dirty="0" smtClean="0"/>
          </a:p>
          <a:p>
            <a:pPr marL="109728" indent="0">
              <a:buNone/>
            </a:pPr>
            <a:r>
              <a:rPr lang="ru-RU" dirty="0" smtClean="0"/>
              <a:t>дух </a:t>
            </a:r>
            <a:r>
              <a:rPr lang="ru-RU" dirty="0"/>
              <a:t>народу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мова</a:t>
            </a:r>
            <a:r>
              <a:rPr lang="ru-RU" dirty="0"/>
              <a:t>.</a:t>
            </a:r>
            <a:endParaRPr lang="uk-U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620688"/>
            <a:ext cx="2481064" cy="3387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4008512"/>
            <a:ext cx="88897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/>
              <a:t>Інший німецький лінгвіст </a:t>
            </a:r>
            <a:r>
              <a:rPr lang="uk-UA" sz="2800" b="1" dirty="0"/>
              <a:t>Август </a:t>
            </a:r>
            <a:r>
              <a:rPr lang="uk-UA" sz="2800" b="1" dirty="0" err="1"/>
              <a:t>Шлейхер</a:t>
            </a:r>
            <a:r>
              <a:rPr lang="uk-UA" sz="2800" b="1" dirty="0"/>
              <a:t> </a:t>
            </a:r>
            <a:r>
              <a:rPr lang="uk-UA" sz="2800" dirty="0" smtClean="0"/>
              <a:t>уважав</a:t>
            </a:r>
            <a:r>
              <a:rPr lang="uk-UA" sz="2800" dirty="0"/>
              <a:t>, що мислення й мова так само тотожні, як і зміст і форма. </a:t>
            </a:r>
          </a:p>
        </p:txBody>
      </p:sp>
    </p:spTree>
    <p:extLst>
      <p:ext uri="{BB962C8B-B14F-4D97-AF65-F5344CB8AC3E}">
        <p14:creationId xmlns:p14="http://schemas.microsoft.com/office/powerpoint/2010/main" val="269903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48680"/>
            <a:ext cx="5554960" cy="619268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uk-UA" b="1" dirty="0" smtClean="0"/>
              <a:t>Мова – це</a:t>
            </a:r>
            <a:r>
              <a:rPr lang="uk-UA" dirty="0" smtClean="0"/>
              <a:t>  1) мовна структура (або система), внутрішня організація мовних одиниць (фонем, морфем, слів, речень), категорій (числа, роду, виду, стану і та ін.) і систем (фонетики, лексикології, морфології і синтаксису); </a:t>
            </a:r>
          </a:p>
          <a:p>
            <a:pPr algn="just"/>
            <a:r>
              <a:rPr lang="uk-UA" dirty="0" smtClean="0"/>
              <a:t>2) мовна норма, що склалася історично,  здатна розвиватися і далі; </a:t>
            </a:r>
          </a:p>
          <a:p>
            <a:pPr algn="just"/>
            <a:r>
              <a:rPr lang="uk-UA" dirty="0" smtClean="0"/>
              <a:t>3) це мовленнєва діяльність мовців, які знають мову, її структуру та норму і використовують їх для того, щоб створювати мовленнєві витвори для вираження думок, волі, почуттів.</a:t>
            </a:r>
          </a:p>
          <a:p>
            <a:endParaRPr lang="uk-UA" dirty="0" smtClean="0"/>
          </a:p>
          <a:p>
            <a:endParaRPr lang="uk-U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205" y="548680"/>
            <a:ext cx="3037291" cy="6309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751681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48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609" y="764704"/>
            <a:ext cx="3578662" cy="2164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8013" y="561826"/>
            <a:ext cx="5516117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/>
              <a:t>Макс Мюллер </a:t>
            </a:r>
            <a:r>
              <a:rPr lang="uk-UA" sz="2400" dirty="0"/>
              <a:t>висловлював цю думку так: «Як ми знаємо, що небо існує і що воно блакитне?  Чи знали б ми небо, якби для нього не було назв? Мова й мислення дві назви однієї й тої самої речі</a:t>
            </a:r>
            <a:r>
              <a:rPr lang="uk-UA" sz="2400" dirty="0" smtClean="0"/>
              <a:t>».</a:t>
            </a:r>
            <a:endParaRPr lang="uk-UA" sz="2400" b="1" dirty="0" smtClean="0"/>
          </a:p>
          <a:p>
            <a:r>
              <a:rPr lang="uk-UA" sz="2400" b="1" dirty="0"/>
              <a:t>Ф. де Соссюр </a:t>
            </a:r>
            <a:r>
              <a:rPr lang="uk-UA" sz="2400" dirty="0"/>
              <a:t>на підтримку цієї думки висловлювався так: «Мова – лист паперу, думка – його титульна сторона, а звук – зворотна. Не </a:t>
            </a:r>
            <a:r>
              <a:rPr lang="uk-UA" sz="2400" dirty="0" smtClean="0"/>
              <a:t>можна </a:t>
            </a:r>
            <a:r>
              <a:rPr lang="uk-UA" sz="2400" dirty="0"/>
              <a:t>розрізати титульну сторону, не розрізавши </a:t>
            </a:r>
            <a:r>
              <a:rPr lang="uk-UA" sz="2400" dirty="0" smtClean="0"/>
              <a:t>зворотну. </a:t>
            </a:r>
            <a:r>
              <a:rPr lang="uk-UA" sz="2400" dirty="0"/>
              <a:t>Так і в мові неможна відділити ні думку від звуку, ні звук від думки</a:t>
            </a:r>
            <a:r>
              <a:rPr lang="uk-UA" sz="2400" dirty="0" smtClean="0"/>
              <a:t>».</a:t>
            </a:r>
          </a:p>
          <a:p>
            <a:r>
              <a:rPr lang="uk-UA" sz="2400" dirty="0" smtClean="0"/>
              <a:t> </a:t>
            </a:r>
            <a:r>
              <a:rPr lang="uk-UA" sz="2400" b="1" dirty="0" smtClean="0"/>
              <a:t>Л. </a:t>
            </a:r>
            <a:r>
              <a:rPr lang="uk-UA" sz="2400" b="1" dirty="0" err="1"/>
              <a:t>Блумфілд</a:t>
            </a:r>
            <a:r>
              <a:rPr lang="uk-UA" sz="2400" b="1" dirty="0"/>
              <a:t> </a:t>
            </a:r>
            <a:r>
              <a:rPr lang="uk-UA" sz="2400" dirty="0"/>
              <a:t>стверджував, що мислення – це говоріння із самим </a:t>
            </a:r>
            <a:r>
              <a:rPr lang="uk-UA" sz="2400" dirty="0" smtClean="0"/>
              <a:t>собою.</a:t>
            </a:r>
            <a:endParaRPr lang="uk-UA" sz="24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629520"/>
            <a:ext cx="3605584" cy="267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10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6237312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uk-UA" sz="1900" b="1" dirty="0" smtClean="0"/>
              <a:t>Жак </a:t>
            </a:r>
            <a:r>
              <a:rPr lang="uk-UA" sz="1900" b="1" dirty="0" err="1" smtClean="0"/>
              <a:t>Адамар</a:t>
            </a:r>
            <a:r>
              <a:rPr lang="uk-UA" sz="1900" b="1" dirty="0" smtClean="0"/>
              <a:t> </a:t>
            </a:r>
            <a:r>
              <a:rPr lang="uk-UA" sz="1900" dirty="0" smtClean="0"/>
              <a:t>(</a:t>
            </a:r>
            <a:r>
              <a:rPr lang="uk-UA" sz="1900" dirty="0" err="1" smtClean="0"/>
              <a:t>фр</a:t>
            </a:r>
            <a:r>
              <a:rPr lang="uk-UA" sz="1900" dirty="0" smtClean="0"/>
              <a:t>. </a:t>
            </a:r>
            <a:r>
              <a:rPr lang="uk-UA" sz="1900" dirty="0" err="1" smtClean="0"/>
              <a:t>Jacques</a:t>
            </a:r>
            <a:r>
              <a:rPr lang="uk-UA" sz="1900" dirty="0" smtClean="0"/>
              <a:t> </a:t>
            </a:r>
            <a:r>
              <a:rPr lang="uk-UA" sz="1900" dirty="0" err="1" smtClean="0"/>
              <a:t>Salomon</a:t>
            </a:r>
            <a:r>
              <a:rPr lang="uk-UA" sz="1900" dirty="0" smtClean="0"/>
              <a:t> </a:t>
            </a:r>
            <a:r>
              <a:rPr lang="uk-UA" sz="1900" dirty="0" err="1" smtClean="0"/>
              <a:t>Hadamard</a:t>
            </a:r>
            <a:r>
              <a:rPr lang="uk-UA" sz="1900" dirty="0" smtClean="0"/>
              <a:t>, </a:t>
            </a:r>
          </a:p>
          <a:p>
            <a:pPr marL="109728" indent="0">
              <a:buNone/>
            </a:pPr>
            <a:r>
              <a:rPr lang="uk-UA" sz="1900" dirty="0" smtClean="0"/>
              <a:t> 1865 —  1963) —французький математик і механік. Автор фундаментальних робіт з алгебри, геометрії,</a:t>
            </a:r>
          </a:p>
          <a:p>
            <a:pPr marL="109728" indent="0">
              <a:buNone/>
            </a:pPr>
            <a:r>
              <a:rPr lang="uk-UA" sz="1900" dirty="0" smtClean="0"/>
              <a:t> математичної фізики,  топографії, </a:t>
            </a:r>
          </a:p>
          <a:p>
            <a:pPr marL="109728" indent="0">
              <a:buNone/>
            </a:pPr>
            <a:r>
              <a:rPr lang="uk-UA" sz="1900" dirty="0" smtClean="0"/>
              <a:t>гідродинаміки.</a:t>
            </a:r>
          </a:p>
          <a:p>
            <a:pPr marL="109728" indent="0">
              <a:buNone/>
            </a:pPr>
            <a:endParaRPr lang="ru-RU" dirty="0" smtClean="0"/>
          </a:p>
          <a:p>
            <a:endParaRPr lang="ru-RU" sz="2400" dirty="0" smtClean="0"/>
          </a:p>
          <a:p>
            <a:pPr marL="109728" indent="0">
              <a:buNone/>
            </a:pPr>
            <a:r>
              <a:rPr lang="uk-UA" sz="2400" dirty="0" smtClean="0"/>
              <a:t>Жак </a:t>
            </a:r>
            <a:r>
              <a:rPr lang="uk-UA" sz="2400" dirty="0" err="1" smtClean="0"/>
              <a:t>Адамар</a:t>
            </a:r>
            <a:r>
              <a:rPr lang="uk-UA" sz="2400" dirty="0" smtClean="0"/>
              <a:t> уважав, що для кращої роботи</a:t>
            </a:r>
          </a:p>
          <a:p>
            <a:pPr marL="109728" indent="0">
              <a:buNone/>
            </a:pPr>
            <a:r>
              <a:rPr lang="uk-UA" sz="2400" dirty="0" smtClean="0"/>
              <a:t> інтуїції треба мислити не словами, </a:t>
            </a:r>
          </a:p>
          <a:p>
            <a:pPr marL="109728" indent="0">
              <a:buNone/>
            </a:pPr>
            <a:r>
              <a:rPr lang="uk-UA" sz="2400" dirty="0" smtClean="0"/>
              <a:t>а образами: «Для математиків, яких я опитав в Америці, явища переважно аналогічні тим, які я помітив на власному досвіді. Практично всі – на протилежність тому висновку </a:t>
            </a:r>
            <a:r>
              <a:rPr lang="uk-UA" sz="2400" dirty="0" err="1" smtClean="0"/>
              <a:t>Гальтона</a:t>
            </a:r>
            <a:r>
              <a:rPr lang="uk-UA" sz="2400" dirty="0" smtClean="0"/>
              <a:t>, до якого його привело опитування випадкових людей, – уникають не тільки </a:t>
            </a:r>
            <a:r>
              <a:rPr lang="uk-UA" sz="2400" dirty="0" err="1" smtClean="0"/>
              <a:t>мисленнєвого</a:t>
            </a:r>
            <a:r>
              <a:rPr lang="uk-UA" sz="2400" dirty="0" smtClean="0"/>
              <a:t> вживання слів, але так само, як і я, </a:t>
            </a:r>
            <a:r>
              <a:rPr lang="uk-UA" sz="2400" dirty="0" err="1" smtClean="0"/>
              <a:t>мисленнєвого</a:t>
            </a:r>
            <a:r>
              <a:rPr lang="uk-UA" sz="2400" dirty="0" smtClean="0"/>
              <a:t> вживання точних алгебраїчних або інших знаків; як і я, вони використовують розпливчасті образи». </a:t>
            </a:r>
            <a:endParaRPr lang="uk-UA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610" y="404664"/>
            <a:ext cx="19431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841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5731990" cy="5976664"/>
          </a:xfrm>
        </p:spPr>
        <p:txBody>
          <a:bodyPr>
            <a:normAutofit fontScale="70000" lnSpcReduction="20000"/>
          </a:bodyPr>
          <a:lstStyle/>
          <a:p>
            <a:pPr marL="109728" indent="0">
              <a:buNone/>
            </a:pPr>
            <a:r>
              <a:rPr lang="uk-UA" sz="3200" b="1" dirty="0"/>
              <a:t>Альберт Ейнштейн </a:t>
            </a:r>
            <a:r>
              <a:rPr lang="uk-UA" sz="3200" dirty="0"/>
              <a:t>(14 березня 1879 – 18 квітня 1955) – один із засновників сучасної теоретичної фізики, лауреат Нобелівської премії з фізики 1921 року, громадський діяч-гуманіст.  </a:t>
            </a:r>
            <a:r>
              <a:rPr lang="uk-UA" sz="3200" dirty="0" smtClean="0"/>
              <a:t>Почесний </a:t>
            </a:r>
            <a:r>
              <a:rPr lang="uk-UA" sz="3200" dirty="0"/>
              <a:t>доктор близько 20 провідних університетів світу, член багатьох Академій наук, у тому числі іноземний почесний член АН СРСР (1926</a:t>
            </a:r>
            <a:r>
              <a:rPr lang="uk-UA" sz="3200" dirty="0" smtClean="0"/>
              <a:t>).</a:t>
            </a:r>
          </a:p>
          <a:p>
            <a:pPr marL="109728" indent="0">
              <a:buNone/>
            </a:pPr>
            <a:endParaRPr lang="uk-UA" sz="3200" dirty="0" smtClean="0"/>
          </a:p>
          <a:p>
            <a:pPr marL="109728" indent="0">
              <a:buNone/>
            </a:pPr>
            <a:r>
              <a:rPr lang="ru-RU" sz="3200" dirty="0" smtClean="0"/>
              <a:t>«</a:t>
            </a:r>
            <a:r>
              <a:rPr lang="uk-UA" sz="3200" dirty="0" smtClean="0"/>
              <a:t>Слова, які я написав чи вимовив, не мають, очевидно, жодного значення у механізмі мого мислення».</a:t>
            </a:r>
          </a:p>
          <a:p>
            <a:pPr marL="109728" indent="0">
              <a:buNone/>
            </a:pPr>
            <a:r>
              <a:rPr lang="uk-UA" sz="3200" dirty="0" smtClean="0"/>
              <a:t>Стосовно «звичайного» мислення, то Ейнштейн пояснює, що його образи є «зоровими або руховими. На тому етапі мислення, коли слова майже не з’являються, образи є чисто слуховими, слова ж, як я вже говорив, з’являються лише на другій стадії».</a:t>
            </a:r>
          </a:p>
          <a:p>
            <a:pPr marL="109728" indent="0">
              <a:buNone/>
            </a:pPr>
            <a:endParaRPr lang="uk-UA" sz="16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518" y="1916832"/>
            <a:ext cx="3088481" cy="3417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74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1931640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11152" y="548580"/>
            <a:ext cx="4572000" cy="63094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000" b="1" dirty="0" smtClean="0"/>
              <a:t>О. О. Потебня.</a:t>
            </a:r>
            <a:endParaRPr lang="uk-UA" dirty="0" smtClean="0"/>
          </a:p>
          <a:p>
            <a:r>
              <a:rPr lang="uk-UA" sz="2400" dirty="0" smtClean="0"/>
              <a:t>Свідома </a:t>
            </a:r>
            <a:r>
              <a:rPr lang="uk-UA" sz="2400" dirty="0"/>
              <a:t>розумова діяльність ґрунтується на мові і без неї неможлива. Якщо ж свідомість розглядати з усіма властивими їй елементами, то мова усе ж таки другорядна. Мова є умова і засіб вираження мислення, передачі та зберігання думки, перехід від несвідомого до свідомого. Мова не відтворює готові думки, а вона їх породжує і під впливом думки змінюється з часом, створюючи інтелектуальні, творчі думки. 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728" y="683170"/>
            <a:ext cx="2268760" cy="2745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703290"/>
            <a:ext cx="2370509" cy="1768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710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8579296" cy="5809832"/>
          </a:xfrm>
        </p:spPr>
        <p:txBody>
          <a:bodyPr>
            <a:normAutofit/>
          </a:bodyPr>
          <a:lstStyle/>
          <a:p>
            <a:r>
              <a:rPr lang="uk-UA" dirty="0"/>
              <a:t>О. С. Мельничук</a:t>
            </a:r>
            <a:r>
              <a:rPr lang="uk-UA" dirty="0" smtClean="0"/>
              <a:t>:</a:t>
            </a:r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r>
              <a:rPr lang="uk-UA" dirty="0" smtClean="0"/>
              <a:t> О. С. Мельничук: «Мова </a:t>
            </a:r>
            <a:r>
              <a:rPr lang="uk-UA" dirty="0"/>
              <a:t>й мислення – два нерозривно пов’язані різновиди суспільної діяльності, що відрізняються одна від </a:t>
            </a:r>
            <a:r>
              <a:rPr lang="uk-UA" dirty="0" smtClean="0"/>
              <a:t>однієї </a:t>
            </a:r>
            <a:r>
              <a:rPr lang="uk-UA" dirty="0"/>
              <a:t>своєю суттю та специфічними ознаками».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9" y="392410"/>
            <a:ext cx="3371850" cy="4148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765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7317432"/>
          </a:xfrm>
        </p:spPr>
        <p:txBody>
          <a:bodyPr>
            <a:normAutofit/>
          </a:bodyPr>
          <a:lstStyle/>
          <a:p>
            <a:endParaRPr lang="uk-UA" dirty="0" smtClean="0"/>
          </a:p>
          <a:p>
            <a:pPr marL="109728" indent="0">
              <a:buNone/>
            </a:pPr>
            <a:r>
              <a:rPr lang="uk-UA" dirty="0" smtClean="0"/>
              <a:t>О. С. Мельничук: «Мислення </a:t>
            </a:r>
            <a:r>
              <a:rPr lang="uk-UA" dirty="0"/>
              <a:t>– </a:t>
            </a:r>
            <a:endParaRPr lang="uk-UA" dirty="0" smtClean="0"/>
          </a:p>
          <a:p>
            <a:pPr marL="109728" indent="0">
              <a:buNone/>
            </a:pPr>
            <a:r>
              <a:rPr lang="uk-UA" dirty="0" smtClean="0"/>
              <a:t>найвища </a:t>
            </a:r>
            <a:r>
              <a:rPr lang="uk-UA" dirty="0"/>
              <a:t>форма </a:t>
            </a:r>
            <a:endParaRPr lang="uk-UA" dirty="0" smtClean="0"/>
          </a:p>
          <a:p>
            <a:pPr marL="109728" indent="0">
              <a:buNone/>
            </a:pPr>
            <a:r>
              <a:rPr lang="uk-UA" dirty="0" smtClean="0"/>
              <a:t>активного </a:t>
            </a:r>
            <a:r>
              <a:rPr lang="uk-UA" dirty="0"/>
              <a:t>відображення </a:t>
            </a:r>
            <a:endParaRPr lang="uk-UA" dirty="0" smtClean="0"/>
          </a:p>
          <a:p>
            <a:pPr marL="109728" indent="0">
              <a:buNone/>
            </a:pPr>
            <a:r>
              <a:rPr lang="uk-UA" dirty="0" smtClean="0"/>
              <a:t>об’єктивної </a:t>
            </a:r>
            <a:r>
              <a:rPr lang="uk-UA" dirty="0"/>
              <a:t>дійсності, </a:t>
            </a:r>
            <a:endParaRPr lang="uk-UA" dirty="0" smtClean="0"/>
          </a:p>
          <a:p>
            <a:pPr marL="109728" indent="0">
              <a:buNone/>
            </a:pPr>
            <a:r>
              <a:rPr lang="uk-UA" dirty="0" smtClean="0"/>
              <a:t>цілеспрямоване</a:t>
            </a:r>
            <a:r>
              <a:rPr lang="uk-UA" dirty="0"/>
              <a:t>, </a:t>
            </a:r>
            <a:endParaRPr lang="uk-UA" dirty="0" smtClean="0"/>
          </a:p>
          <a:p>
            <a:pPr marL="109728" indent="0">
              <a:buNone/>
            </a:pPr>
            <a:r>
              <a:rPr lang="uk-UA" dirty="0" smtClean="0"/>
              <a:t>опосередковане </a:t>
            </a:r>
            <a:r>
              <a:rPr lang="uk-UA" dirty="0"/>
              <a:t>й узагальнене пізнання суттєвих </a:t>
            </a:r>
            <a:r>
              <a:rPr lang="uk-UA" dirty="0" err="1"/>
              <a:t>зв’язків</a:t>
            </a:r>
            <a:r>
              <a:rPr lang="uk-UA" dirty="0"/>
              <a:t> і відношень предметів і явищ. Воно відбувається у різних формах і структурах (поняттях, категоріях, теоріях), які закріплені й узагальнені пізнавальним і соціально-історичним досвідом людства» ("</a:t>
            </a:r>
            <a:r>
              <a:rPr lang="uk-UA" dirty="0" err="1"/>
              <a:t>Философский</a:t>
            </a:r>
            <a:r>
              <a:rPr lang="uk-UA" dirty="0"/>
              <a:t> </a:t>
            </a:r>
            <a:r>
              <a:rPr lang="uk-UA" dirty="0" err="1"/>
              <a:t>энциклопедический</a:t>
            </a:r>
            <a:r>
              <a:rPr lang="uk-UA" dirty="0"/>
              <a:t> </a:t>
            </a:r>
            <a:r>
              <a:rPr lang="uk-UA" dirty="0" err="1"/>
              <a:t>словарь</a:t>
            </a:r>
            <a:r>
              <a:rPr lang="uk-UA" dirty="0"/>
              <a:t>", 1983).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631006"/>
            <a:ext cx="2160240" cy="236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326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6165304"/>
          </a:xfrm>
        </p:spPr>
        <p:txBody>
          <a:bodyPr>
            <a:normAutofit fontScale="92500" lnSpcReduction="10000"/>
          </a:bodyPr>
          <a:lstStyle/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 smtClean="0"/>
          </a:p>
          <a:p>
            <a:r>
              <a:rPr lang="uk-UA" dirty="0" smtClean="0"/>
              <a:t>«</a:t>
            </a:r>
            <a:r>
              <a:rPr lang="uk-UA" dirty="0"/>
              <a:t>Знаряддям мислення є мова, а також інші системи знаків (як абстрактних, наприклад, математичних, так і конкретно-образних, наприклад, мистецтва)» (там само). Мова – це знакова (у своїй вихідній формі </a:t>
            </a:r>
            <a:r>
              <a:rPr lang="uk-UA" dirty="0" smtClean="0"/>
              <a:t>звукова) </a:t>
            </a:r>
            <a:r>
              <a:rPr lang="uk-UA" dirty="0"/>
              <a:t>діяльність, що забезпечує матеріальне оформлення думок і обмін інформацією між членами суспільства. Мислення, за винятком його практично-дієвого виду, має психічну, ідеальну природу, між тим як мова – це явище за своєю природою фізичне, матеріальне»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332656"/>
            <a:ext cx="2258219" cy="197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68363"/>
            <a:ext cx="3034308" cy="1837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862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788</TotalTime>
  <Words>1156</Words>
  <Application>Microsoft Office PowerPoint</Application>
  <PresentationFormat>Екран (4:3)</PresentationFormat>
  <Paragraphs>133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21</vt:i4>
      </vt:variant>
    </vt:vector>
  </HeadingPairs>
  <TitlesOfParts>
    <vt:vector size="22" baseType="lpstr">
      <vt:lpstr>Городская</vt:lpstr>
      <vt:lpstr> Тема 11  Мова й мислення. Мова й мовлення.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Типи людського мислення: </vt:lpstr>
      <vt:lpstr> </vt:lpstr>
      <vt:lpstr>Антиномії мови й мислення: </vt:lpstr>
      <vt:lpstr>Презентація PowerPoint</vt:lpstr>
      <vt:lpstr>Презентація PowerPoint</vt:lpstr>
      <vt:lpstr>Взаємозалежність співвідносних категорій буття (дійсність) – мислення – мова, де дійсність впливає на мислення, що виражається в мові, яка є засобом пізнання дійсності: </vt:lpstr>
      <vt:lpstr>Взаємозалежність співвідносних категорій буття – мислення - мова</vt:lpstr>
      <vt:lpstr>Мовна діяльність як вищий ступінь абстракції (гіперонім) </vt:lpstr>
      <vt:lpstr>Презентація PowerPoint</vt:lpstr>
      <vt:lpstr>Мова й мовлення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№ 13  Тема: Мова й мислення. Мова й мовлення.</dc:title>
  <dc:creator>Алла</dc:creator>
  <cp:lastModifiedBy>lib2</cp:lastModifiedBy>
  <cp:revision>43</cp:revision>
  <dcterms:created xsi:type="dcterms:W3CDTF">2012-02-19T15:18:23Z</dcterms:created>
  <dcterms:modified xsi:type="dcterms:W3CDTF">2015-11-23T15:24:27Z</dcterms:modified>
</cp:coreProperties>
</file>