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1"/>
  </p:notesMasterIdLst>
  <p:sldIdLst>
    <p:sldId id="256" r:id="rId2"/>
    <p:sldId id="257" r:id="rId3"/>
    <p:sldId id="293" r:id="rId4"/>
    <p:sldId id="301" r:id="rId5"/>
    <p:sldId id="302" r:id="rId6"/>
    <p:sldId id="322" r:id="rId7"/>
    <p:sldId id="290" r:id="rId8"/>
    <p:sldId id="308" r:id="rId9"/>
    <p:sldId id="306" r:id="rId10"/>
    <p:sldId id="294" r:id="rId11"/>
    <p:sldId id="295" r:id="rId12"/>
    <p:sldId id="265" r:id="rId13"/>
    <p:sldId id="258" r:id="rId14"/>
    <p:sldId id="296" r:id="rId15"/>
    <p:sldId id="264" r:id="rId16"/>
    <p:sldId id="262" r:id="rId17"/>
    <p:sldId id="312" r:id="rId18"/>
    <p:sldId id="314" r:id="rId19"/>
    <p:sldId id="307" r:id="rId20"/>
    <p:sldId id="297" r:id="rId21"/>
    <p:sldId id="319" r:id="rId22"/>
    <p:sldId id="321" r:id="rId23"/>
    <p:sldId id="318" r:id="rId24"/>
    <p:sldId id="320" r:id="rId25"/>
    <p:sldId id="323" r:id="rId26"/>
    <p:sldId id="324" r:id="rId27"/>
    <p:sldId id="310" r:id="rId28"/>
    <p:sldId id="325" r:id="rId29"/>
    <p:sldId id="311" r:id="rId30"/>
    <p:sldId id="317" r:id="rId31"/>
    <p:sldId id="298" r:id="rId32"/>
    <p:sldId id="313" r:id="rId33"/>
    <p:sldId id="305" r:id="rId34"/>
    <p:sldId id="300" r:id="rId35"/>
    <p:sldId id="299" r:id="rId36"/>
    <p:sldId id="303" r:id="rId37"/>
    <p:sldId id="268" r:id="rId38"/>
    <p:sldId id="269" r:id="rId39"/>
    <p:sldId id="270" r:id="rId40"/>
    <p:sldId id="271" r:id="rId41"/>
    <p:sldId id="272" r:id="rId42"/>
    <p:sldId id="273" r:id="rId43"/>
    <p:sldId id="274" r:id="rId44"/>
    <p:sldId id="275" r:id="rId45"/>
    <p:sldId id="276" r:id="rId46"/>
    <p:sldId id="277" r:id="rId47"/>
    <p:sldId id="278" r:id="rId48"/>
    <p:sldId id="279" r:id="rId49"/>
    <p:sldId id="280" r:id="rId50"/>
    <p:sldId id="281" r:id="rId51"/>
    <p:sldId id="282" r:id="rId52"/>
    <p:sldId id="283" r:id="rId53"/>
    <p:sldId id="284" r:id="rId54"/>
    <p:sldId id="285" r:id="rId55"/>
    <p:sldId id="286" r:id="rId56"/>
    <p:sldId id="287" r:id="rId57"/>
    <p:sldId id="304" r:id="rId58"/>
    <p:sldId id="326" r:id="rId59"/>
    <p:sldId id="289" r:id="rId60"/>
  </p:sldIdLst>
  <p:sldSz cx="9144000" cy="5143500" type="screen16x9"/>
  <p:notesSz cx="6858000" cy="9144000"/>
  <p:embeddedFontLst>
    <p:embeddedFont>
      <p:font typeface="Roboto" panose="020B060402020202020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221" autoAdjust="0"/>
    <p:restoredTop sz="94660"/>
  </p:normalViewPr>
  <p:slideViewPr>
    <p:cSldViewPr snapToGrid="0">
      <p:cViewPr>
        <p:scale>
          <a:sx n="159" d="100"/>
          <a:sy n="159" d="100"/>
        </p:scale>
        <p:origin x="-1104" y="-7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2.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6-11T15:23:49.585"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146420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51ad8b7a98_3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51ad8b7a98_3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1ad8b7a98_3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1ad8b7a98_3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51ad8b7a98_3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51ad8b7a98_3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51ad8b7a98_3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51ad8b7a98_3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51ad8b7a98_3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51ad8b7a98_3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51ad8b7a98_3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51ad8b7a98_3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51ad8b7a98_3_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51ad8b7a98_3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51b10ed08b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51b10ed08b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51ad8b7a98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51ad8b7a98_3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51ab03df5b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51ab03df5b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51ab03df5b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51ab03df5b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51ad8b7a98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51ad8b7a98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51ad8b7a98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51ad8b7a98_3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51ad8b7a98_3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51ad8b7a98_3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1ad8b7a98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51ad8b7a98_3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51ad8b7a98_3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51ad8b7a98_3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51ad8b7a98_3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51ad8b7a98_3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51ad8b7a98_3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51ad8b7a98_3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51ad8b7a98_3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51ad8b7a98_3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51ab03df5b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51ab03df5b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1ab03df5b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51ab03df5b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1ab03df5b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1ab03df5b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1ab03df5b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1ab03df5b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51ab03df5b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51ab03df5b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51ad8b7a98_3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51ad8b7a98_3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1ad8b7a98_3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51ad8b7a98_3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1600"/>
              </a:spcBef>
              <a:spcAft>
                <a:spcPts val="0"/>
              </a:spcAft>
              <a:buClr>
                <a:schemeClr val="lt1"/>
              </a:buClr>
              <a:buSzPts val="1400"/>
              <a:buChar char="○"/>
              <a:defRPr>
                <a:solidFill>
                  <a:schemeClr val="lt1"/>
                </a:solidFill>
              </a:defRPr>
            </a:lvl2pPr>
            <a:lvl3pPr marL="1371600" lvl="2" indent="-317500" algn="ctr">
              <a:spcBef>
                <a:spcPts val="1600"/>
              </a:spcBef>
              <a:spcAft>
                <a:spcPts val="0"/>
              </a:spcAft>
              <a:buClr>
                <a:schemeClr val="lt1"/>
              </a:buClr>
              <a:buSzPts val="1400"/>
              <a:buChar char="■"/>
              <a:defRPr>
                <a:solidFill>
                  <a:schemeClr val="lt1"/>
                </a:solidFill>
              </a:defRPr>
            </a:lvl3pPr>
            <a:lvl4pPr marL="1828800" lvl="3" indent="-317500" algn="ctr">
              <a:spcBef>
                <a:spcPts val="1600"/>
              </a:spcBef>
              <a:spcAft>
                <a:spcPts val="0"/>
              </a:spcAft>
              <a:buClr>
                <a:schemeClr val="lt1"/>
              </a:buClr>
              <a:buSzPts val="1400"/>
              <a:buChar char="●"/>
              <a:defRPr>
                <a:solidFill>
                  <a:schemeClr val="lt1"/>
                </a:solidFill>
              </a:defRPr>
            </a:lvl4pPr>
            <a:lvl5pPr marL="2286000" lvl="4" indent="-317500" algn="ctr">
              <a:spcBef>
                <a:spcPts val="1600"/>
              </a:spcBef>
              <a:spcAft>
                <a:spcPts val="0"/>
              </a:spcAft>
              <a:buClr>
                <a:schemeClr val="lt1"/>
              </a:buClr>
              <a:buSzPts val="1400"/>
              <a:buChar char="○"/>
              <a:defRPr>
                <a:solidFill>
                  <a:schemeClr val="lt1"/>
                </a:solidFill>
              </a:defRPr>
            </a:lvl5pPr>
            <a:lvl6pPr marL="2743200" lvl="5" indent="-317500" algn="ctr">
              <a:spcBef>
                <a:spcPts val="1600"/>
              </a:spcBef>
              <a:spcAft>
                <a:spcPts val="0"/>
              </a:spcAft>
              <a:buClr>
                <a:schemeClr val="lt1"/>
              </a:buClr>
              <a:buSzPts val="1400"/>
              <a:buChar char="■"/>
              <a:defRPr>
                <a:solidFill>
                  <a:schemeClr val="lt1"/>
                </a:solidFill>
              </a:defRPr>
            </a:lvl6pPr>
            <a:lvl7pPr marL="3200400" lvl="6" indent="-317500" algn="ctr">
              <a:spcBef>
                <a:spcPts val="1600"/>
              </a:spcBef>
              <a:spcAft>
                <a:spcPts val="0"/>
              </a:spcAft>
              <a:buClr>
                <a:schemeClr val="lt1"/>
              </a:buClr>
              <a:buSzPts val="1400"/>
              <a:buChar char="●"/>
              <a:defRPr>
                <a:solidFill>
                  <a:schemeClr val="lt1"/>
                </a:solidFill>
              </a:defRPr>
            </a:lvl7pPr>
            <a:lvl8pPr marL="3657600" lvl="7" indent="-317500" algn="ctr">
              <a:spcBef>
                <a:spcPts val="1600"/>
              </a:spcBef>
              <a:spcAft>
                <a:spcPts val="0"/>
              </a:spcAft>
              <a:buClr>
                <a:schemeClr val="lt1"/>
              </a:buClr>
              <a:buSzPts val="1400"/>
              <a:buChar char="○"/>
              <a:defRPr>
                <a:solidFill>
                  <a:schemeClr val="lt1"/>
                </a:solidFill>
              </a:defRPr>
            </a:lvl8pPr>
            <a:lvl9pPr marL="4114800" lvl="8" indent="-317500" algn="ctr">
              <a:spcBef>
                <a:spcPts val="1600"/>
              </a:spcBef>
              <a:spcAft>
                <a:spcPts val="160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uk"/>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uk"/>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www.coalition-s.org/" TargetMode="External"/><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hyperlink" Target="https://www.oa2020.org/" TargetMode="External"/><Relationship Id="rId2" Type="http://schemas.openxmlformats.org/officeDocument/2006/relationships/image" Target="../media/image37.png"/><Relationship Id="rId1" Type="http://schemas.openxmlformats.org/officeDocument/2006/relationships/slideLayout" Target="../slideLayouts/slideLayout11.xml"/><Relationship Id="rId5" Type="http://schemas.openxmlformats.org/officeDocument/2006/relationships/hyperlink" Target="https://www.coalition-s.org/" TargetMode="External"/><Relationship Id="rId4" Type="http://schemas.openxmlformats.org/officeDocument/2006/relationships/hyperlink" Target="https://oa2020.org/mission/#eois"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s://openscience.in.ua/creative-commons.html"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JATS" TargetMode="External"/><Relationship Id="rId3" Type="http://schemas.openxmlformats.org/officeDocument/2006/relationships/hyperlink" Target="https://en.wikipedia.org/wiki/Directory_of_Open_Access_Journals" TargetMode="External"/><Relationship Id="rId7" Type="http://schemas.openxmlformats.org/officeDocument/2006/relationships/hyperlink" Target="https://en.wikipedia.org/wiki/XML" TargetMode="External"/><Relationship Id="rId2" Type="http://schemas.openxmlformats.org/officeDocument/2006/relationships/hyperlink" Target="https://en.wikipedia.org/wiki/Committee_on_Publication_Ethics" TargetMode="External"/><Relationship Id="rId1" Type="http://schemas.openxmlformats.org/officeDocument/2006/relationships/slideLayout" Target="../slideLayouts/slideLayout3.xml"/><Relationship Id="rId6" Type="http://schemas.openxmlformats.org/officeDocument/2006/relationships/hyperlink" Target="https://en.wikipedia.org/wiki/LOCKSS" TargetMode="External"/><Relationship Id="rId5" Type="http://schemas.openxmlformats.org/officeDocument/2006/relationships/hyperlink" Target="https://en.wikipedia.org/wiki/Digital_object_identifier" TargetMode="External"/><Relationship Id="rId4" Type="http://schemas.openxmlformats.org/officeDocument/2006/relationships/hyperlink" Target="https://en.wikipedia.org/wiki/Article_processing_charge" TargetMode="External"/><Relationship Id="rId9" Type="http://schemas.openxmlformats.org/officeDocument/2006/relationships/hyperlink" Target="https://en.wikipedia.org/wiki/Text_mining"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hyperlink" Target="http://opendatahandbook.org/guide/en/what-is-open-data/"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www.force11.org/group/fairgroup/fairprinciple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en.wikipedia.org/wiki/Dataverse" TargetMode="External"/><Relationship Id="rId7" Type="http://schemas.openxmlformats.org/officeDocument/2006/relationships/hyperlink" Target="http://www.codata.org/publications/data-science-journal"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hyperlink" Target="https://www.nature.com/sdata/" TargetMode="External"/><Relationship Id="rId5" Type="http://schemas.openxmlformats.org/officeDocument/2006/relationships/hyperlink" Target="https://en.wikipedia.org/wiki/Zenodo" TargetMode="External"/><Relationship Id="rId4" Type="http://schemas.openxmlformats.org/officeDocument/2006/relationships/hyperlink" Target="https://en.wikipedia.org/wiki/Figshare"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www.re3data.org/" TargetMode="External"/><Relationship Id="rId3" Type="http://schemas.openxmlformats.org/officeDocument/2006/relationships/hyperlink" Target="https://www.openaire.eu/" TargetMode="External"/><Relationship Id="rId7" Type="http://schemas.openxmlformats.org/officeDocument/2006/relationships/hyperlink" Target="https://en.wikipedia.org/wiki/Zenodo"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en.wikipedia.org/wiki/Figshare" TargetMode="External"/><Relationship Id="rId5" Type="http://schemas.openxmlformats.org/officeDocument/2006/relationships/hyperlink" Target="https://datadryad.org/pages/faq#depositing-cost" TargetMode="External"/><Relationship Id="rId4" Type="http://schemas.openxmlformats.org/officeDocument/2006/relationships/hyperlink" Target="https://en.wikipedia.org/wiki/Dataverse"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dataverse.org/"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4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3" Type="http://schemas.openxmlformats.org/officeDocument/2006/relationships/hyperlink" Target="https://www.re3data.org/suggest"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53.png"/><Relationship Id="rId4" Type="http://schemas.openxmlformats.org/officeDocument/2006/relationships/image" Target="../media/image52.jpg"/></Relationships>
</file>

<file path=ppt/slides/_rels/slide48.xml.rels><?xml version="1.0" encoding="UTF-8" standalone="yes"?>
<Relationships xmlns="http://schemas.openxmlformats.org/package/2006/relationships"><Relationship Id="rId3" Type="http://schemas.openxmlformats.org/officeDocument/2006/relationships/hyperlink" Target="https://www.fosteropenscience.eu/taxonomy/term/7"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hyperlink" Target="https://ec.europa.eu/research/openscience/pdf/os_skills_wgreport_final.pdf#view=fit&amp;pagemode=none"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5.jp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mailto:yaroshenko@ukma.edu.ua"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hyperlink" Target="mailto:yaroshenkooi@ukma.edu.u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dash.harvard.edu/bitstream/handle/1/4725199/suber_bethesda.htm?sequence=1" TargetMode="External"/><Relationship Id="rId2" Type="http://schemas.openxmlformats.org/officeDocument/2006/relationships/hyperlink" Target="http://www.budapestopenaccessinitiative.org/read" TargetMode="External"/><Relationship Id="rId1" Type="http://schemas.openxmlformats.org/officeDocument/2006/relationships/slideLayout" Target="../slideLayouts/slideLayout3.xml"/><Relationship Id="rId4" Type="http://schemas.openxmlformats.org/officeDocument/2006/relationships/hyperlink" Target="http://openaccess.mpg.de/Berlin-Declaration"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197225" y="65741"/>
            <a:ext cx="6586070" cy="158974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uk" sz="3000" dirty="0"/>
              <a:t>Відкритий доступ </a:t>
            </a:r>
            <a:r>
              <a:rPr lang="uk" sz="3000" dirty="0" smtClean="0"/>
              <a:t>та </a:t>
            </a:r>
            <a:r>
              <a:rPr lang="uk" sz="3000" dirty="0"/>
              <a:t>відкрита </a:t>
            </a:r>
            <a:r>
              <a:rPr lang="uk" sz="3000" dirty="0" smtClean="0"/>
              <a:t>наука: </a:t>
            </a:r>
            <a:br>
              <a:rPr lang="uk" sz="3000" dirty="0" smtClean="0"/>
            </a:br>
            <a:r>
              <a:rPr lang="uk" sz="3000" dirty="0" smtClean="0"/>
              <a:t>«Чи є у Вас план, містере Фікс?» </a:t>
            </a:r>
            <a:endParaRPr sz="3000" dirty="0"/>
          </a:p>
        </p:txBody>
      </p:sp>
      <p:sp>
        <p:nvSpPr>
          <p:cNvPr id="87" name="Google Shape;87;p13"/>
          <p:cNvSpPr txBox="1"/>
          <p:nvPr/>
        </p:nvSpPr>
        <p:spPr>
          <a:xfrm>
            <a:off x="603064" y="2569456"/>
            <a:ext cx="2661893" cy="150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1800" dirty="0">
                <a:solidFill>
                  <a:schemeClr val="lt1"/>
                </a:solidFill>
                <a:latin typeface="Roboto"/>
                <a:ea typeface="Roboto"/>
                <a:cs typeface="Roboto"/>
                <a:sym typeface="Roboto"/>
              </a:rPr>
              <a:t>Ярошенко </a:t>
            </a:r>
            <a:r>
              <a:rPr lang="uk" sz="1800" dirty="0" smtClean="0">
                <a:solidFill>
                  <a:schemeClr val="lt1"/>
                </a:solidFill>
                <a:latin typeface="Roboto"/>
                <a:ea typeface="Roboto"/>
                <a:cs typeface="Roboto"/>
                <a:sym typeface="Roboto"/>
              </a:rPr>
              <a:t>Тетяна,</a:t>
            </a:r>
            <a:endParaRPr lang="en-US" sz="1800" dirty="0" smtClean="0">
              <a:solidFill>
                <a:schemeClr val="lt1"/>
              </a:solidFill>
              <a:latin typeface="Roboto"/>
              <a:ea typeface="Roboto"/>
              <a:cs typeface="Roboto"/>
              <a:sym typeface="Roboto"/>
            </a:endParaRPr>
          </a:p>
          <a:p>
            <a:pPr marL="0" lvl="0" indent="0" algn="l" rtl="0">
              <a:spcBef>
                <a:spcPts val="0"/>
              </a:spcBef>
              <a:spcAft>
                <a:spcPts val="0"/>
              </a:spcAft>
              <a:buNone/>
            </a:pPr>
            <a:r>
              <a:rPr lang="uk-UA" sz="1800" dirty="0" smtClean="0">
                <a:solidFill>
                  <a:schemeClr val="lt1"/>
                </a:solidFill>
                <a:latin typeface="Roboto"/>
                <a:ea typeface="Roboto"/>
                <a:cs typeface="Roboto"/>
                <a:sym typeface="Roboto"/>
              </a:rPr>
              <a:t>Ярошенко Олександра</a:t>
            </a:r>
          </a:p>
          <a:p>
            <a:pPr marL="0" lvl="0" indent="0" algn="l" rtl="0">
              <a:spcBef>
                <a:spcPts val="0"/>
              </a:spcBef>
              <a:spcAft>
                <a:spcPts val="0"/>
              </a:spcAft>
              <a:buNone/>
            </a:pPr>
            <a:endParaRPr lang="uk-UA" sz="1800" dirty="0">
              <a:solidFill>
                <a:schemeClr val="lt1"/>
              </a:solidFill>
              <a:latin typeface="Roboto"/>
              <a:ea typeface="Roboto"/>
              <a:cs typeface="Roboto"/>
              <a:sym typeface="Roboto"/>
            </a:endParaRPr>
          </a:p>
          <a:p>
            <a:pPr marL="0" lvl="0" indent="0" algn="l" rtl="0">
              <a:spcBef>
                <a:spcPts val="0"/>
              </a:spcBef>
              <a:spcAft>
                <a:spcPts val="0"/>
              </a:spcAft>
              <a:buNone/>
            </a:pPr>
            <a:r>
              <a:rPr lang="uk-UA" sz="1800" dirty="0" err="1" smtClean="0">
                <a:solidFill>
                  <a:schemeClr val="lt1"/>
                </a:solidFill>
                <a:latin typeface="Roboto"/>
                <a:ea typeface="Roboto"/>
                <a:cs typeface="Roboto"/>
                <a:sym typeface="Roboto"/>
              </a:rPr>
              <a:t>НаУКМА</a:t>
            </a:r>
            <a:endParaRPr sz="1800" dirty="0">
              <a:solidFill>
                <a:schemeClr val="lt1"/>
              </a:solidFill>
              <a:latin typeface="Roboto"/>
              <a:ea typeface="Roboto"/>
              <a:cs typeface="Roboto"/>
              <a:sym typeface="Roboto"/>
            </a:endParaRPr>
          </a:p>
          <a:p>
            <a:pPr marL="0" lvl="0" indent="0" algn="l" rtl="0">
              <a:spcBef>
                <a:spcPts val="0"/>
              </a:spcBef>
              <a:spcAft>
                <a:spcPts val="0"/>
              </a:spcAft>
              <a:buNone/>
            </a:pPr>
            <a:endParaRPr dirty="0">
              <a:latin typeface="Roboto"/>
              <a:ea typeface="Roboto"/>
              <a:cs typeface="Roboto"/>
              <a:sym typeface="Roboto"/>
            </a:endParaRPr>
          </a:p>
        </p:txBody>
      </p:sp>
      <p:sp>
        <p:nvSpPr>
          <p:cNvPr id="2" name="Прямокутник 1"/>
          <p:cNvSpPr/>
          <p:nvPr/>
        </p:nvSpPr>
        <p:spPr>
          <a:xfrm>
            <a:off x="4071096" y="3692831"/>
            <a:ext cx="5014260" cy="954107"/>
          </a:xfrm>
          <a:prstGeom prst="rect">
            <a:avLst/>
          </a:prstGeom>
        </p:spPr>
        <p:txBody>
          <a:bodyPr wrap="square">
            <a:spAutoFit/>
          </a:bodyPr>
          <a:lstStyle/>
          <a:p>
            <a:pPr algn="ctr"/>
            <a:r>
              <a:rPr lang="uk-UA" dirty="0" smtClean="0">
                <a:solidFill>
                  <a:schemeClr val="bg1">
                    <a:lumMod val="95000"/>
                  </a:schemeClr>
                </a:solidFill>
              </a:rPr>
              <a:t>Міжнародна науково-практична конференція </a:t>
            </a:r>
          </a:p>
          <a:p>
            <a:pPr algn="ctr"/>
            <a:r>
              <a:rPr lang="uk-UA" dirty="0" smtClean="0">
                <a:solidFill>
                  <a:schemeClr val="bg1">
                    <a:lumMod val="95000"/>
                  </a:schemeClr>
                </a:solidFill>
              </a:rPr>
              <a:t>«</a:t>
            </a:r>
            <a:r>
              <a:rPr lang="uk-UA" dirty="0">
                <a:solidFill>
                  <a:schemeClr val="bg1">
                    <a:lumMod val="95000"/>
                  </a:schemeClr>
                </a:solidFill>
              </a:rPr>
              <a:t>Наукова еволюція досліджень </a:t>
            </a:r>
            <a:r>
              <a:rPr lang="uk-UA" dirty="0" err="1">
                <a:solidFill>
                  <a:schemeClr val="bg1">
                    <a:lumMod val="95000"/>
                  </a:schemeClr>
                </a:solidFill>
              </a:rPr>
              <a:t>бібліо</a:t>
            </a:r>
            <a:r>
              <a:rPr lang="uk-UA" dirty="0">
                <a:solidFill>
                  <a:schemeClr val="bg1">
                    <a:lumMod val="95000"/>
                  </a:schemeClr>
                </a:solidFill>
              </a:rPr>
              <a:t>-інформаційної ноосфери</a:t>
            </a:r>
            <a:r>
              <a:rPr lang="uk-UA" dirty="0" smtClean="0">
                <a:solidFill>
                  <a:schemeClr val="bg1">
                    <a:lumMod val="95000"/>
                  </a:schemeClr>
                </a:solidFill>
              </a:rPr>
              <a:t>»</a:t>
            </a:r>
          </a:p>
          <a:p>
            <a:pPr algn="ctr"/>
            <a:r>
              <a:rPr lang="uk-UA" dirty="0" smtClean="0">
                <a:solidFill>
                  <a:schemeClr val="bg1">
                    <a:lumMod val="95000"/>
                  </a:schemeClr>
                </a:solidFill>
              </a:rPr>
              <a:t>19 </a:t>
            </a:r>
            <a:r>
              <a:rPr lang="uk-UA" dirty="0">
                <a:solidFill>
                  <a:schemeClr val="bg1">
                    <a:lumMod val="95000"/>
                  </a:schemeClr>
                </a:solidFill>
              </a:rPr>
              <a:t>- 21 червня 2019 </a:t>
            </a:r>
            <a:r>
              <a:rPr lang="uk-UA" dirty="0" smtClean="0">
                <a:solidFill>
                  <a:schemeClr val="bg1">
                    <a:lumMod val="95000"/>
                  </a:schemeClr>
                </a:solidFill>
              </a:rPr>
              <a:t>р, Одеса </a:t>
            </a:r>
            <a:endParaRPr lang="uk-UA" dirty="0">
              <a:solidFill>
                <a:schemeClr val="bg1">
                  <a:lumMod val="95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812" y="2021432"/>
            <a:ext cx="4932829" cy="164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0752" y="0"/>
            <a:ext cx="1679389" cy="1685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658" y="95624"/>
            <a:ext cx="6825129" cy="5005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81245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773" y="132790"/>
            <a:ext cx="7580392" cy="5010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2503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Золотий шлях OA: кому і для чого?</a:t>
            </a:r>
            <a:endParaRPr/>
          </a:p>
        </p:txBody>
      </p:sp>
      <p:sp>
        <p:nvSpPr>
          <p:cNvPr id="148" name="Google Shape;148;p22"/>
          <p:cNvSpPr txBox="1">
            <a:spLocks noGrp="1"/>
          </p:cNvSpPr>
          <p:nvPr>
            <p:ph type="body" idx="1"/>
          </p:nvPr>
        </p:nvSpPr>
        <p:spPr>
          <a:xfrm>
            <a:off x="311700" y="1229875"/>
            <a:ext cx="5375400" cy="33390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uk" sz="1400" dirty="0"/>
              <a:t>Автори мають різні мотиви для публікації та вибору журналу.</a:t>
            </a:r>
            <a:endParaRPr sz="1400" dirty="0"/>
          </a:p>
          <a:p>
            <a:pPr marL="457200" lvl="0" indent="-317500" algn="l" rtl="0">
              <a:spcBef>
                <a:spcPts val="0"/>
              </a:spcBef>
              <a:spcAft>
                <a:spcPts val="0"/>
              </a:spcAft>
              <a:buSzPts val="1400"/>
              <a:buChar char="➔"/>
            </a:pPr>
            <a:r>
              <a:rPr lang="uk" sz="1400" dirty="0"/>
              <a:t>Бізнес-модель не завжди може бути важливою, але </a:t>
            </a:r>
            <a:r>
              <a:rPr lang="uk" sz="1400" b="1" dirty="0">
                <a:solidFill>
                  <a:srgbClr val="FF0000"/>
                </a:solidFill>
              </a:rPr>
              <a:t>золотий шлях відкритого доступу надає вільний доступ до вашої остаточної опублікованої статті відразу після публікації</a:t>
            </a:r>
            <a:r>
              <a:rPr lang="uk" sz="1400" b="1" dirty="0"/>
              <a:t>. </a:t>
            </a:r>
            <a:endParaRPr sz="1400" b="1" dirty="0"/>
          </a:p>
          <a:p>
            <a:pPr marL="457200" lvl="0" indent="-317500" algn="l" rtl="0">
              <a:spcBef>
                <a:spcPts val="0"/>
              </a:spcBef>
              <a:spcAft>
                <a:spcPts val="0"/>
              </a:spcAft>
              <a:buSzPts val="1400"/>
              <a:buChar char="➔"/>
            </a:pPr>
            <a:r>
              <a:rPr lang="uk" sz="1400" dirty="0"/>
              <a:t>Якщо у вас </a:t>
            </a:r>
            <a:r>
              <a:rPr lang="uk" b="1" dirty="0"/>
              <a:t>є фінансування для дослідження</a:t>
            </a:r>
            <a:r>
              <a:rPr lang="uk" sz="1400" dirty="0"/>
              <a:t>, це може бути найкращим варіантом.</a:t>
            </a:r>
            <a:endParaRPr sz="1400" dirty="0"/>
          </a:p>
        </p:txBody>
      </p:sp>
      <p:pic>
        <p:nvPicPr>
          <p:cNvPr id="149" name="Google Shape;149;p22"/>
          <p:cNvPicPr preferRelativeResize="0"/>
          <p:nvPr/>
        </p:nvPicPr>
        <p:blipFill>
          <a:blip r:embed="rId3">
            <a:alphaModFix/>
          </a:blip>
          <a:stretch>
            <a:fillRect/>
          </a:stretch>
        </p:blipFill>
        <p:spPr>
          <a:xfrm>
            <a:off x="6181211" y="1263365"/>
            <a:ext cx="2483750" cy="1547176"/>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Відкритий Доступ (OA)</a:t>
            </a:r>
            <a:endParaRPr/>
          </a:p>
        </p:txBody>
      </p:sp>
      <p:sp>
        <p:nvSpPr>
          <p:cNvPr id="100" name="Google Shape;100;p15"/>
          <p:cNvSpPr txBox="1">
            <a:spLocks noGrp="1"/>
          </p:cNvSpPr>
          <p:nvPr>
            <p:ph type="body" idx="1"/>
          </p:nvPr>
        </p:nvSpPr>
        <p:spPr>
          <a:xfrm>
            <a:off x="1705600" y="1207400"/>
            <a:ext cx="6964500" cy="1000500"/>
          </a:xfrm>
          <a:prstGeom prst="rect">
            <a:avLst/>
          </a:prstGeom>
        </p:spPr>
        <p:txBody>
          <a:bodyPr spcFirstLastPara="1" wrap="square" lIns="91425" tIns="91425" rIns="91425" bIns="91425" anchor="t" anchorCtr="0">
            <a:noAutofit/>
          </a:bodyPr>
          <a:lstStyle/>
          <a:p>
            <a:pPr marL="457200" lvl="0" indent="-317500" algn="r" rtl="0">
              <a:spcBef>
                <a:spcPts val="0"/>
              </a:spcBef>
              <a:spcAft>
                <a:spcPts val="0"/>
              </a:spcAft>
              <a:buSzPts val="1400"/>
              <a:buChar char="●"/>
            </a:pPr>
            <a:r>
              <a:rPr lang="uk" sz="1400" dirty="0"/>
              <a:t>вільний і постійний доступ до наукових досліджень для всіх</a:t>
            </a:r>
            <a:endParaRPr sz="1400" dirty="0"/>
          </a:p>
          <a:p>
            <a:pPr marL="457200" lvl="0" indent="-317500" algn="r" rtl="0">
              <a:spcBef>
                <a:spcPts val="0"/>
              </a:spcBef>
              <a:spcAft>
                <a:spcPts val="0"/>
              </a:spcAft>
              <a:buSzPts val="1400"/>
              <a:buChar char="●"/>
            </a:pPr>
            <a:r>
              <a:rPr lang="uk" sz="1400" dirty="0"/>
              <a:t>referred to as Public Access (in the US)</a:t>
            </a:r>
            <a:endParaRPr sz="1400" dirty="0"/>
          </a:p>
        </p:txBody>
      </p:sp>
      <p:sp>
        <p:nvSpPr>
          <p:cNvPr id="101" name="Google Shape;101;p15"/>
          <p:cNvSpPr txBox="1"/>
          <p:nvPr/>
        </p:nvSpPr>
        <p:spPr>
          <a:xfrm>
            <a:off x="311700" y="2027300"/>
            <a:ext cx="3401100" cy="265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b="1">
                <a:solidFill>
                  <a:srgbClr val="FFFFFF"/>
                </a:solidFill>
                <a:highlight>
                  <a:srgbClr val="38761D"/>
                </a:highlight>
                <a:latin typeface="Roboto"/>
                <a:ea typeface="Roboto"/>
                <a:cs typeface="Roboto"/>
                <a:sym typeface="Roboto"/>
              </a:rPr>
              <a:t>Green Open Access </a:t>
            </a:r>
            <a:endParaRPr b="1">
              <a:solidFill>
                <a:srgbClr val="FFFFFF"/>
              </a:solidFill>
              <a:highlight>
                <a:srgbClr val="38761D"/>
              </a:highlight>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a:latin typeface="Roboto"/>
                <a:ea typeface="Roboto"/>
                <a:cs typeface="Roboto"/>
                <a:sym typeface="Roboto"/>
              </a:rPr>
              <a:t>✓ A version of a subscription article is made freely available </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a:latin typeface="Roboto"/>
                <a:ea typeface="Roboto"/>
                <a:cs typeface="Roboto"/>
                <a:sym typeface="Roboto"/>
              </a:rPr>
              <a:t>✓ Relies on the subscription model to continue to operate </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a:latin typeface="Roboto"/>
                <a:ea typeface="Roboto"/>
                <a:cs typeface="Roboto"/>
                <a:sym typeface="Roboto"/>
              </a:rPr>
              <a:t>• Usually after an embargo period </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a:latin typeface="Roboto"/>
                <a:ea typeface="Roboto"/>
                <a:cs typeface="Roboto"/>
                <a:sym typeface="Roboto"/>
              </a:rPr>
              <a:t>• Normally a draft copy of the article but can also be the final version</a:t>
            </a:r>
            <a:endParaRPr>
              <a:latin typeface="Roboto"/>
              <a:ea typeface="Roboto"/>
              <a:cs typeface="Roboto"/>
              <a:sym typeface="Roboto"/>
            </a:endParaRPr>
          </a:p>
        </p:txBody>
      </p:sp>
      <p:sp>
        <p:nvSpPr>
          <p:cNvPr id="102" name="Google Shape;102;p15"/>
          <p:cNvSpPr txBox="1"/>
          <p:nvPr/>
        </p:nvSpPr>
        <p:spPr>
          <a:xfrm>
            <a:off x="3805350" y="2027300"/>
            <a:ext cx="3470700" cy="253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uk" b="1">
                <a:solidFill>
                  <a:schemeClr val="dk2"/>
                </a:solidFill>
                <a:highlight>
                  <a:srgbClr val="FFD966"/>
                </a:highlight>
                <a:latin typeface="Roboto"/>
                <a:ea typeface="Roboto"/>
                <a:cs typeface="Roboto"/>
                <a:sym typeface="Roboto"/>
              </a:rPr>
              <a:t>Gold Open Access </a:t>
            </a:r>
            <a:endParaRPr b="1">
              <a:solidFill>
                <a:schemeClr val="dk2"/>
              </a:solidFill>
              <a:highlight>
                <a:srgbClr val="FFD966"/>
              </a:highlight>
              <a:latin typeface="Roboto"/>
              <a:ea typeface="Roboto"/>
              <a:cs typeface="Roboto"/>
              <a:sym typeface="Roboto"/>
            </a:endParaRPr>
          </a:p>
          <a:p>
            <a:pPr marL="0" lvl="0" indent="0" algn="l" rtl="0">
              <a:lnSpc>
                <a:spcPct val="115000"/>
              </a:lnSpc>
              <a:spcBef>
                <a:spcPts val="1600"/>
              </a:spcBef>
              <a:spcAft>
                <a:spcPts val="0"/>
              </a:spcAft>
              <a:buNone/>
            </a:pPr>
            <a:r>
              <a:rPr lang="uk">
                <a:solidFill>
                  <a:schemeClr val="dk2"/>
                </a:solidFill>
                <a:latin typeface="Roboto"/>
                <a:ea typeface="Roboto"/>
                <a:cs typeface="Roboto"/>
                <a:sym typeface="Roboto"/>
              </a:rPr>
              <a:t>✓ Final version of an article is immediately accessible to everyone </a:t>
            </a:r>
            <a:endParaRPr>
              <a:solidFill>
                <a:schemeClr val="dk2"/>
              </a:solidFill>
              <a:latin typeface="Roboto"/>
              <a:ea typeface="Roboto"/>
              <a:cs typeface="Roboto"/>
              <a:sym typeface="Roboto"/>
            </a:endParaRPr>
          </a:p>
          <a:p>
            <a:pPr marL="0" lvl="0" indent="0" algn="l" rtl="0">
              <a:lnSpc>
                <a:spcPct val="115000"/>
              </a:lnSpc>
              <a:spcBef>
                <a:spcPts val="1600"/>
              </a:spcBef>
              <a:spcAft>
                <a:spcPts val="0"/>
              </a:spcAft>
              <a:buNone/>
            </a:pPr>
            <a:r>
              <a:rPr lang="uk">
                <a:solidFill>
                  <a:schemeClr val="dk2"/>
                </a:solidFill>
                <a:latin typeface="Roboto"/>
                <a:ea typeface="Roboto"/>
                <a:cs typeface="Roboto"/>
                <a:sym typeface="Roboto"/>
              </a:rPr>
              <a:t>✓ Cost of publishing is recovered upfront </a:t>
            </a:r>
            <a:endParaRPr>
              <a:solidFill>
                <a:schemeClr val="dk2"/>
              </a:solidFill>
              <a:latin typeface="Roboto"/>
              <a:ea typeface="Roboto"/>
              <a:cs typeface="Roboto"/>
              <a:sym typeface="Roboto"/>
            </a:endParaRPr>
          </a:p>
          <a:p>
            <a:pPr marL="0" lvl="0" indent="0" algn="l" rtl="0">
              <a:lnSpc>
                <a:spcPct val="115000"/>
              </a:lnSpc>
              <a:spcBef>
                <a:spcPts val="1600"/>
              </a:spcBef>
              <a:spcAft>
                <a:spcPts val="0"/>
              </a:spcAft>
              <a:buNone/>
            </a:pPr>
            <a:r>
              <a:rPr lang="uk">
                <a:solidFill>
                  <a:schemeClr val="dk2"/>
                </a:solidFill>
                <a:latin typeface="Roboto"/>
                <a:ea typeface="Roboto"/>
                <a:cs typeface="Roboto"/>
                <a:sym typeface="Roboto"/>
              </a:rPr>
              <a:t>• Typically as an Article Publishing Charge (APC)</a:t>
            </a:r>
            <a:endParaRPr>
              <a:solidFill>
                <a:schemeClr val="dk2"/>
              </a:solidFill>
              <a:latin typeface="Roboto"/>
              <a:ea typeface="Roboto"/>
              <a:cs typeface="Roboto"/>
              <a:sym typeface="Roboto"/>
            </a:endParaRPr>
          </a:p>
          <a:p>
            <a:pPr marL="0" lvl="0" indent="0" algn="l" rtl="0">
              <a:spcBef>
                <a:spcPts val="1600"/>
              </a:spcBef>
              <a:spcAft>
                <a:spcPts val="0"/>
              </a:spcAft>
              <a:buNone/>
            </a:pPr>
            <a:endParaRPr>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sz="4000" dirty="0">
                <a:solidFill>
                  <a:srgbClr val="FF0000"/>
                </a:solidFill>
              </a:rPr>
              <a:t>Gold, Green or in between?</a:t>
            </a:r>
            <a:br>
              <a:rPr lang="en-US" sz="4000" dirty="0">
                <a:solidFill>
                  <a:srgbClr val="FF0000"/>
                </a:solidFill>
              </a:rPr>
            </a:br>
            <a:endParaRPr lang="uk-UA" sz="4000" dirty="0">
              <a:solidFill>
                <a:srgbClr val="FF0000"/>
              </a:solidFill>
            </a:endParaRPr>
          </a:p>
        </p:txBody>
      </p:sp>
      <p:sp>
        <p:nvSpPr>
          <p:cNvPr id="3" name="Місце для тексту 2"/>
          <p:cNvSpPr>
            <a:spLocks noGrp="1"/>
          </p:cNvSpPr>
          <p:nvPr>
            <p:ph type="body" idx="1"/>
          </p:nvPr>
        </p:nvSpPr>
        <p:spPr/>
        <p:txBody>
          <a:bodyPr/>
          <a:lstStyle/>
          <a:p>
            <a:endParaRPr lang="uk-UA" dirty="0"/>
          </a:p>
        </p:txBody>
      </p:sp>
      <p:sp>
        <p:nvSpPr>
          <p:cNvPr id="4" name="Місце для тексту 3"/>
          <p:cNvSpPr>
            <a:spLocks noGrp="1"/>
          </p:cNvSpPr>
          <p:nvPr>
            <p:ph type="body" idx="2"/>
          </p:nvPr>
        </p:nvSpPr>
        <p:spPr/>
        <p:txBody>
          <a:bodyPr/>
          <a:lstStyle/>
          <a:p>
            <a:endParaRPr lang="uk-U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824" y="1201270"/>
            <a:ext cx="8564282" cy="3729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65145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GREEN / GOLD OA:</a:t>
            </a:r>
            <a:endParaRPr/>
          </a:p>
        </p:txBody>
      </p:sp>
      <p:sp>
        <p:nvSpPr>
          <p:cNvPr id="141" name="Google Shape;141;p21"/>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dirty="0"/>
          </a:p>
        </p:txBody>
      </p:sp>
      <p:pic>
        <p:nvPicPr>
          <p:cNvPr id="142" name="Google Shape;142;p21"/>
          <p:cNvPicPr preferRelativeResize="0"/>
          <p:nvPr/>
        </p:nvPicPr>
        <p:blipFill>
          <a:blip r:embed="rId3">
            <a:alphaModFix/>
          </a:blip>
          <a:stretch>
            <a:fillRect/>
          </a:stretch>
        </p:blipFill>
        <p:spPr>
          <a:xfrm>
            <a:off x="311700" y="1017800"/>
            <a:ext cx="6722606" cy="3874799"/>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8" name="Google Shape;128;p19"/>
          <p:cNvSpPr txBox="1">
            <a:spLocks noGrp="1"/>
          </p:cNvSpPr>
          <p:nvPr>
            <p:ph type="body" idx="1"/>
          </p:nvPr>
        </p:nvSpPr>
        <p:spPr>
          <a:xfrm>
            <a:off x="310777" y="239059"/>
            <a:ext cx="8509570" cy="4904441"/>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706" y="0"/>
            <a:ext cx="8630019" cy="4326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кутник 1"/>
          <p:cNvSpPr/>
          <p:nvPr/>
        </p:nvSpPr>
        <p:spPr>
          <a:xfrm>
            <a:off x="6759387" y="-65740"/>
            <a:ext cx="2157507" cy="1384995"/>
          </a:xfrm>
          <a:prstGeom prst="rect">
            <a:avLst/>
          </a:prstGeom>
          <a:noFill/>
        </p:spPr>
        <p:txBody>
          <a:bodyPr wrap="square" lIns="91440" tIns="45720" rIns="91440" bIns="45720">
            <a:spAutoFit/>
          </a:bodyPr>
          <a:lstStyle/>
          <a:p>
            <a:pPr algn="ctr"/>
            <a:r>
              <a:rPr lang="uk-UA"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12 000</a:t>
            </a:r>
            <a:endPar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a:p>
            <a:pPr algn="ctr"/>
            <a:r>
              <a:rPr lang="uk-UA"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журналів </a:t>
            </a:r>
            <a:endPar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a:p>
            <a:pPr algn="ctr"/>
            <a:r>
              <a:rPr lang="uk-UA"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в </a:t>
            </a:r>
            <a:r>
              <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DOAJ</a:t>
            </a:r>
            <a:endParaRPr lang="uk-UA" sz="28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 name="Прямокутник 2"/>
          <p:cNvSpPr/>
          <p:nvPr/>
        </p:nvSpPr>
        <p:spPr>
          <a:xfrm>
            <a:off x="215153" y="167340"/>
            <a:ext cx="1810871" cy="1754326"/>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4143</a:t>
            </a:r>
          </a:p>
          <a:p>
            <a:pPr algn="ctr"/>
            <a:r>
              <a:rPr lang="uk-UA" sz="5400" dirty="0"/>
              <a:t> </a:t>
            </a:r>
            <a:r>
              <a:rPr lang="uk-UA" sz="4400" dirty="0">
                <a:solidFill>
                  <a:srgbClr val="FF0000"/>
                </a:solidFill>
              </a:rPr>
              <a:t>4728</a:t>
            </a:r>
            <a:endParaRPr lang="uk-UA" sz="4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529" r="9322" b="22072"/>
          <a:stretch/>
        </p:blipFill>
        <p:spPr bwMode="auto">
          <a:xfrm>
            <a:off x="47812" y="0"/>
            <a:ext cx="9048376" cy="507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Овал 1"/>
          <p:cNvSpPr/>
          <p:nvPr/>
        </p:nvSpPr>
        <p:spPr>
          <a:xfrm>
            <a:off x="3322917" y="2761128"/>
            <a:ext cx="3824942" cy="4422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461110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86" t="8497" r="17342" b="2744"/>
          <a:stretch/>
        </p:blipFill>
        <p:spPr bwMode="auto">
          <a:xfrm>
            <a:off x="824752" y="135427"/>
            <a:ext cx="7685741" cy="4765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4072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822" t="11639" r="8894" b="13352"/>
          <a:stretch/>
        </p:blipFill>
        <p:spPr bwMode="auto">
          <a:xfrm>
            <a:off x="621553" y="422752"/>
            <a:ext cx="8473813" cy="4424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7662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endParaRPr dirty="0"/>
          </a:p>
        </p:txBody>
      </p:sp>
      <p:sp>
        <p:nvSpPr>
          <p:cNvPr id="93" name="Google Shape;93;p14"/>
          <p:cNvSpPr txBox="1">
            <a:spLocks noGrp="1"/>
          </p:cNvSpPr>
          <p:nvPr>
            <p:ph type="body" idx="1"/>
          </p:nvPr>
        </p:nvSpPr>
        <p:spPr>
          <a:xfrm>
            <a:off x="311700" y="2094675"/>
            <a:ext cx="7224000" cy="255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400" dirty="0"/>
          </a:p>
        </p:txBody>
      </p:sp>
      <p:pic>
        <p:nvPicPr>
          <p:cNvPr id="94" name="Google Shape;94;p14"/>
          <p:cNvPicPr preferRelativeResize="0"/>
          <p:nvPr/>
        </p:nvPicPr>
        <p:blipFill rotWithShape="1">
          <a:blip r:embed="rId3">
            <a:alphaModFix/>
          </a:blip>
          <a:srcRect b="9426"/>
          <a:stretch/>
        </p:blipFill>
        <p:spPr>
          <a:xfrm>
            <a:off x="4978400" y="274919"/>
            <a:ext cx="4111812" cy="3209363"/>
          </a:xfrm>
          <a:prstGeom prst="rect">
            <a:avLst/>
          </a:prstGeom>
          <a:noFill/>
          <a:ln>
            <a:noFill/>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66" y="101600"/>
            <a:ext cx="5038164" cy="4566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5434" y="4089058"/>
            <a:ext cx="1888565" cy="664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065" t="18135" r="16759" b="11250"/>
          <a:stretch/>
        </p:blipFill>
        <p:spPr bwMode="auto">
          <a:xfrm>
            <a:off x="436281" y="119531"/>
            <a:ext cx="7954684" cy="4697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Овал 1"/>
          <p:cNvSpPr/>
          <p:nvPr/>
        </p:nvSpPr>
        <p:spPr>
          <a:xfrm>
            <a:off x="1476188" y="2468283"/>
            <a:ext cx="2438400" cy="1613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rgbClr val="FF0000"/>
              </a:solidFill>
            </a:endParaRPr>
          </a:p>
        </p:txBody>
      </p:sp>
    </p:spTree>
    <p:extLst>
      <p:ext uri="{BB962C8B-B14F-4D97-AF65-F5344CB8AC3E}">
        <p14:creationId xmlns:p14="http://schemas.microsoft.com/office/powerpoint/2010/main" val="12230373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1700" y="410000"/>
            <a:ext cx="4236394" cy="607800"/>
          </a:xfrm>
        </p:spPr>
        <p:txBody>
          <a:bodyPr/>
          <a:lstStyle/>
          <a:p>
            <a:endParaRPr lang="uk-U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518" y="148703"/>
            <a:ext cx="4368799" cy="4856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3957" y="605946"/>
            <a:ext cx="2842559" cy="4232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2503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892" y="328706"/>
            <a:ext cx="8675607" cy="396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342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088" y="111177"/>
            <a:ext cx="8520600" cy="1018376"/>
          </a:xfrm>
        </p:spPr>
        <p:txBody>
          <a:bodyPr/>
          <a:lstStyle/>
          <a:p>
            <a:pPr algn="ctr"/>
            <a:r>
              <a:rPr lang="en-US" sz="2000" b="1" dirty="0">
                <a:solidFill>
                  <a:srgbClr val="FF0000"/>
                </a:solidFill>
              </a:rPr>
              <a:t>Open </a:t>
            </a:r>
            <a:r>
              <a:rPr lang="en-US" sz="2000" b="1" dirty="0" smtClean="0">
                <a:solidFill>
                  <a:srgbClr val="FF0000"/>
                </a:solidFill>
              </a:rPr>
              <a:t>Science</a:t>
            </a:r>
            <a:r>
              <a:rPr lang="uk-UA" sz="2000" b="1" dirty="0" smtClean="0">
                <a:solidFill>
                  <a:srgbClr val="FF0000"/>
                </a:solidFill>
              </a:rPr>
              <a:t> -</a:t>
            </a:r>
            <a:r>
              <a:rPr lang="uk-UA" sz="2000" b="1" dirty="0">
                <a:solidFill>
                  <a:srgbClr val="FF0000"/>
                </a:solidFill>
              </a:rPr>
              <a:t> весь цикл наукового дослідження (від пошуку інформації до аналізу цитувань) </a:t>
            </a:r>
            <a:r>
              <a:rPr lang="uk-UA" sz="2000" b="1" dirty="0" smtClean="0">
                <a:solidFill>
                  <a:srgbClr val="FF0000"/>
                </a:solidFill>
              </a:rPr>
              <a:t/>
            </a:r>
            <a:br>
              <a:rPr lang="uk-UA" sz="2000" b="1" dirty="0" smtClean="0">
                <a:solidFill>
                  <a:srgbClr val="FF0000"/>
                </a:solidFill>
              </a:rPr>
            </a:br>
            <a:r>
              <a:rPr lang="uk-UA" sz="2000" b="1" dirty="0" smtClean="0">
                <a:solidFill>
                  <a:srgbClr val="FF0000"/>
                </a:solidFill>
              </a:rPr>
              <a:t>здійснюється </a:t>
            </a:r>
            <a:r>
              <a:rPr lang="uk-UA" sz="2000" b="1" dirty="0">
                <a:solidFill>
                  <a:srgbClr val="FF0000"/>
                </a:solidFill>
              </a:rPr>
              <a:t>відкритими засобами та інструментами</a:t>
            </a:r>
          </a:p>
        </p:txBody>
      </p:sp>
      <p:sp>
        <p:nvSpPr>
          <p:cNvPr id="3" name="Місце для тексту 2"/>
          <p:cNvSpPr>
            <a:spLocks noGrp="1"/>
          </p:cNvSpPr>
          <p:nvPr>
            <p:ph type="body" idx="1"/>
          </p:nvPr>
        </p:nvSpPr>
        <p:spPr>
          <a:xfrm>
            <a:off x="3059953" y="1265735"/>
            <a:ext cx="6000377" cy="2774360"/>
          </a:xfrm>
        </p:spPr>
        <p:txBody>
          <a:bodyPr/>
          <a:lstStyle/>
          <a:p>
            <a:pPr marL="114300" indent="0">
              <a:buNone/>
            </a:pPr>
            <a:r>
              <a:rPr lang="uk-UA" dirty="0"/>
              <a:t>Криза відтворюваності, критика рецензування, збільшення конкуренції за державне та грантове фінансування </a:t>
            </a:r>
            <a:endParaRPr lang="en-US" dirty="0" smtClean="0"/>
          </a:p>
          <a:p>
            <a:pPr marL="114300" indent="0">
              <a:buNone/>
            </a:pPr>
            <a:r>
              <a:rPr lang="uk-UA" dirty="0" smtClean="0"/>
              <a:t>Потреба </a:t>
            </a:r>
            <a:r>
              <a:rPr lang="uk-UA" dirty="0"/>
              <a:t>не </a:t>
            </a:r>
            <a:r>
              <a:rPr lang="uk-UA" dirty="0" smtClean="0"/>
              <a:t>лише у </a:t>
            </a:r>
            <a:r>
              <a:rPr lang="uk-UA" dirty="0"/>
              <a:t>відкритому доступі до опублікованих результатів дослідження, а й інших складових: </a:t>
            </a:r>
            <a:r>
              <a:rPr lang="uk-UA" b="1" dirty="0"/>
              <a:t>наукових даних, цитувань, обчислювальної </a:t>
            </a:r>
            <a:r>
              <a:rPr lang="uk-UA" b="1" dirty="0" smtClean="0"/>
              <a:t>інфраструктури…</a:t>
            </a:r>
            <a:endParaRPr lang="uk-UA" b="1" dirty="0" smtClean="0"/>
          </a:p>
          <a:p>
            <a:pPr marL="114300" indent="0">
              <a:buNone/>
            </a:pPr>
            <a:endParaRPr lang="uk-UA" dirty="0"/>
          </a:p>
          <a:p>
            <a:endParaRPr lang="uk-U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480" y="1392518"/>
            <a:ext cx="2593603" cy="2354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90462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5694" y="221130"/>
            <a:ext cx="7147860" cy="747058"/>
          </a:xfrm>
        </p:spPr>
        <p:txBody>
          <a:bodyPr/>
          <a:lstStyle/>
          <a:p>
            <a:r>
              <a:rPr lang="uk-UA" dirty="0" smtClean="0"/>
              <a:t>Бібліотеки, які подальші  плани? </a:t>
            </a:r>
            <a:br>
              <a:rPr lang="uk-UA" dirty="0" smtClean="0"/>
            </a:br>
            <a:endParaRPr lang="uk-UA"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977"/>
          <a:stretch/>
        </p:blipFill>
        <p:spPr bwMode="auto">
          <a:xfrm>
            <a:off x="5070912" y="992093"/>
            <a:ext cx="3313895" cy="2659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019" y="1081741"/>
            <a:ext cx="2796334" cy="2489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4847" y="3699435"/>
            <a:ext cx="4165600" cy="1444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915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91434" y="0"/>
            <a:ext cx="5952566" cy="914400"/>
          </a:xfrm>
        </p:spPr>
        <p:txBody>
          <a:bodyPr/>
          <a:lstStyle/>
          <a:p>
            <a:pPr algn="ctr"/>
            <a:r>
              <a:rPr lang="en-US" sz="2400" dirty="0"/>
              <a:t>The Declaration on Research Assessment (DORA</a:t>
            </a:r>
            <a:r>
              <a:rPr lang="en-US" sz="2400" dirty="0" smtClean="0"/>
              <a:t>)</a:t>
            </a:r>
            <a:r>
              <a:rPr lang="uk-UA" sz="2400" dirty="0" smtClean="0"/>
              <a:t> - </a:t>
            </a:r>
            <a:r>
              <a:rPr lang="ru-RU" sz="2400" b="1" dirty="0"/>
              <a:t>Сан-</a:t>
            </a:r>
            <a:r>
              <a:rPr lang="ru-RU" sz="2400" b="1" dirty="0" err="1"/>
              <a:t>Франциська</a:t>
            </a:r>
            <a:r>
              <a:rPr lang="ru-RU" sz="2400" b="1" dirty="0"/>
              <a:t> </a:t>
            </a:r>
            <a:r>
              <a:rPr lang="ru-RU" sz="2400" b="1" dirty="0" err="1"/>
              <a:t>декларація</a:t>
            </a:r>
            <a:r>
              <a:rPr lang="ru-RU" sz="2400" b="1" dirty="0"/>
              <a:t> про </a:t>
            </a:r>
            <a:r>
              <a:rPr lang="ru-RU" sz="2400" b="1" dirty="0" err="1"/>
              <a:t>оцінку</a:t>
            </a:r>
            <a:r>
              <a:rPr lang="ru-RU" sz="2400" b="1" dirty="0"/>
              <a:t> </a:t>
            </a:r>
            <a:r>
              <a:rPr lang="ru-RU" sz="2400" b="1" dirty="0" err="1"/>
              <a:t>наукових</a:t>
            </a:r>
            <a:r>
              <a:rPr lang="ru-RU" sz="2400" b="1" dirty="0"/>
              <a:t> </a:t>
            </a:r>
            <a:r>
              <a:rPr lang="ru-RU" sz="2400" b="1" dirty="0" err="1"/>
              <a:t>досліджень</a:t>
            </a:r>
            <a:r>
              <a:rPr lang="ru-RU" sz="2400" b="1" dirty="0"/>
              <a:t/>
            </a:r>
            <a:br>
              <a:rPr lang="ru-RU" sz="2400" b="1" dirty="0"/>
            </a:br>
            <a:endParaRPr lang="uk-UA" sz="2400" dirty="0"/>
          </a:p>
        </p:txBody>
      </p:sp>
      <p:sp>
        <p:nvSpPr>
          <p:cNvPr id="3" name="Місце для тексту 2"/>
          <p:cNvSpPr>
            <a:spLocks noGrp="1"/>
          </p:cNvSpPr>
          <p:nvPr>
            <p:ph type="body" idx="1"/>
          </p:nvPr>
        </p:nvSpPr>
        <p:spPr/>
        <p:txBody>
          <a:bodyPr/>
          <a:lstStyle/>
          <a:p>
            <a:pPr marL="114300" indent="0">
              <a:buNone/>
            </a:pPr>
            <a:r>
              <a:rPr lang="uk-UA" dirty="0"/>
              <a:t>Методи, які фонди, академічні установи та інші інституції використовують для оцінки результатів наукових досліджень, потребують вдосконалення. Редактори та видавці наукових журналів, які зібралися 16 грудня 2012 року під час щорічної зустрічі Американського товариства біології клітин (</a:t>
            </a:r>
            <a:r>
              <a:rPr lang="en-US" dirty="0"/>
              <a:t>The American Society for Cell Biology – ASCB) </a:t>
            </a:r>
            <a:r>
              <a:rPr lang="uk-UA" dirty="0"/>
              <a:t>у Сан-Франциско, створили набір рекомендацій, які отримали назву Сан-</a:t>
            </a:r>
            <a:r>
              <a:rPr lang="uk-UA" dirty="0" err="1"/>
              <a:t>Франциська</a:t>
            </a:r>
            <a:r>
              <a:rPr lang="uk-UA" dirty="0"/>
              <a:t> декларація про оцінку наукових досліджень. Закликаємо усі зацікавлені сторони з усіх наукових дисциплін заявити про свою підтримку цієї Декларації, шляхом її підписання.</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04" y="41591"/>
            <a:ext cx="2538459" cy="127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0053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0598" y="1"/>
            <a:ext cx="365552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кутник 1"/>
          <p:cNvSpPr/>
          <p:nvPr/>
        </p:nvSpPr>
        <p:spPr>
          <a:xfrm>
            <a:off x="230094" y="300157"/>
            <a:ext cx="4572000" cy="4616648"/>
          </a:xfrm>
          <a:prstGeom prst="rect">
            <a:avLst/>
          </a:prstGeom>
        </p:spPr>
        <p:txBody>
          <a:bodyPr>
            <a:spAutoFit/>
          </a:bodyPr>
          <a:lstStyle/>
          <a:p>
            <a:endParaRPr lang="uk-UA" dirty="0"/>
          </a:p>
          <a:p>
            <a:pPr marL="285750" indent="-285750">
              <a:buFont typeface="Wingdings" panose="05000000000000000000" pitchFamily="2" charset="2"/>
              <a:buChar char="ü"/>
            </a:pPr>
            <a:r>
              <a:rPr lang="uk-UA" dirty="0" smtClean="0"/>
              <a:t>відмовитися </a:t>
            </a:r>
            <a:r>
              <a:rPr lang="uk-UA" dirty="0"/>
              <a:t>від використання кількісних журнальних показників, таких, наприклад, як </a:t>
            </a:r>
            <a:r>
              <a:rPr lang="uk-UA" dirty="0" err="1"/>
              <a:t>імпакт</a:t>
            </a:r>
            <a:r>
              <a:rPr lang="uk-UA" dirty="0"/>
              <a:t>-фактор, при розгляді питань щодо фінансової підтримки досліджень, прийому працівників на роботу та просування по службі</a:t>
            </a:r>
            <a:r>
              <a:rPr lang="uk-UA" dirty="0" smtClean="0"/>
              <a:t>;</a:t>
            </a:r>
          </a:p>
          <a:p>
            <a:pPr marL="285750" indent="-285750">
              <a:buFont typeface="Wingdings" panose="05000000000000000000" pitchFamily="2" charset="2"/>
              <a:buChar char="ü"/>
            </a:pPr>
            <a:endParaRPr lang="uk-UA" dirty="0"/>
          </a:p>
          <a:p>
            <a:pPr marL="285750" indent="-285750">
              <a:buFont typeface="Wingdings" panose="05000000000000000000" pitchFamily="2" charset="2"/>
              <a:buChar char="ü"/>
            </a:pPr>
            <a:r>
              <a:rPr lang="uk-UA" dirty="0" smtClean="0"/>
              <a:t>оцінювати </a:t>
            </a:r>
            <a:r>
              <a:rPr lang="uk-UA" dirty="0"/>
              <a:t>наукове дослідження за його достоїнствами, а не на основі журналу, в якому воно опубліковане; </a:t>
            </a:r>
            <a:endParaRPr lang="uk-UA" dirty="0" smtClean="0"/>
          </a:p>
          <a:p>
            <a:pPr marL="285750" indent="-285750">
              <a:buFont typeface="Wingdings" panose="05000000000000000000" pitchFamily="2" charset="2"/>
              <a:buChar char="ü"/>
            </a:pPr>
            <a:endParaRPr lang="uk-UA" dirty="0" smtClean="0"/>
          </a:p>
          <a:p>
            <a:pPr marL="285750" indent="-285750">
              <a:buFont typeface="Wingdings" panose="05000000000000000000" pitchFamily="2" charset="2"/>
              <a:buChar char="ü"/>
            </a:pPr>
            <a:r>
              <a:rPr lang="uk-UA" dirty="0" smtClean="0"/>
              <a:t>використовувати </a:t>
            </a:r>
            <a:r>
              <a:rPr lang="uk-UA" dirty="0"/>
              <a:t>можливості, які надає онлайн-публікація (наприклад, спростити непотрібні обмеження щодо кількості слів, ілюстрацій та бібліографічних посилань у статтях, а також вивчати можливості нових метрик значущості та впливовості досліджень</a:t>
            </a:r>
            <a:r>
              <a:rPr lang="uk-UA" dirty="0" smtClean="0"/>
              <a:t>)</a:t>
            </a:r>
          </a:p>
          <a:p>
            <a:pPr marL="285750" indent="-285750">
              <a:buFont typeface="Wingdings" panose="05000000000000000000" pitchFamily="2" charset="2"/>
              <a:buChar char="ü"/>
            </a:pPr>
            <a:endParaRPr lang="uk-UA" dirty="0"/>
          </a:p>
          <a:p>
            <a:pPr algn="ctr"/>
            <a:r>
              <a:rPr lang="ru-RU" dirty="0" err="1" smtClean="0">
                <a:solidFill>
                  <a:srgbClr val="FF0000"/>
                </a:solidFill>
              </a:rPr>
              <a:t>Науковий</a:t>
            </a:r>
            <a:r>
              <a:rPr lang="ru-RU" dirty="0" smtClean="0">
                <a:solidFill>
                  <a:srgbClr val="FF0000"/>
                </a:solidFill>
              </a:rPr>
              <a:t> </a:t>
            </a:r>
            <a:r>
              <a:rPr lang="ru-RU" dirty="0" err="1">
                <a:solidFill>
                  <a:srgbClr val="FF0000"/>
                </a:solidFill>
              </a:rPr>
              <a:t>зміст</a:t>
            </a:r>
            <a:r>
              <a:rPr lang="ru-RU" dirty="0">
                <a:solidFill>
                  <a:srgbClr val="FF0000"/>
                </a:solidFill>
              </a:rPr>
              <a:t> </a:t>
            </a:r>
            <a:r>
              <a:rPr lang="ru-RU" dirty="0" err="1">
                <a:solidFill>
                  <a:srgbClr val="FF0000"/>
                </a:solidFill>
              </a:rPr>
              <a:t>статті</a:t>
            </a:r>
            <a:r>
              <a:rPr lang="ru-RU" dirty="0">
                <a:solidFill>
                  <a:srgbClr val="FF0000"/>
                </a:solidFill>
              </a:rPr>
              <a:t> </a:t>
            </a:r>
            <a:r>
              <a:rPr lang="ru-RU" dirty="0" err="1">
                <a:solidFill>
                  <a:srgbClr val="FF0000"/>
                </a:solidFill>
              </a:rPr>
              <a:t>набагато</a:t>
            </a:r>
            <a:r>
              <a:rPr lang="ru-RU" dirty="0">
                <a:solidFill>
                  <a:srgbClr val="FF0000"/>
                </a:solidFill>
              </a:rPr>
              <a:t> </a:t>
            </a:r>
            <a:r>
              <a:rPr lang="ru-RU" dirty="0" err="1">
                <a:solidFill>
                  <a:srgbClr val="FF0000"/>
                </a:solidFill>
              </a:rPr>
              <a:t>важливіший</a:t>
            </a:r>
            <a:r>
              <a:rPr lang="ru-RU" dirty="0">
                <a:solidFill>
                  <a:srgbClr val="FF0000"/>
                </a:solidFill>
              </a:rPr>
              <a:t> за </a:t>
            </a:r>
            <a:r>
              <a:rPr lang="ru-RU" dirty="0" err="1">
                <a:solidFill>
                  <a:srgbClr val="FF0000"/>
                </a:solidFill>
              </a:rPr>
              <a:t>кількісні</a:t>
            </a:r>
            <a:r>
              <a:rPr lang="ru-RU" dirty="0">
                <a:solidFill>
                  <a:srgbClr val="FF0000"/>
                </a:solidFill>
              </a:rPr>
              <a:t> </a:t>
            </a:r>
            <a:r>
              <a:rPr lang="ru-RU" dirty="0" err="1">
                <a:solidFill>
                  <a:srgbClr val="FF0000"/>
                </a:solidFill>
              </a:rPr>
              <a:t>показники</a:t>
            </a:r>
            <a:r>
              <a:rPr lang="ru-RU" dirty="0">
                <a:solidFill>
                  <a:srgbClr val="FF0000"/>
                </a:solidFill>
              </a:rPr>
              <a:t> </a:t>
            </a:r>
            <a:r>
              <a:rPr lang="ru-RU" dirty="0" err="1">
                <a:solidFill>
                  <a:srgbClr val="FF0000"/>
                </a:solidFill>
              </a:rPr>
              <a:t>публікації</a:t>
            </a:r>
            <a:r>
              <a:rPr lang="ru-RU" dirty="0">
                <a:solidFill>
                  <a:srgbClr val="FF0000"/>
                </a:solidFill>
              </a:rPr>
              <a:t>, </a:t>
            </a:r>
            <a:r>
              <a:rPr lang="ru-RU" dirty="0" err="1">
                <a:solidFill>
                  <a:srgbClr val="FF0000"/>
                </a:solidFill>
              </a:rPr>
              <a:t>чи</a:t>
            </a:r>
            <a:r>
              <a:rPr lang="ru-RU" dirty="0">
                <a:solidFill>
                  <a:srgbClr val="FF0000"/>
                </a:solidFill>
              </a:rPr>
              <a:t> </a:t>
            </a:r>
            <a:r>
              <a:rPr lang="ru-RU" dirty="0" err="1">
                <a:solidFill>
                  <a:srgbClr val="FF0000"/>
                </a:solidFill>
              </a:rPr>
              <a:t>репутацію</a:t>
            </a:r>
            <a:r>
              <a:rPr lang="ru-RU" dirty="0">
                <a:solidFill>
                  <a:srgbClr val="FF0000"/>
                </a:solidFill>
              </a:rPr>
              <a:t> журналу, в </a:t>
            </a:r>
            <a:r>
              <a:rPr lang="ru-RU" dirty="0" err="1">
                <a:solidFill>
                  <a:srgbClr val="FF0000"/>
                </a:solidFill>
              </a:rPr>
              <a:t>якому</a:t>
            </a:r>
            <a:r>
              <a:rPr lang="ru-RU" dirty="0">
                <a:solidFill>
                  <a:srgbClr val="FF0000"/>
                </a:solidFill>
              </a:rPr>
              <a:t> вона </a:t>
            </a:r>
            <a:r>
              <a:rPr lang="ru-RU" dirty="0" err="1">
                <a:solidFill>
                  <a:srgbClr val="FF0000"/>
                </a:solidFill>
              </a:rPr>
              <a:t>опублікована</a:t>
            </a:r>
            <a:r>
              <a:rPr lang="ru-RU" dirty="0">
                <a:solidFill>
                  <a:srgbClr val="FF0000"/>
                </a:solidFill>
              </a:rPr>
              <a:t>.</a:t>
            </a:r>
            <a:endParaRPr lang="uk-UA" dirty="0">
              <a:solidFill>
                <a:srgbClr val="FF0000"/>
              </a:solidFill>
            </a:endParaRPr>
          </a:p>
        </p:txBody>
      </p:sp>
    </p:spTree>
    <p:extLst>
      <p:ext uri="{BB962C8B-B14F-4D97-AF65-F5344CB8AC3E}">
        <p14:creationId xmlns:p14="http://schemas.microsoft.com/office/powerpoint/2010/main" val="3572127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тексту 2"/>
          <p:cNvSpPr>
            <a:spLocks noGrp="1"/>
          </p:cNvSpPr>
          <p:nvPr>
            <p:ph type="body" idx="1"/>
          </p:nvPr>
        </p:nvSpPr>
        <p:spPr>
          <a:xfrm>
            <a:off x="311700" y="1960281"/>
            <a:ext cx="2999265" cy="2608693"/>
          </a:xfrm>
        </p:spPr>
        <p:txBody>
          <a:bodyPr/>
          <a:lstStyle/>
          <a:p>
            <a:endParaRPr lang="uk-UA" dirty="0"/>
          </a:p>
        </p:txBody>
      </p:sp>
      <p:sp>
        <p:nvSpPr>
          <p:cNvPr id="4" name="Місце для тексту 3"/>
          <p:cNvSpPr>
            <a:spLocks noGrp="1"/>
          </p:cNvSpPr>
          <p:nvPr>
            <p:ph type="body" idx="2"/>
          </p:nvPr>
        </p:nvSpPr>
        <p:spPr>
          <a:xfrm>
            <a:off x="3639671" y="1822824"/>
            <a:ext cx="5378823" cy="1811798"/>
          </a:xfrm>
        </p:spPr>
        <p:txBody>
          <a:bodyPr/>
          <a:lstStyle/>
          <a:p>
            <a:pPr marL="139700" indent="0">
              <a:buNone/>
            </a:pPr>
            <a:r>
              <a:rPr lang="ru-RU" sz="1600" b="1" i="1" dirty="0" err="1">
                <a:latin typeface="+mj-lt"/>
              </a:rPr>
              <a:t>Що</a:t>
            </a:r>
            <a:r>
              <a:rPr lang="ru-RU" sz="1600" dirty="0">
                <a:latin typeface="+mj-lt"/>
              </a:rPr>
              <a:t>: </a:t>
            </a:r>
            <a:r>
              <a:rPr lang="ru-RU" sz="1600" dirty="0" err="1">
                <a:latin typeface="+mj-lt"/>
              </a:rPr>
              <a:t>консорціум</a:t>
            </a:r>
            <a:r>
              <a:rPr lang="ru-RU" sz="1600" dirty="0">
                <a:latin typeface="+mj-lt"/>
              </a:rPr>
              <a:t>  </a:t>
            </a:r>
            <a:r>
              <a:rPr lang="ru-RU" sz="1600" b="1" dirty="0">
                <a:latin typeface="+mj-lt"/>
                <a:hlinkClick r:id="rId2"/>
              </a:rPr>
              <a:t>«</a:t>
            </a:r>
            <a:r>
              <a:rPr lang="ru-RU" sz="1600" b="1" dirty="0" err="1">
                <a:latin typeface="+mj-lt"/>
                <a:hlinkClick r:id="rId2"/>
              </a:rPr>
              <a:t>cOAlition</a:t>
            </a:r>
            <a:r>
              <a:rPr lang="ru-RU" sz="1600" b="1" dirty="0">
                <a:latin typeface="+mj-lt"/>
                <a:hlinkClick r:id="rId2"/>
              </a:rPr>
              <a:t> S»</a:t>
            </a:r>
            <a:r>
              <a:rPr lang="ru-RU" sz="1600" dirty="0">
                <a:latin typeface="+mj-lt"/>
              </a:rPr>
              <a:t> </a:t>
            </a:r>
            <a:r>
              <a:rPr lang="ru-RU" sz="1600" dirty="0" smtClean="0">
                <a:latin typeface="+mj-lt"/>
              </a:rPr>
              <a:t>(S </a:t>
            </a:r>
            <a:r>
              <a:rPr lang="ru-RU" sz="1600" dirty="0">
                <a:latin typeface="+mj-lt"/>
              </a:rPr>
              <a:t>— </a:t>
            </a:r>
            <a:r>
              <a:rPr lang="ru-RU" sz="1600" dirty="0" err="1">
                <a:latin typeface="+mj-lt"/>
              </a:rPr>
              <a:t>science</a:t>
            </a:r>
            <a:r>
              <a:rPr lang="ru-RU" sz="1600" dirty="0">
                <a:latin typeface="+mj-lt"/>
              </a:rPr>
              <a:t>,   OA — </a:t>
            </a:r>
            <a:r>
              <a:rPr lang="ru-RU" sz="1600" dirty="0" err="1">
                <a:latin typeface="+mj-lt"/>
              </a:rPr>
              <a:t>open</a:t>
            </a:r>
            <a:r>
              <a:rPr lang="ru-RU" sz="1600" dirty="0">
                <a:latin typeface="+mj-lt"/>
              </a:rPr>
              <a:t> </a:t>
            </a:r>
            <a:r>
              <a:rPr lang="ru-RU" sz="1600" dirty="0" err="1">
                <a:latin typeface="+mj-lt"/>
              </a:rPr>
              <a:t>access</a:t>
            </a:r>
            <a:r>
              <a:rPr lang="ru-RU" sz="1600" dirty="0">
                <a:latin typeface="+mj-lt"/>
              </a:rPr>
              <a:t>,  </a:t>
            </a:r>
            <a:r>
              <a:rPr lang="ru-RU" sz="1600" dirty="0" err="1" smtClean="0">
                <a:latin typeface="+mj-lt"/>
              </a:rPr>
              <a:t>coalition</a:t>
            </a:r>
            <a:r>
              <a:rPr lang="ru-RU" sz="1600" dirty="0" smtClean="0">
                <a:latin typeface="+mj-lt"/>
              </a:rPr>
              <a:t>)  </a:t>
            </a:r>
            <a:endParaRPr lang="ru-RU" sz="1600" dirty="0">
              <a:latin typeface="+mj-lt"/>
            </a:endParaRPr>
          </a:p>
          <a:p>
            <a:pPr marL="139700" indent="0">
              <a:buNone/>
            </a:pPr>
            <a:r>
              <a:rPr lang="ru-RU" sz="1600" b="1" i="1" dirty="0" smtClean="0">
                <a:latin typeface="+mj-lt"/>
              </a:rPr>
              <a:t>Коли</a:t>
            </a:r>
            <a:r>
              <a:rPr lang="ru-RU" sz="1600" dirty="0" smtClean="0">
                <a:latin typeface="+mj-lt"/>
              </a:rPr>
              <a:t>: </a:t>
            </a:r>
            <a:r>
              <a:rPr lang="ru-RU" sz="1600" dirty="0">
                <a:latin typeface="+mj-lt"/>
              </a:rPr>
              <a:t>4 </a:t>
            </a:r>
            <a:r>
              <a:rPr lang="ru-RU" sz="1600" dirty="0" err="1">
                <a:latin typeface="+mj-lt"/>
              </a:rPr>
              <a:t>вересня</a:t>
            </a:r>
            <a:r>
              <a:rPr lang="ru-RU" sz="1600" dirty="0">
                <a:latin typeface="+mj-lt"/>
              </a:rPr>
              <a:t> 2018 р. </a:t>
            </a:r>
          </a:p>
          <a:p>
            <a:pPr marL="139700" indent="0">
              <a:buNone/>
            </a:pPr>
            <a:r>
              <a:rPr lang="ru-RU" sz="1600" b="1" i="1" dirty="0" err="1" smtClean="0">
                <a:latin typeface="+mj-lt"/>
              </a:rPr>
              <a:t>Хто</a:t>
            </a:r>
            <a:r>
              <a:rPr lang="ru-RU" sz="1600" b="1" i="1" dirty="0" smtClean="0">
                <a:latin typeface="+mj-lt"/>
              </a:rPr>
              <a:t>:</a:t>
            </a:r>
            <a:r>
              <a:rPr lang="ru-RU" sz="1600" dirty="0" smtClean="0">
                <a:latin typeface="+mj-lt"/>
              </a:rPr>
              <a:t> </a:t>
            </a:r>
            <a:r>
              <a:rPr lang="ru-RU" sz="1600" dirty="0" err="1" smtClean="0">
                <a:latin typeface="+mj-lt"/>
              </a:rPr>
              <a:t>національні</a:t>
            </a:r>
            <a:r>
              <a:rPr lang="ru-RU" sz="1600" dirty="0" smtClean="0">
                <a:latin typeface="+mj-lt"/>
              </a:rPr>
              <a:t> </a:t>
            </a:r>
            <a:r>
              <a:rPr lang="ru-RU" sz="1600" dirty="0" err="1" smtClean="0">
                <a:latin typeface="+mj-lt"/>
              </a:rPr>
              <a:t>фонди</a:t>
            </a:r>
            <a:r>
              <a:rPr lang="ru-RU" sz="1600" dirty="0" smtClean="0">
                <a:latin typeface="+mj-lt"/>
              </a:rPr>
              <a:t> 12 </a:t>
            </a:r>
            <a:r>
              <a:rPr lang="ru-RU" sz="1600" dirty="0" err="1" smtClean="0">
                <a:latin typeface="+mj-lt"/>
              </a:rPr>
              <a:t>європейських</a:t>
            </a:r>
            <a:r>
              <a:rPr lang="ru-RU" sz="1600" dirty="0" smtClean="0">
                <a:latin typeface="+mj-lt"/>
              </a:rPr>
              <a:t> </a:t>
            </a:r>
            <a:r>
              <a:rPr lang="ru-RU" sz="1600" dirty="0" err="1" smtClean="0">
                <a:latin typeface="+mj-lt"/>
              </a:rPr>
              <a:t>країн</a:t>
            </a:r>
            <a:r>
              <a:rPr lang="ru-RU" sz="1600" dirty="0" smtClean="0">
                <a:latin typeface="+mj-lt"/>
              </a:rPr>
              <a:t> та </a:t>
            </a:r>
            <a:r>
              <a:rPr lang="ru-RU" sz="1600" dirty="0" err="1" smtClean="0">
                <a:latin typeface="+mj-lt"/>
              </a:rPr>
              <a:t>Європейський</a:t>
            </a:r>
            <a:r>
              <a:rPr lang="ru-RU" sz="1600" dirty="0" smtClean="0">
                <a:latin typeface="+mj-lt"/>
              </a:rPr>
              <a:t> </a:t>
            </a:r>
            <a:r>
              <a:rPr lang="ru-RU" sz="1600" dirty="0" err="1" smtClean="0">
                <a:latin typeface="+mj-lt"/>
              </a:rPr>
              <a:t>дослідницький</a:t>
            </a:r>
            <a:r>
              <a:rPr lang="ru-RU" sz="1600" dirty="0" smtClean="0">
                <a:latin typeface="+mj-lt"/>
              </a:rPr>
              <a:t> </a:t>
            </a:r>
            <a:r>
              <a:rPr lang="ru-RU" sz="1600" dirty="0" err="1" smtClean="0">
                <a:latin typeface="+mj-lt"/>
              </a:rPr>
              <a:t>комітет</a:t>
            </a:r>
            <a:r>
              <a:rPr lang="ru-RU" sz="1600" dirty="0" smtClean="0">
                <a:latin typeface="+mj-lt"/>
              </a:rPr>
              <a:t> </a:t>
            </a:r>
          </a:p>
          <a:p>
            <a:pPr marL="139700" indent="0">
              <a:buNone/>
            </a:pPr>
            <a:r>
              <a:rPr lang="ru-RU" sz="1600" b="1" i="1" dirty="0" err="1" smtClean="0">
                <a:latin typeface="+mj-lt"/>
              </a:rPr>
              <a:t>Чому</a:t>
            </a:r>
            <a:r>
              <a:rPr lang="ru-RU" sz="1600" dirty="0" smtClean="0">
                <a:latin typeface="+mj-lt"/>
              </a:rPr>
              <a:t>:  з 1 </a:t>
            </a:r>
            <a:r>
              <a:rPr lang="ru-RU" sz="1600" dirty="0" err="1" smtClean="0">
                <a:latin typeface="+mj-lt"/>
              </a:rPr>
              <a:t>січня</a:t>
            </a:r>
            <a:r>
              <a:rPr lang="ru-RU" sz="1600" dirty="0" smtClean="0">
                <a:latin typeface="+mj-lt"/>
              </a:rPr>
              <a:t> </a:t>
            </a:r>
            <a:r>
              <a:rPr lang="ru-RU" sz="1600" dirty="0" smtClean="0">
                <a:latin typeface="+mj-lt"/>
              </a:rPr>
              <a:t>2021 </a:t>
            </a:r>
            <a:r>
              <a:rPr lang="ru-RU" sz="1600" dirty="0" smtClean="0">
                <a:latin typeface="+mj-lt"/>
              </a:rPr>
              <a:t>року </a:t>
            </a:r>
            <a:r>
              <a:rPr lang="ru-RU" sz="1600" dirty="0" err="1" smtClean="0">
                <a:latin typeface="+mj-lt"/>
              </a:rPr>
              <a:t>результати</a:t>
            </a:r>
            <a:r>
              <a:rPr lang="ru-RU" sz="1600" dirty="0" smtClean="0">
                <a:latin typeface="+mj-lt"/>
              </a:rPr>
              <a:t> </a:t>
            </a:r>
            <a:r>
              <a:rPr lang="ru-RU" sz="1600" dirty="0" err="1" smtClean="0">
                <a:latin typeface="+mj-lt"/>
              </a:rPr>
              <a:t>наукових</a:t>
            </a:r>
            <a:r>
              <a:rPr lang="ru-RU" sz="1600" dirty="0" smtClean="0">
                <a:latin typeface="+mj-lt"/>
              </a:rPr>
              <a:t> </a:t>
            </a:r>
            <a:r>
              <a:rPr lang="ru-RU" sz="1600" dirty="0" err="1" smtClean="0">
                <a:latin typeface="+mj-lt"/>
              </a:rPr>
              <a:t>досліджень</a:t>
            </a:r>
            <a:r>
              <a:rPr lang="ru-RU" sz="1600" dirty="0" smtClean="0">
                <a:latin typeface="+mj-lt"/>
              </a:rPr>
              <a:t>, </a:t>
            </a:r>
            <a:r>
              <a:rPr lang="ru-RU" sz="1600" dirty="0" err="1" smtClean="0">
                <a:latin typeface="+mj-lt"/>
              </a:rPr>
              <a:t>що</a:t>
            </a:r>
            <a:r>
              <a:rPr lang="ru-RU" sz="1600" dirty="0" smtClean="0">
                <a:latin typeface="+mj-lt"/>
              </a:rPr>
              <a:t> </a:t>
            </a:r>
            <a:r>
              <a:rPr lang="ru-RU" sz="1600" dirty="0" err="1" smtClean="0">
                <a:latin typeface="+mj-lt"/>
              </a:rPr>
              <a:t>були</a:t>
            </a:r>
            <a:r>
              <a:rPr lang="ru-RU" sz="1600" dirty="0" smtClean="0">
                <a:latin typeface="+mj-lt"/>
              </a:rPr>
              <a:t> </a:t>
            </a:r>
            <a:r>
              <a:rPr lang="ru-RU" sz="1600" dirty="0" err="1" smtClean="0">
                <a:latin typeface="+mj-lt"/>
              </a:rPr>
              <a:t>фінансовані</a:t>
            </a:r>
            <a:r>
              <a:rPr lang="ru-RU" sz="1600" dirty="0" smtClean="0">
                <a:latin typeface="+mj-lt"/>
              </a:rPr>
              <a:t> </a:t>
            </a:r>
            <a:r>
              <a:rPr lang="ru-RU" sz="1600" dirty="0" err="1" smtClean="0">
                <a:latin typeface="+mj-lt"/>
              </a:rPr>
              <a:t>державними</a:t>
            </a:r>
            <a:r>
              <a:rPr lang="ru-RU" sz="1600" dirty="0" smtClean="0">
                <a:latin typeface="+mj-lt"/>
              </a:rPr>
              <a:t> грантами, фондами </a:t>
            </a:r>
            <a:r>
              <a:rPr lang="ru-RU" sz="1600" dirty="0" err="1" smtClean="0">
                <a:latin typeface="+mj-lt"/>
              </a:rPr>
              <a:t>тощо</a:t>
            </a:r>
            <a:r>
              <a:rPr lang="ru-RU" sz="1600" dirty="0" smtClean="0">
                <a:latin typeface="+mj-lt"/>
              </a:rPr>
              <a:t> – </a:t>
            </a:r>
            <a:r>
              <a:rPr lang="ru-RU" sz="1600" dirty="0" err="1" smtClean="0">
                <a:latin typeface="+mj-lt"/>
              </a:rPr>
              <a:t>повинні</a:t>
            </a:r>
            <a:r>
              <a:rPr lang="ru-RU" sz="1600" dirty="0" smtClean="0">
                <a:latin typeface="+mj-lt"/>
              </a:rPr>
              <a:t> бути </a:t>
            </a:r>
            <a:r>
              <a:rPr lang="ru-RU" sz="1600" dirty="0" err="1" smtClean="0">
                <a:latin typeface="+mj-lt"/>
              </a:rPr>
              <a:t>опубліковані</a:t>
            </a:r>
            <a:r>
              <a:rPr lang="ru-RU" sz="1600" dirty="0" smtClean="0">
                <a:latin typeface="+mj-lt"/>
              </a:rPr>
              <a:t> в журналах </a:t>
            </a:r>
            <a:r>
              <a:rPr lang="ru-RU" sz="1600" dirty="0" err="1" smtClean="0">
                <a:latin typeface="+mj-lt"/>
              </a:rPr>
              <a:t>відкритого</a:t>
            </a:r>
            <a:r>
              <a:rPr lang="ru-RU" sz="1600" dirty="0" smtClean="0">
                <a:latin typeface="+mj-lt"/>
              </a:rPr>
              <a:t> доступу  </a:t>
            </a:r>
            <a:r>
              <a:rPr lang="ru-RU" sz="1600" dirty="0" err="1" smtClean="0">
                <a:latin typeface="+mj-lt"/>
              </a:rPr>
              <a:t>чи</a:t>
            </a:r>
            <a:r>
              <a:rPr lang="ru-RU" sz="1600" dirty="0" smtClean="0">
                <a:latin typeface="+mj-lt"/>
              </a:rPr>
              <a:t> на платформах </a:t>
            </a:r>
            <a:r>
              <a:rPr lang="ru-RU" sz="1600" dirty="0" err="1" smtClean="0">
                <a:latin typeface="+mj-lt"/>
              </a:rPr>
              <a:t>відкритого</a:t>
            </a:r>
            <a:r>
              <a:rPr lang="ru-RU" sz="1600" dirty="0" smtClean="0">
                <a:latin typeface="+mj-lt"/>
              </a:rPr>
              <a:t> доступу – </a:t>
            </a:r>
            <a:r>
              <a:rPr lang="ru-RU" sz="1600" dirty="0" err="1" smtClean="0">
                <a:solidFill>
                  <a:srgbClr val="FF0000"/>
                </a:solidFill>
                <a:latin typeface="+mj-lt"/>
              </a:rPr>
              <a:t>повний</a:t>
            </a:r>
            <a:r>
              <a:rPr lang="ru-RU" sz="1600" dirty="0" smtClean="0">
                <a:solidFill>
                  <a:srgbClr val="FF0000"/>
                </a:solidFill>
                <a:latin typeface="+mj-lt"/>
              </a:rPr>
              <a:t> та </a:t>
            </a:r>
            <a:r>
              <a:rPr lang="ru-RU" sz="1600" dirty="0" err="1" smtClean="0">
                <a:solidFill>
                  <a:srgbClr val="FF0000"/>
                </a:solidFill>
                <a:latin typeface="+mj-lt"/>
              </a:rPr>
              <a:t>негайний</a:t>
            </a:r>
            <a:r>
              <a:rPr lang="ru-RU" sz="1600" dirty="0" smtClean="0">
                <a:solidFill>
                  <a:srgbClr val="FF0000"/>
                </a:solidFill>
                <a:latin typeface="+mj-lt"/>
              </a:rPr>
              <a:t> доступ </a:t>
            </a:r>
            <a:endParaRPr lang="uk-UA" sz="1600" dirty="0">
              <a:solidFill>
                <a:srgbClr val="FF0000"/>
              </a:solidFill>
              <a:latin typeface="+mj-lt"/>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576" y="155387"/>
            <a:ext cx="8352651" cy="1565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69" y="1995993"/>
            <a:ext cx="3011113" cy="2862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1967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611" y="72527"/>
            <a:ext cx="2593789" cy="1838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кутник 1"/>
          <p:cNvSpPr/>
          <p:nvPr/>
        </p:nvSpPr>
        <p:spPr>
          <a:xfrm>
            <a:off x="239060" y="2121648"/>
            <a:ext cx="8773458" cy="3323987"/>
          </a:xfrm>
          <a:prstGeom prst="rect">
            <a:avLst/>
          </a:prstGeom>
        </p:spPr>
        <p:txBody>
          <a:bodyPr wrap="square">
            <a:spAutoFit/>
          </a:bodyPr>
          <a:lstStyle/>
          <a:p>
            <a:pPr algn="ctr"/>
            <a:r>
              <a:rPr lang="en-US" i="1" dirty="0">
                <a:solidFill>
                  <a:srgbClr val="FF0000"/>
                </a:solidFill>
              </a:rPr>
              <a:t>RESEARCH PERFORMING AND RESEARCH FUNDING ORGANIZATIONS WORKING TOGETHER TO ACCELERATE THE TRANSITION TO OPEN </a:t>
            </a:r>
            <a:r>
              <a:rPr lang="en-US" i="1" dirty="0" smtClean="0">
                <a:solidFill>
                  <a:srgbClr val="FF0000"/>
                </a:solidFill>
              </a:rPr>
              <a:t>ACCESS</a:t>
            </a:r>
            <a:endParaRPr lang="uk-UA" i="1" dirty="0" smtClean="0">
              <a:solidFill>
                <a:srgbClr val="FF0000"/>
              </a:solidFill>
            </a:endParaRPr>
          </a:p>
          <a:p>
            <a:endParaRPr lang="uk-UA" dirty="0"/>
          </a:p>
          <a:p>
            <a:r>
              <a:rPr lang="en-US" dirty="0">
                <a:hlinkClick r:id="rId3"/>
              </a:rPr>
              <a:t>Open Access 2020</a:t>
            </a:r>
            <a:r>
              <a:rPr lang="en-US" dirty="0"/>
              <a:t/>
            </a:r>
            <a:br>
              <a:rPr lang="en-US" dirty="0"/>
            </a:br>
            <a:r>
              <a:rPr lang="en-US" dirty="0"/>
              <a:t>OA2020 is a </a:t>
            </a:r>
            <a:r>
              <a:rPr lang="en-US" dirty="0">
                <a:hlinkClick r:id="rId4"/>
              </a:rPr>
              <a:t>global alliance</a:t>
            </a:r>
            <a:r>
              <a:rPr lang="en-US" dirty="0"/>
              <a:t> of more than 130 rectors’ conferences, national library consortia, research organizations and funding bodies, representing hundreds of research institutions committed to accelerating the transition to open access. Our mission is to replace the subscription business model with new models that ensure outputs are open and re-usable and that the costs behind their dissemination are transparent and economically sustainable.</a:t>
            </a:r>
          </a:p>
          <a:p>
            <a:r>
              <a:rPr lang="en-US" dirty="0">
                <a:hlinkClick r:id="rId5"/>
              </a:rPr>
              <a:t>Plan S and </a:t>
            </a:r>
            <a:r>
              <a:rPr lang="en-US" dirty="0" err="1">
                <a:hlinkClick r:id="rId5"/>
              </a:rPr>
              <a:t>cOAlition</a:t>
            </a:r>
            <a:r>
              <a:rPr lang="en-US" dirty="0">
                <a:hlinkClick r:id="rId5"/>
              </a:rPr>
              <a:t> S</a:t>
            </a:r>
            <a:r>
              <a:rPr lang="en-US" dirty="0"/>
              <a:t/>
            </a:r>
            <a:br>
              <a:rPr lang="en-US" dirty="0"/>
            </a:br>
            <a:r>
              <a:rPr lang="en-US" dirty="0"/>
              <a:t>Plan S is an initiative for Open Access publishing that was launched in September 2018. The plan is supported by </a:t>
            </a:r>
            <a:r>
              <a:rPr lang="en-US" dirty="0" err="1"/>
              <a:t>cOAlition</a:t>
            </a:r>
            <a:r>
              <a:rPr lang="en-US" dirty="0"/>
              <a:t> S, an international consortium of research funders. Plan S requires that, from 2020, scientific publications that result from research funded by public grants must be published in compliant Open Access journals or platforms.</a:t>
            </a:r>
          </a:p>
          <a:p>
            <a:endParaRPr lang="uk-UA" dirty="0"/>
          </a:p>
        </p:txBody>
      </p:sp>
    </p:spTree>
    <p:extLst>
      <p:ext uri="{BB962C8B-B14F-4D97-AF65-F5344CB8AC3E}">
        <p14:creationId xmlns:p14="http://schemas.microsoft.com/office/powerpoint/2010/main" val="36421344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5959" y="0"/>
            <a:ext cx="3686559" cy="607800"/>
          </a:xfrm>
        </p:spPr>
        <p:txBody>
          <a:bodyPr/>
          <a:lstStyle/>
          <a:p>
            <a:pPr algn="ctr"/>
            <a:r>
              <a:rPr lang="uk-UA" dirty="0" smtClean="0"/>
              <a:t>10 принципів </a:t>
            </a:r>
            <a:endParaRPr lang="uk-UA" dirty="0"/>
          </a:p>
        </p:txBody>
      </p:sp>
      <p:sp>
        <p:nvSpPr>
          <p:cNvPr id="3" name="Місце для тексту 2"/>
          <p:cNvSpPr>
            <a:spLocks noGrp="1"/>
          </p:cNvSpPr>
          <p:nvPr>
            <p:ph type="body" idx="1"/>
          </p:nvPr>
        </p:nvSpPr>
        <p:spPr>
          <a:xfrm>
            <a:off x="311700" y="1063812"/>
            <a:ext cx="3999900" cy="3505163"/>
          </a:xfrm>
        </p:spPr>
        <p:txBody>
          <a:bodyPr/>
          <a:lstStyle/>
          <a:p>
            <a:r>
              <a:rPr lang="ru-RU" dirty="0" err="1" smtClean="0">
                <a:latin typeface="+mn-lt"/>
              </a:rPr>
              <a:t>Автори</a:t>
            </a:r>
            <a:r>
              <a:rPr lang="ru-RU" dirty="0" smtClean="0">
                <a:latin typeface="+mn-lt"/>
              </a:rPr>
              <a:t> </a:t>
            </a:r>
            <a:r>
              <a:rPr lang="ru-RU" dirty="0" err="1" smtClean="0">
                <a:latin typeface="+mn-lt"/>
              </a:rPr>
              <a:t>зберігають</a:t>
            </a:r>
            <a:r>
              <a:rPr lang="ru-RU" dirty="0" smtClean="0">
                <a:latin typeface="+mn-lt"/>
              </a:rPr>
              <a:t> </a:t>
            </a:r>
            <a:r>
              <a:rPr lang="ru-RU" dirty="0" err="1" smtClean="0">
                <a:latin typeface="+mn-lt"/>
              </a:rPr>
              <a:t>авторські</a:t>
            </a:r>
            <a:r>
              <a:rPr lang="ru-RU" dirty="0" smtClean="0">
                <a:latin typeface="+mn-lt"/>
              </a:rPr>
              <a:t> права </a:t>
            </a:r>
            <a:r>
              <a:rPr lang="ru-RU" dirty="0">
                <a:latin typeface="+mn-lt"/>
              </a:rPr>
              <a:t>на </a:t>
            </a:r>
            <a:r>
              <a:rPr lang="ru-RU" dirty="0" err="1" smtClean="0">
                <a:latin typeface="+mn-lt"/>
              </a:rPr>
              <a:t>власні</a:t>
            </a:r>
            <a:r>
              <a:rPr lang="ru-RU" dirty="0" smtClean="0">
                <a:latin typeface="+mn-lt"/>
              </a:rPr>
              <a:t> </a:t>
            </a:r>
            <a:r>
              <a:rPr lang="ru-RU" dirty="0" err="1" smtClean="0">
                <a:latin typeface="+mn-lt"/>
              </a:rPr>
              <a:t>публікації</a:t>
            </a:r>
            <a:r>
              <a:rPr lang="ru-RU" dirty="0" smtClean="0">
                <a:latin typeface="+mn-lt"/>
              </a:rPr>
              <a:t> без </a:t>
            </a:r>
            <a:r>
              <a:rPr lang="ru-RU" dirty="0" err="1" smtClean="0">
                <a:latin typeface="+mn-lt"/>
              </a:rPr>
              <a:t>обмежень</a:t>
            </a:r>
            <a:r>
              <a:rPr lang="ru-RU" dirty="0" smtClean="0">
                <a:latin typeface="+mn-lt"/>
              </a:rPr>
              <a:t>. </a:t>
            </a:r>
            <a:r>
              <a:rPr lang="ru-RU" dirty="0" err="1" smtClean="0">
                <a:latin typeface="+mn-lt"/>
              </a:rPr>
              <a:t>Всі</a:t>
            </a:r>
            <a:r>
              <a:rPr lang="ru-RU" dirty="0" smtClean="0">
                <a:latin typeface="+mn-lt"/>
              </a:rPr>
              <a:t> </a:t>
            </a:r>
            <a:r>
              <a:rPr lang="ru-RU" dirty="0" err="1" smtClean="0">
                <a:latin typeface="+mn-lt"/>
              </a:rPr>
              <a:t>результати</a:t>
            </a:r>
            <a:r>
              <a:rPr lang="ru-RU" dirty="0" smtClean="0">
                <a:latin typeface="+mn-lt"/>
              </a:rPr>
              <a:t> </a:t>
            </a:r>
            <a:r>
              <a:rPr lang="ru-RU" dirty="0" err="1" smtClean="0">
                <a:latin typeface="+mn-lt"/>
              </a:rPr>
              <a:t>досліджень</a:t>
            </a:r>
            <a:r>
              <a:rPr lang="ru-RU" dirty="0" smtClean="0">
                <a:latin typeface="+mn-lt"/>
              </a:rPr>
              <a:t> </a:t>
            </a:r>
            <a:r>
              <a:rPr lang="ru-RU" dirty="0" err="1" smtClean="0">
                <a:latin typeface="+mn-lt"/>
              </a:rPr>
              <a:t>повинні</a:t>
            </a:r>
            <a:r>
              <a:rPr lang="ru-RU" dirty="0" smtClean="0">
                <a:latin typeface="+mn-lt"/>
              </a:rPr>
              <a:t> </a:t>
            </a:r>
            <a:r>
              <a:rPr lang="ru-RU" dirty="0" err="1" smtClean="0">
                <a:latin typeface="+mn-lt"/>
              </a:rPr>
              <a:t>публікуватися</a:t>
            </a:r>
            <a:r>
              <a:rPr lang="ru-RU" dirty="0" smtClean="0">
                <a:latin typeface="+mn-lt"/>
              </a:rPr>
              <a:t> </a:t>
            </a:r>
            <a:r>
              <a:rPr lang="ru-RU" dirty="0" err="1" smtClean="0">
                <a:latin typeface="+mn-lt"/>
              </a:rPr>
              <a:t>під</a:t>
            </a:r>
            <a:r>
              <a:rPr lang="ru-RU" dirty="0" smtClean="0">
                <a:latin typeface="+mn-lt"/>
              </a:rPr>
              <a:t> </a:t>
            </a:r>
            <a:r>
              <a:rPr lang="ru-RU" dirty="0" err="1" smtClean="0">
                <a:latin typeface="+mn-lt"/>
              </a:rPr>
              <a:t>відкритою</a:t>
            </a:r>
            <a:r>
              <a:rPr lang="ru-RU" dirty="0" smtClean="0">
                <a:latin typeface="+mn-lt"/>
              </a:rPr>
              <a:t> </a:t>
            </a:r>
            <a:r>
              <a:rPr lang="ru-RU" dirty="0" err="1" smtClean="0">
                <a:latin typeface="+mn-lt"/>
              </a:rPr>
              <a:t>ліцензією</a:t>
            </a:r>
            <a:r>
              <a:rPr lang="ru-RU" dirty="0" smtClean="0">
                <a:latin typeface="+mn-lt"/>
              </a:rPr>
              <a:t> (</a:t>
            </a:r>
            <a:r>
              <a:rPr lang="ru-RU" dirty="0" err="1" smtClean="0">
                <a:latin typeface="+mn-lt"/>
              </a:rPr>
              <a:t>баж.</a:t>
            </a:r>
            <a:r>
              <a:rPr lang="ru-RU" dirty="0" err="1" smtClean="0">
                <a:latin typeface="+mn-lt"/>
                <a:hlinkClick r:id="rId2"/>
              </a:rPr>
              <a:t>Creative</a:t>
            </a:r>
            <a:r>
              <a:rPr lang="ru-RU" dirty="0" smtClean="0">
                <a:latin typeface="+mn-lt"/>
                <a:hlinkClick r:id="rId2"/>
              </a:rPr>
              <a:t> </a:t>
            </a:r>
            <a:r>
              <a:rPr lang="ru-RU" dirty="0" err="1">
                <a:latin typeface="+mn-lt"/>
                <a:hlinkClick r:id="rId2"/>
              </a:rPr>
              <a:t>Commons</a:t>
            </a:r>
            <a:r>
              <a:rPr lang="ru-RU" dirty="0">
                <a:latin typeface="+mn-lt"/>
                <a:hlinkClick r:id="rId2"/>
              </a:rPr>
              <a:t> </a:t>
            </a:r>
            <a:r>
              <a:rPr lang="ru-RU" dirty="0" err="1">
                <a:latin typeface="+mn-lt"/>
                <a:hlinkClick r:id="rId2"/>
              </a:rPr>
              <a:t>Attribution</a:t>
            </a:r>
            <a:r>
              <a:rPr lang="ru-RU" dirty="0">
                <a:latin typeface="+mn-lt"/>
                <a:hlinkClick r:id="rId2"/>
              </a:rPr>
              <a:t> </a:t>
            </a:r>
            <a:r>
              <a:rPr lang="ru-RU" dirty="0" err="1">
                <a:latin typeface="+mn-lt"/>
                <a:hlinkClick r:id="rId2"/>
              </a:rPr>
              <a:t>License</a:t>
            </a:r>
            <a:r>
              <a:rPr lang="ru-RU" dirty="0">
                <a:latin typeface="+mn-lt"/>
                <a:hlinkClick r:id="rId2"/>
              </a:rPr>
              <a:t> </a:t>
            </a:r>
            <a:r>
              <a:rPr lang="ru-RU" dirty="0" smtClean="0">
                <a:latin typeface="+mn-lt"/>
                <a:hlinkClick r:id="rId2"/>
              </a:rPr>
              <a:t>CC-BY</a:t>
            </a:r>
            <a:r>
              <a:rPr lang="ru-RU" dirty="0" smtClean="0">
                <a:latin typeface="+mn-lt"/>
              </a:rPr>
              <a:t>) </a:t>
            </a:r>
          </a:p>
          <a:p>
            <a:r>
              <a:rPr lang="ru-RU" dirty="0" err="1" smtClean="0">
                <a:latin typeface="+mn-lt"/>
              </a:rPr>
              <a:t>фонди</a:t>
            </a:r>
            <a:r>
              <a:rPr lang="ru-RU" dirty="0" smtClean="0">
                <a:latin typeface="+mn-lt"/>
              </a:rPr>
              <a:t> </a:t>
            </a:r>
            <a:r>
              <a:rPr lang="ru-RU" dirty="0" err="1" smtClean="0">
                <a:latin typeface="+mn-lt"/>
              </a:rPr>
              <a:t>повинні</a:t>
            </a:r>
            <a:r>
              <a:rPr lang="ru-RU" dirty="0" smtClean="0">
                <a:latin typeface="+mn-lt"/>
              </a:rPr>
              <a:t> </a:t>
            </a:r>
            <a:r>
              <a:rPr lang="ru-RU" dirty="0" err="1" smtClean="0">
                <a:latin typeface="+mn-lt"/>
              </a:rPr>
              <a:t>сприяти</a:t>
            </a:r>
            <a:r>
              <a:rPr lang="ru-RU" dirty="0" smtClean="0">
                <a:latin typeface="+mn-lt"/>
              </a:rPr>
              <a:t> </a:t>
            </a:r>
            <a:r>
              <a:rPr lang="ru-RU" dirty="0" err="1" smtClean="0">
                <a:latin typeface="+mn-lt"/>
              </a:rPr>
              <a:t>створенню</a:t>
            </a:r>
            <a:r>
              <a:rPr lang="ru-RU" dirty="0" smtClean="0">
                <a:latin typeface="+mn-lt"/>
              </a:rPr>
              <a:t> та </a:t>
            </a:r>
            <a:r>
              <a:rPr lang="ru-RU" dirty="0" err="1" smtClean="0">
                <a:latin typeface="+mn-lt"/>
              </a:rPr>
              <a:t>підтримці</a:t>
            </a:r>
            <a:r>
              <a:rPr lang="ru-RU" dirty="0" smtClean="0">
                <a:latin typeface="+mn-lt"/>
              </a:rPr>
              <a:t>;</a:t>
            </a:r>
          </a:p>
          <a:p>
            <a:r>
              <a:rPr lang="ru-RU" dirty="0" smtClean="0">
                <a:latin typeface="+mn-lt"/>
              </a:rPr>
              <a:t>Плата за </a:t>
            </a:r>
            <a:r>
              <a:rPr lang="ru-RU" dirty="0" err="1" smtClean="0">
                <a:latin typeface="+mn-lt"/>
              </a:rPr>
              <a:t>публікації</a:t>
            </a:r>
            <a:r>
              <a:rPr lang="ru-RU" dirty="0" smtClean="0">
                <a:latin typeface="+mn-lt"/>
              </a:rPr>
              <a:t> в </a:t>
            </a:r>
            <a:r>
              <a:rPr lang="ru-RU" dirty="0">
                <a:latin typeface="+mn-lt"/>
              </a:rPr>
              <a:t>журналах </a:t>
            </a:r>
            <a:r>
              <a:rPr lang="ru-RU" dirty="0" err="1" smtClean="0">
                <a:latin typeface="+mn-lt"/>
              </a:rPr>
              <a:t>відкритого</a:t>
            </a:r>
            <a:r>
              <a:rPr lang="ru-RU" dirty="0" smtClean="0">
                <a:latin typeface="+mn-lt"/>
              </a:rPr>
              <a:t> доступу </a:t>
            </a:r>
            <a:r>
              <a:rPr lang="ru-RU" dirty="0" err="1" smtClean="0">
                <a:latin typeface="+mn-lt"/>
              </a:rPr>
              <a:t>покривають</a:t>
            </a:r>
            <a:r>
              <a:rPr lang="ru-RU" dirty="0" smtClean="0">
                <a:latin typeface="+mn-lt"/>
              </a:rPr>
              <a:t> </a:t>
            </a:r>
            <a:r>
              <a:rPr lang="ru-RU" dirty="0" err="1" smtClean="0">
                <a:latin typeface="+mn-lt"/>
              </a:rPr>
              <a:t>грантодавці</a:t>
            </a:r>
            <a:r>
              <a:rPr lang="ru-RU" dirty="0" smtClean="0">
                <a:latin typeface="+mn-lt"/>
              </a:rPr>
              <a:t> </a:t>
            </a:r>
            <a:r>
              <a:rPr lang="ru-RU" dirty="0" err="1" smtClean="0">
                <a:latin typeface="+mn-lt"/>
              </a:rPr>
              <a:t>чи</a:t>
            </a:r>
            <a:r>
              <a:rPr lang="ru-RU" dirty="0" smtClean="0">
                <a:latin typeface="+mn-lt"/>
              </a:rPr>
              <a:t> </a:t>
            </a:r>
            <a:r>
              <a:rPr lang="ru-RU" dirty="0" err="1" smtClean="0">
                <a:latin typeface="+mn-lt"/>
              </a:rPr>
              <a:t>університети</a:t>
            </a:r>
            <a:r>
              <a:rPr lang="ru-RU" dirty="0" smtClean="0">
                <a:latin typeface="+mn-lt"/>
              </a:rPr>
              <a:t>, а не </a:t>
            </a:r>
            <a:r>
              <a:rPr lang="ru-RU" dirty="0" err="1" smtClean="0">
                <a:latin typeface="+mn-lt"/>
              </a:rPr>
              <a:t>самі</a:t>
            </a:r>
            <a:r>
              <a:rPr lang="ru-RU" dirty="0" smtClean="0">
                <a:latin typeface="+mn-lt"/>
              </a:rPr>
              <a:t> </a:t>
            </a:r>
            <a:r>
              <a:rPr lang="ru-RU" dirty="0" err="1" smtClean="0">
                <a:latin typeface="+mn-lt"/>
              </a:rPr>
              <a:t>дослідники</a:t>
            </a:r>
            <a:endParaRPr lang="ru-RU" dirty="0" smtClean="0">
              <a:latin typeface="+mn-lt"/>
            </a:endParaRPr>
          </a:p>
          <a:p>
            <a:r>
              <a:rPr lang="ru-RU" dirty="0" smtClean="0">
                <a:latin typeface="+mn-lt"/>
              </a:rPr>
              <a:t>Плата за </a:t>
            </a:r>
            <a:r>
              <a:rPr lang="ru-RU" dirty="0" err="1" smtClean="0">
                <a:latin typeface="+mn-lt"/>
              </a:rPr>
              <a:t>публікації</a:t>
            </a:r>
            <a:r>
              <a:rPr lang="ru-RU" dirty="0" smtClean="0">
                <a:latin typeface="+mn-lt"/>
              </a:rPr>
              <a:t> в журналах </a:t>
            </a:r>
            <a:r>
              <a:rPr lang="ru-RU" dirty="0" err="1" smtClean="0">
                <a:latin typeface="+mn-lt"/>
              </a:rPr>
              <a:t>відкритого</a:t>
            </a:r>
            <a:r>
              <a:rPr lang="ru-RU" dirty="0" smtClean="0">
                <a:latin typeface="+mn-lt"/>
              </a:rPr>
              <a:t> доступу </a:t>
            </a:r>
            <a:r>
              <a:rPr lang="ru-RU" dirty="0" err="1" smtClean="0">
                <a:latin typeface="+mn-lt"/>
              </a:rPr>
              <a:t>має</a:t>
            </a:r>
            <a:r>
              <a:rPr lang="ru-RU" dirty="0" smtClean="0">
                <a:latin typeface="+mn-lt"/>
              </a:rPr>
              <a:t> бути </a:t>
            </a:r>
            <a:r>
              <a:rPr lang="ru-RU" dirty="0" err="1" smtClean="0">
                <a:latin typeface="+mn-lt"/>
              </a:rPr>
              <a:t>стандартизованою</a:t>
            </a:r>
            <a:r>
              <a:rPr lang="ru-RU" dirty="0" smtClean="0">
                <a:latin typeface="+mn-lt"/>
              </a:rPr>
              <a:t> </a:t>
            </a:r>
          </a:p>
          <a:p>
            <a:endParaRPr lang="uk-UA" dirty="0">
              <a:latin typeface="+mn-lt"/>
            </a:endParaRPr>
          </a:p>
        </p:txBody>
      </p:sp>
      <p:sp>
        <p:nvSpPr>
          <p:cNvPr id="4" name="Місце для тексту 3"/>
          <p:cNvSpPr>
            <a:spLocks noGrp="1"/>
          </p:cNvSpPr>
          <p:nvPr>
            <p:ph type="body" idx="2"/>
          </p:nvPr>
        </p:nvSpPr>
        <p:spPr>
          <a:xfrm>
            <a:off x="4715435" y="920376"/>
            <a:ext cx="3836893" cy="4079689"/>
          </a:xfrm>
        </p:spPr>
        <p:txBody>
          <a:bodyPr/>
          <a:lstStyle/>
          <a:p>
            <a:r>
              <a:rPr lang="en-US" b="1" dirty="0">
                <a:solidFill>
                  <a:srgbClr val="FF0000"/>
                </a:solidFill>
              </a:rPr>
              <a:t>universities, research organizations, and libraries should align their policies and strategies</a:t>
            </a:r>
            <a:r>
              <a:rPr lang="en-US" sz="1050" dirty="0"/>
              <a:t>;</a:t>
            </a:r>
            <a:endParaRPr lang="ru-RU" sz="1050" dirty="0"/>
          </a:p>
          <a:p>
            <a:r>
              <a:rPr lang="ru-RU" dirty="0" smtClean="0">
                <a:latin typeface="+mn-lt"/>
              </a:rPr>
              <a:t>для </a:t>
            </a:r>
            <a:r>
              <a:rPr lang="ru-RU" dirty="0" err="1" smtClean="0">
                <a:latin typeface="+mn-lt"/>
              </a:rPr>
              <a:t>монографій</a:t>
            </a:r>
            <a:r>
              <a:rPr lang="ru-RU" dirty="0" smtClean="0">
                <a:latin typeface="+mn-lt"/>
              </a:rPr>
              <a:t> </a:t>
            </a:r>
            <a:r>
              <a:rPr lang="ru-RU" dirty="0">
                <a:latin typeface="+mn-lt"/>
              </a:rPr>
              <a:t>та </a:t>
            </a:r>
            <a:r>
              <a:rPr lang="ru-RU" dirty="0" err="1" smtClean="0">
                <a:latin typeface="+mn-lt"/>
              </a:rPr>
              <a:t>інших</a:t>
            </a:r>
            <a:r>
              <a:rPr lang="ru-RU" dirty="0" smtClean="0">
                <a:latin typeface="+mn-lt"/>
              </a:rPr>
              <a:t> «</a:t>
            </a:r>
            <a:r>
              <a:rPr lang="ru-RU" dirty="0" err="1" smtClean="0">
                <a:latin typeface="+mn-lt"/>
              </a:rPr>
              <a:t>книжок</a:t>
            </a:r>
            <a:r>
              <a:rPr lang="ru-RU" dirty="0" smtClean="0">
                <a:latin typeface="+mn-lt"/>
              </a:rPr>
              <a:t>»  </a:t>
            </a:r>
            <a:r>
              <a:rPr lang="ru-RU" dirty="0">
                <a:latin typeface="+mn-lt"/>
              </a:rPr>
              <a:t>– </a:t>
            </a:r>
            <a:r>
              <a:rPr lang="ru-RU" dirty="0" err="1">
                <a:latin typeface="+mn-lt"/>
              </a:rPr>
              <a:t>пізніше</a:t>
            </a:r>
            <a:r>
              <a:rPr lang="ru-RU" dirty="0">
                <a:latin typeface="+mn-lt"/>
              </a:rPr>
              <a:t> 2020 </a:t>
            </a:r>
          </a:p>
          <a:p>
            <a:r>
              <a:rPr lang="ru-RU" dirty="0" err="1" smtClean="0">
                <a:latin typeface="+mn-lt"/>
              </a:rPr>
              <a:t>Відкриті</a:t>
            </a:r>
            <a:r>
              <a:rPr lang="ru-RU" dirty="0" smtClean="0">
                <a:latin typeface="+mn-lt"/>
              </a:rPr>
              <a:t> </a:t>
            </a:r>
            <a:r>
              <a:rPr lang="ru-RU" dirty="0" err="1">
                <a:latin typeface="+mn-lt"/>
              </a:rPr>
              <a:t>архіви</a:t>
            </a:r>
            <a:r>
              <a:rPr lang="ru-RU" dirty="0">
                <a:latin typeface="+mn-lt"/>
              </a:rPr>
              <a:t> та </a:t>
            </a:r>
            <a:r>
              <a:rPr lang="ru-RU" dirty="0" err="1">
                <a:latin typeface="+mn-lt"/>
              </a:rPr>
              <a:t>репозитарії</a:t>
            </a:r>
            <a:r>
              <a:rPr lang="ru-RU" dirty="0">
                <a:latin typeface="+mn-lt"/>
              </a:rPr>
              <a:t> </a:t>
            </a:r>
            <a:r>
              <a:rPr lang="ru-RU" dirty="0" err="1">
                <a:latin typeface="+mn-lt"/>
              </a:rPr>
              <a:t>мають</a:t>
            </a:r>
            <a:r>
              <a:rPr lang="ru-RU" dirty="0">
                <a:latin typeface="+mn-lt"/>
              </a:rPr>
              <a:t> </a:t>
            </a:r>
            <a:r>
              <a:rPr lang="ru-RU" dirty="0" err="1">
                <a:latin typeface="+mn-lt"/>
              </a:rPr>
              <a:t>особливе</a:t>
            </a:r>
            <a:r>
              <a:rPr lang="ru-RU" dirty="0">
                <a:latin typeface="+mn-lt"/>
              </a:rPr>
              <a:t> </a:t>
            </a:r>
            <a:r>
              <a:rPr lang="ru-RU" dirty="0" err="1">
                <a:latin typeface="+mn-lt"/>
              </a:rPr>
              <a:t>значення</a:t>
            </a:r>
            <a:r>
              <a:rPr lang="ru-RU" dirty="0">
                <a:latin typeface="+mn-lt"/>
              </a:rPr>
              <a:t>, </a:t>
            </a:r>
            <a:r>
              <a:rPr lang="ru-RU" dirty="0" err="1">
                <a:latin typeface="+mn-lt"/>
              </a:rPr>
              <a:t>адже</a:t>
            </a:r>
            <a:r>
              <a:rPr lang="ru-RU" dirty="0">
                <a:latin typeface="+mn-lt"/>
              </a:rPr>
              <a:t> – </a:t>
            </a:r>
            <a:r>
              <a:rPr lang="ru-RU" dirty="0" err="1">
                <a:latin typeface="+mn-lt"/>
              </a:rPr>
              <a:t>довготривале</a:t>
            </a:r>
            <a:r>
              <a:rPr lang="ru-RU" dirty="0">
                <a:latin typeface="+mn-lt"/>
              </a:rPr>
              <a:t> </a:t>
            </a:r>
            <a:r>
              <a:rPr lang="ru-RU" dirty="0" err="1">
                <a:latin typeface="+mn-lt"/>
              </a:rPr>
              <a:t>збереження</a:t>
            </a:r>
            <a:r>
              <a:rPr lang="ru-RU" dirty="0">
                <a:latin typeface="+mn-lt"/>
              </a:rPr>
              <a:t> та </a:t>
            </a:r>
            <a:r>
              <a:rPr lang="ru-RU" dirty="0" err="1" smtClean="0">
                <a:latin typeface="+mn-lt"/>
              </a:rPr>
              <a:t>зберігання</a:t>
            </a:r>
            <a:r>
              <a:rPr lang="en-US" dirty="0" smtClean="0">
                <a:latin typeface="+mn-lt"/>
              </a:rPr>
              <a:t> + </a:t>
            </a:r>
            <a:r>
              <a:rPr lang="uk-UA" dirty="0" smtClean="0">
                <a:latin typeface="+mn-lt"/>
              </a:rPr>
              <a:t>потенціал для впровадження публікаційних інновацій </a:t>
            </a:r>
          </a:p>
          <a:p>
            <a:r>
              <a:rPr lang="ru-RU" dirty="0" smtClean="0">
                <a:latin typeface="+mn-lt"/>
              </a:rPr>
              <a:t>«</a:t>
            </a:r>
            <a:r>
              <a:rPr lang="ru-RU" dirty="0" err="1" smtClean="0">
                <a:latin typeface="+mn-lt"/>
              </a:rPr>
              <a:t>Гібридна</a:t>
            </a:r>
            <a:r>
              <a:rPr lang="ru-RU" dirty="0" smtClean="0">
                <a:latin typeface="+mn-lt"/>
              </a:rPr>
              <a:t>» </a:t>
            </a:r>
            <a:r>
              <a:rPr lang="ru-RU" dirty="0">
                <a:latin typeface="+mn-lt"/>
              </a:rPr>
              <a:t>модель </a:t>
            </a:r>
            <a:r>
              <a:rPr lang="ru-RU" dirty="0" err="1" smtClean="0">
                <a:latin typeface="+mn-lt"/>
              </a:rPr>
              <a:t>публікації</a:t>
            </a:r>
            <a:r>
              <a:rPr lang="ru-RU" dirty="0" smtClean="0">
                <a:latin typeface="+mn-lt"/>
              </a:rPr>
              <a:t> не </a:t>
            </a:r>
            <a:r>
              <a:rPr lang="ru-RU" dirty="0" err="1" smtClean="0">
                <a:latin typeface="+mn-lt"/>
              </a:rPr>
              <a:t>відповідає</a:t>
            </a:r>
            <a:r>
              <a:rPr lang="ru-RU" dirty="0" smtClean="0">
                <a:latin typeface="+mn-lt"/>
              </a:rPr>
              <a:t> принципам </a:t>
            </a:r>
          </a:p>
          <a:p>
            <a:pPr marL="139700" indent="0">
              <a:buNone/>
            </a:pPr>
            <a:endParaRPr lang="ru-RU" dirty="0" smtClean="0">
              <a:latin typeface="+mn-lt"/>
            </a:endParaRPr>
          </a:p>
          <a:p>
            <a:endParaRPr lang="uk-UA" dirty="0" smtClean="0"/>
          </a:p>
          <a:p>
            <a:endParaRPr lang="uk-UA" dirty="0"/>
          </a:p>
          <a:p>
            <a:endParaRPr lang="uk-UA"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50" y="99266"/>
            <a:ext cx="28590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2788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577" y="380301"/>
            <a:ext cx="5271248" cy="476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33" y="669364"/>
            <a:ext cx="3637572" cy="3191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60477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1700" y="77695"/>
            <a:ext cx="8485665" cy="1081740"/>
          </a:xfrm>
        </p:spPr>
        <p:txBody>
          <a:bodyPr/>
          <a:lstStyle/>
          <a:p>
            <a:pPr algn="ctr"/>
            <a:r>
              <a:rPr lang="uk-UA" dirty="0" smtClean="0"/>
              <a:t> Дорожня карта інтеграції України до Європейського дослідницького простору </a:t>
            </a:r>
            <a:endParaRPr lang="uk-UA" dirty="0"/>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043" t="11403" r="9553" b="11825"/>
          <a:stretch/>
        </p:blipFill>
        <p:spPr bwMode="auto">
          <a:xfrm>
            <a:off x="770965" y="1051859"/>
            <a:ext cx="7572188" cy="3885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53612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706" y="227107"/>
            <a:ext cx="8636000" cy="1015999"/>
          </a:xfrm>
        </p:spPr>
        <p:txBody>
          <a:bodyPr/>
          <a:lstStyle/>
          <a:p>
            <a:pPr algn="ctr" fontAlgn="base"/>
            <a:r>
              <a:rPr lang="en-US" b="1" dirty="0" smtClean="0">
                <a:solidFill>
                  <a:srgbClr val="FF0000"/>
                </a:solidFill>
              </a:rPr>
              <a:t>Full </a:t>
            </a:r>
            <a:r>
              <a:rPr lang="en-US" b="1" dirty="0">
                <a:solidFill>
                  <a:srgbClr val="FF0000"/>
                </a:solidFill>
              </a:rPr>
              <a:t>and immediate Open Access to scientific </a:t>
            </a:r>
            <a:r>
              <a:rPr lang="en-US" b="1" dirty="0" smtClean="0">
                <a:solidFill>
                  <a:srgbClr val="FF0000"/>
                </a:solidFill>
              </a:rPr>
              <a:t>publications</a:t>
            </a:r>
            <a:br>
              <a:rPr lang="en-US" b="1" dirty="0" smtClean="0">
                <a:solidFill>
                  <a:srgbClr val="FF0000"/>
                </a:solidFill>
              </a:rPr>
            </a:br>
            <a:r>
              <a:rPr lang="en-US" b="1" dirty="0" smtClean="0"/>
              <a:t>“</a:t>
            </a:r>
            <a:r>
              <a:rPr lang="en-US" b="1" dirty="0" smtClean="0"/>
              <a:t>With </a:t>
            </a:r>
            <a:r>
              <a:rPr lang="en-US" b="1" dirty="0"/>
              <a:t>effect from 2021, all scholarly publications on the results from research funded by public or private grants provided by national, regional and international research councils and funding bodies, must be published in Open Access Journals, on Open Access Platforms, or made immediately available through Open Access Repositories without </a:t>
            </a:r>
            <a:r>
              <a:rPr lang="en-US" b="1" dirty="0" smtClean="0"/>
              <a:t>embargo”</a:t>
            </a:r>
            <a:r>
              <a:rPr lang="en-US" b="1" dirty="0"/>
              <a:t/>
            </a:r>
            <a:br>
              <a:rPr lang="en-US" b="1" dirty="0"/>
            </a:br>
            <a:r>
              <a:rPr lang="en-US" dirty="0"/>
              <a:t/>
            </a:r>
            <a:br>
              <a:rPr lang="en-US" dirty="0"/>
            </a:br>
            <a:r>
              <a:rPr lang="en-US" dirty="0"/>
              <a:t/>
            </a:r>
            <a:br>
              <a:rPr lang="en-US" dirty="0"/>
            </a:br>
            <a:endParaRPr lang="uk-UA" dirty="0"/>
          </a:p>
        </p:txBody>
      </p:sp>
    </p:spTree>
    <p:extLst>
      <p:ext uri="{BB962C8B-B14F-4D97-AF65-F5344CB8AC3E}">
        <p14:creationId xmlns:p14="http://schemas.microsoft.com/office/powerpoint/2010/main" val="7845626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7323" y="0"/>
            <a:ext cx="8520600" cy="607800"/>
          </a:xfrm>
        </p:spPr>
        <p:txBody>
          <a:bodyPr/>
          <a:lstStyle/>
          <a:p>
            <a:pPr algn="ctr"/>
            <a:r>
              <a:rPr lang="en-US" sz="1800" b="1" dirty="0"/>
              <a:t>Mandatory criteria for open access journals and platforms</a:t>
            </a:r>
            <a:br>
              <a:rPr lang="en-US" sz="1800" b="1" dirty="0"/>
            </a:br>
            <a:endParaRPr lang="uk-UA" sz="1800" dirty="0"/>
          </a:p>
        </p:txBody>
      </p:sp>
      <p:sp>
        <p:nvSpPr>
          <p:cNvPr id="3" name="Місце для тексту 2"/>
          <p:cNvSpPr>
            <a:spLocks noGrp="1"/>
          </p:cNvSpPr>
          <p:nvPr>
            <p:ph type="body" idx="1"/>
          </p:nvPr>
        </p:nvSpPr>
        <p:spPr>
          <a:xfrm>
            <a:off x="125506" y="448235"/>
            <a:ext cx="8970682" cy="3439323"/>
          </a:xfrm>
        </p:spPr>
        <p:txBody>
          <a:bodyPr/>
          <a:lstStyle/>
          <a:p>
            <a:r>
              <a:rPr lang="en-US" sz="1200" dirty="0" smtClean="0"/>
              <a:t>All </a:t>
            </a:r>
            <a:r>
              <a:rPr lang="en-US" sz="1200" dirty="0"/>
              <a:t>scholarly content must be </a:t>
            </a:r>
            <a:r>
              <a:rPr lang="en-US" sz="1200" b="1" dirty="0"/>
              <a:t>immediately accessible </a:t>
            </a:r>
            <a:r>
              <a:rPr lang="en-US" sz="1200" dirty="0"/>
              <a:t>upon publication without </a:t>
            </a:r>
            <a:r>
              <a:rPr lang="en-US" sz="1200" dirty="0">
                <a:solidFill>
                  <a:srgbClr val="FF0000"/>
                </a:solidFill>
              </a:rPr>
              <a:t>any delay and free to read and do</a:t>
            </a:r>
            <a:r>
              <a:rPr lang="en-US" sz="1200" dirty="0"/>
              <a:t>wnload, without any kind of technical or other form of </a:t>
            </a:r>
            <a:r>
              <a:rPr lang="en-US" sz="1200" dirty="0" smtClean="0"/>
              <a:t>obstacles</a:t>
            </a:r>
            <a:endParaRPr lang="en-US" sz="1200" dirty="0"/>
          </a:p>
          <a:p>
            <a:r>
              <a:rPr lang="en-US" sz="1200" dirty="0"/>
              <a:t>Content needs to be published under CC BY, CC BY-SA or CC0.</a:t>
            </a:r>
          </a:p>
          <a:p>
            <a:r>
              <a:rPr lang="en-US" sz="1200" dirty="0"/>
              <a:t>The journal/platform must implement and document a solid review system according to the standards within the discipline, and according to the standards of the </a:t>
            </a:r>
            <a:r>
              <a:rPr lang="en-US" sz="1200" dirty="0">
                <a:hlinkClick r:id="rId2" tooltip="Committee on Publication Ethics"/>
              </a:rPr>
              <a:t>Committee on Publication Ethics</a:t>
            </a:r>
            <a:r>
              <a:rPr lang="en-US" sz="1200" dirty="0"/>
              <a:t> (COPE).</a:t>
            </a:r>
          </a:p>
          <a:p>
            <a:r>
              <a:rPr lang="en-US" sz="1200" dirty="0"/>
              <a:t>The journal/platform must be listed in the </a:t>
            </a:r>
            <a:r>
              <a:rPr lang="en-US" sz="1200" dirty="0">
                <a:hlinkClick r:id="rId3" tooltip="Directory of Open Access Journals"/>
              </a:rPr>
              <a:t>Directory of Open Access Journals</a:t>
            </a:r>
            <a:r>
              <a:rPr lang="en-US" sz="1200" dirty="0"/>
              <a:t> (DOAJ) or be in the state of being registered.</a:t>
            </a:r>
          </a:p>
          <a:p>
            <a:r>
              <a:rPr lang="en-US" sz="1200" dirty="0"/>
              <a:t>Automatic </a:t>
            </a:r>
            <a:r>
              <a:rPr lang="en-US" sz="1200" dirty="0">
                <a:hlinkClick r:id="rId4" tooltip="Article processing charge"/>
              </a:rPr>
              <a:t>article processing charge</a:t>
            </a:r>
            <a:r>
              <a:rPr lang="en-US" sz="1200" dirty="0"/>
              <a:t> waivers for authors from low-income countries and discounts for authors from middle-income countries must be provided.</a:t>
            </a:r>
          </a:p>
          <a:p>
            <a:r>
              <a:rPr lang="en-US" sz="1200" dirty="0"/>
              <a:t>Details about publishing costs (including direct costs, indirect costs and potential surplus) impacting the publication fees must be made transparent and be openly available on the journal website/publishing platform.</a:t>
            </a:r>
          </a:p>
          <a:p>
            <a:r>
              <a:rPr lang="en-US" sz="1200" dirty="0">
                <a:hlinkClick r:id="rId5" tooltip="Digital object identifier"/>
              </a:rPr>
              <a:t>DOIs</a:t>
            </a:r>
            <a:r>
              <a:rPr lang="en-US" sz="1200" dirty="0"/>
              <a:t> must be used as permanent identifiers.</a:t>
            </a:r>
          </a:p>
          <a:p>
            <a:r>
              <a:rPr lang="en-US" sz="1200" dirty="0"/>
              <a:t>Long-term digital preservation strategy by deposition of content in a archiving </a:t>
            </a:r>
            <a:r>
              <a:rPr lang="en-US" sz="1200" dirty="0" err="1"/>
              <a:t>programme</a:t>
            </a:r>
            <a:r>
              <a:rPr lang="en-US" sz="1200" dirty="0"/>
              <a:t> such as </a:t>
            </a:r>
            <a:r>
              <a:rPr lang="en-US" sz="1200" dirty="0">
                <a:hlinkClick r:id="rId6" tooltip="LOCKSS"/>
              </a:rPr>
              <a:t>LOCKSS</a:t>
            </a:r>
            <a:r>
              <a:rPr lang="en-US" sz="1200" dirty="0"/>
              <a:t>/CLOCKSS.</a:t>
            </a:r>
          </a:p>
          <a:p>
            <a:r>
              <a:rPr lang="en-US" sz="1200" dirty="0" err="1"/>
              <a:t>Accessability</a:t>
            </a:r>
            <a:r>
              <a:rPr lang="en-US" sz="1200" dirty="0"/>
              <a:t> of the full text in a machine readable format (e.g. </a:t>
            </a:r>
            <a:r>
              <a:rPr lang="en-US" sz="1200" dirty="0">
                <a:hlinkClick r:id="rId7" tooltip="XML"/>
              </a:rPr>
              <a:t>XML</a:t>
            </a:r>
            <a:r>
              <a:rPr lang="en-US" sz="1200" dirty="0"/>
              <a:t> / </a:t>
            </a:r>
            <a:r>
              <a:rPr lang="en-US" sz="1200" dirty="0">
                <a:hlinkClick r:id="rId8" tooltip="JATS"/>
              </a:rPr>
              <a:t>JATS</a:t>
            </a:r>
            <a:r>
              <a:rPr lang="en-US" sz="1200" dirty="0"/>
              <a:t>) to foster </a:t>
            </a:r>
            <a:r>
              <a:rPr lang="en-US" sz="1200" dirty="0">
                <a:hlinkClick r:id="rId9" tooltip="Text mining"/>
              </a:rPr>
              <a:t>Text and Data Mining</a:t>
            </a:r>
            <a:r>
              <a:rPr lang="en-US" sz="1200" dirty="0"/>
              <a:t> (TDM).</a:t>
            </a:r>
          </a:p>
          <a:p>
            <a:r>
              <a:rPr lang="en-US" sz="1200" dirty="0"/>
              <a:t>Link to raw data and code in external repositories.</a:t>
            </a:r>
          </a:p>
          <a:p>
            <a:r>
              <a:rPr lang="en-US" sz="1200" dirty="0"/>
              <a:t>Provide high quality and machine readable article level metadata and cited references under a CC0 public domain dedication.</a:t>
            </a:r>
          </a:p>
          <a:p>
            <a:r>
              <a:rPr lang="en-US" sz="1200" dirty="0"/>
              <a:t>Embed machine readable information on the open access status and the license of the article.</a:t>
            </a:r>
          </a:p>
          <a:p>
            <a:r>
              <a:rPr lang="en-US" sz="1200" dirty="0"/>
              <a:t>Mirror journals, with one part being subscription based and the other part being open access, are considered to be de facto hybrid journals. Mirror journals are not compliant with Plan S unless they are a part of a transformative agreement. </a:t>
            </a:r>
          </a:p>
          <a:p>
            <a:endParaRPr lang="uk-UA" sz="1200" dirty="0"/>
          </a:p>
        </p:txBody>
      </p:sp>
    </p:spTree>
    <p:extLst>
      <p:ext uri="{BB962C8B-B14F-4D97-AF65-F5344CB8AC3E}">
        <p14:creationId xmlns:p14="http://schemas.microsoft.com/office/powerpoint/2010/main" val="11406312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1036" y="209176"/>
            <a:ext cx="6952162" cy="422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805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376" y="75116"/>
            <a:ext cx="6305177" cy="4873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40601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351" y="280894"/>
            <a:ext cx="6118802" cy="465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98" y="4444440"/>
            <a:ext cx="2859791" cy="699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79155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208981"/>
            <a:ext cx="7066660" cy="4106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73064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Data</a:t>
            </a:r>
            <a:endParaRPr/>
          </a:p>
        </p:txBody>
      </p:sp>
      <p:sp>
        <p:nvSpPr>
          <p:cNvPr id="167" name="Google Shape;167;p25"/>
          <p:cNvSpPr txBox="1">
            <a:spLocks noGrp="1"/>
          </p:cNvSpPr>
          <p:nvPr>
            <p:ph type="body" idx="1"/>
          </p:nvPr>
        </p:nvSpPr>
        <p:spPr>
          <a:xfrm>
            <a:off x="500250" y="2771575"/>
            <a:ext cx="2586300" cy="1107600"/>
          </a:xfrm>
          <a:prstGeom prst="rect">
            <a:avLst/>
          </a:prstGeom>
        </p:spPr>
        <p:txBody>
          <a:bodyPr spcFirstLastPara="1" wrap="square" lIns="91425" tIns="91425" rIns="91425" bIns="91425" anchor="t" anchorCtr="0">
            <a:noAutofit/>
          </a:bodyPr>
          <a:lstStyle/>
          <a:p>
            <a:pPr marL="457200" lvl="0" indent="-317500" algn="l" rtl="0">
              <a:lnSpc>
                <a:spcPct val="90000"/>
              </a:lnSpc>
              <a:spcBef>
                <a:spcPts val="900"/>
              </a:spcBef>
              <a:spcAft>
                <a:spcPts val="0"/>
              </a:spcAft>
              <a:buSzPts val="1400"/>
              <a:buChar char="➢"/>
            </a:pPr>
            <a:r>
              <a:rPr lang="uk" sz="1400">
                <a:solidFill>
                  <a:srgbClr val="2C3841"/>
                </a:solidFill>
              </a:rPr>
              <a:t>The rise of ‘Open Data’ has gone alongside the </a:t>
            </a:r>
            <a:r>
              <a:rPr lang="uk" b="1">
                <a:solidFill>
                  <a:srgbClr val="2C3841"/>
                </a:solidFill>
              </a:rPr>
              <a:t>rise of research data management</a:t>
            </a:r>
            <a:endParaRPr b="1"/>
          </a:p>
        </p:txBody>
      </p:sp>
      <p:sp>
        <p:nvSpPr>
          <p:cNvPr id="168" name="Google Shape;168;p25"/>
          <p:cNvSpPr txBox="1"/>
          <p:nvPr/>
        </p:nvSpPr>
        <p:spPr>
          <a:xfrm>
            <a:off x="3347700" y="1229875"/>
            <a:ext cx="5365800" cy="220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b="1" dirty="0">
                <a:latin typeface="Roboto"/>
                <a:ea typeface="Roboto"/>
                <a:cs typeface="Roboto"/>
                <a:sym typeface="Roboto"/>
              </a:rPr>
              <a:t>Open research data -</a:t>
            </a:r>
            <a:r>
              <a:rPr lang="uk" dirty="0">
                <a:latin typeface="Roboto"/>
                <a:ea typeface="Roboto"/>
                <a:cs typeface="Roboto"/>
                <a:sym typeface="Roboto"/>
              </a:rPr>
              <a:t> is data that can be freely </a:t>
            </a:r>
            <a:r>
              <a:rPr lang="uk" b="1" dirty="0">
                <a:latin typeface="Roboto"/>
                <a:ea typeface="Roboto"/>
                <a:cs typeface="Roboto"/>
                <a:sym typeface="Roboto"/>
              </a:rPr>
              <a:t>accessed</a:t>
            </a:r>
            <a:r>
              <a:rPr lang="uk" dirty="0">
                <a:latin typeface="Roboto"/>
                <a:ea typeface="Roboto"/>
                <a:cs typeface="Roboto"/>
                <a:sym typeface="Roboto"/>
              </a:rPr>
              <a:t>, </a:t>
            </a:r>
            <a:r>
              <a:rPr lang="uk" b="1" dirty="0">
                <a:latin typeface="Roboto"/>
                <a:ea typeface="Roboto"/>
                <a:cs typeface="Roboto"/>
                <a:sym typeface="Roboto"/>
              </a:rPr>
              <a:t>reused</a:t>
            </a:r>
            <a:r>
              <a:rPr lang="uk" dirty="0">
                <a:latin typeface="Roboto"/>
                <a:ea typeface="Roboto"/>
                <a:cs typeface="Roboto"/>
                <a:sym typeface="Roboto"/>
              </a:rPr>
              <a:t>, </a:t>
            </a:r>
            <a:r>
              <a:rPr lang="uk" b="1" dirty="0">
                <a:latin typeface="Roboto"/>
                <a:ea typeface="Roboto"/>
                <a:cs typeface="Roboto"/>
                <a:sym typeface="Roboto"/>
              </a:rPr>
              <a:t>remixed</a:t>
            </a:r>
            <a:r>
              <a:rPr lang="uk" dirty="0">
                <a:latin typeface="Roboto"/>
                <a:ea typeface="Roboto"/>
                <a:cs typeface="Roboto"/>
                <a:sym typeface="Roboto"/>
              </a:rPr>
              <a:t> and </a:t>
            </a:r>
            <a:r>
              <a:rPr lang="uk" b="1" dirty="0">
                <a:latin typeface="Roboto"/>
                <a:ea typeface="Roboto"/>
                <a:cs typeface="Roboto"/>
                <a:sym typeface="Roboto"/>
              </a:rPr>
              <a:t>redistributed</a:t>
            </a:r>
            <a:r>
              <a:rPr lang="uk" dirty="0">
                <a:latin typeface="Roboto"/>
                <a:ea typeface="Roboto"/>
                <a:cs typeface="Roboto"/>
                <a:sym typeface="Roboto"/>
              </a:rPr>
              <a:t>, for academic research and teaching purposes and beyond. </a:t>
            </a:r>
            <a:endParaRPr dirty="0">
              <a:latin typeface="Roboto"/>
              <a:ea typeface="Roboto"/>
              <a:cs typeface="Roboto"/>
              <a:sym typeface="Roboto"/>
            </a:endParaRPr>
          </a:p>
          <a:p>
            <a:pPr marL="0" lvl="0" indent="0" algn="l" rtl="0">
              <a:spcBef>
                <a:spcPts val="0"/>
              </a:spcBef>
              <a:spcAft>
                <a:spcPts val="0"/>
              </a:spcAft>
              <a:buNone/>
            </a:pPr>
            <a:endParaRPr dirty="0">
              <a:latin typeface="Roboto"/>
              <a:ea typeface="Roboto"/>
              <a:cs typeface="Roboto"/>
              <a:sym typeface="Roboto"/>
            </a:endParaRPr>
          </a:p>
          <a:p>
            <a:pPr marL="0" lvl="0" indent="0" algn="l" rtl="0">
              <a:spcBef>
                <a:spcPts val="0"/>
              </a:spcBef>
              <a:spcAft>
                <a:spcPts val="0"/>
              </a:spcAft>
              <a:buNone/>
            </a:pPr>
            <a:r>
              <a:rPr lang="uk" dirty="0">
                <a:latin typeface="Roboto"/>
                <a:ea typeface="Roboto"/>
                <a:cs typeface="Roboto"/>
                <a:sym typeface="Roboto"/>
              </a:rPr>
              <a:t>Ideally, open data have no restrictions on reuse or redistribution, and are appropriately licensed as such. </a:t>
            </a:r>
            <a:endParaRPr dirty="0">
              <a:latin typeface="Roboto"/>
              <a:ea typeface="Roboto"/>
              <a:cs typeface="Roboto"/>
              <a:sym typeface="Roboto"/>
            </a:endParaRPr>
          </a:p>
          <a:p>
            <a:pPr marL="0" lvl="0" indent="0" algn="l" rtl="0">
              <a:spcBef>
                <a:spcPts val="0"/>
              </a:spcBef>
              <a:spcAft>
                <a:spcPts val="0"/>
              </a:spcAft>
              <a:buNone/>
            </a:pPr>
            <a:endParaRPr dirty="0">
              <a:latin typeface="Roboto"/>
              <a:ea typeface="Roboto"/>
              <a:cs typeface="Roboto"/>
              <a:sym typeface="Roboto"/>
            </a:endParaRPr>
          </a:p>
          <a:p>
            <a:pPr marL="0" lvl="0" indent="0" algn="l" rtl="0">
              <a:spcBef>
                <a:spcPts val="0"/>
              </a:spcBef>
              <a:spcAft>
                <a:spcPts val="0"/>
              </a:spcAft>
              <a:buNone/>
            </a:pPr>
            <a:r>
              <a:rPr lang="uk" dirty="0">
                <a:latin typeface="Roboto"/>
                <a:ea typeface="Roboto"/>
                <a:cs typeface="Roboto"/>
                <a:sym typeface="Roboto"/>
              </a:rPr>
              <a:t>Openly sharing data exposes it to inspection, forming the basis for research verification and reproducibility, and opens up a pathway to </a:t>
            </a:r>
            <a:r>
              <a:rPr lang="uk" sz="1800" b="1" dirty="0">
                <a:latin typeface="Roboto"/>
                <a:ea typeface="Roboto"/>
                <a:cs typeface="Roboto"/>
                <a:sym typeface="Roboto"/>
              </a:rPr>
              <a:t>wider collaboration</a:t>
            </a:r>
            <a:r>
              <a:rPr lang="uk" dirty="0">
                <a:latin typeface="Roboto"/>
                <a:ea typeface="Roboto"/>
                <a:cs typeface="Roboto"/>
                <a:sym typeface="Roboto"/>
              </a:rPr>
              <a:t>.</a:t>
            </a:r>
            <a:endParaRPr dirty="0">
              <a:latin typeface="Roboto"/>
              <a:ea typeface="Roboto"/>
              <a:cs typeface="Roboto"/>
              <a:sym typeface="Roboto"/>
            </a:endParaRPr>
          </a:p>
          <a:p>
            <a:pPr marL="0" lvl="0" indent="0" algn="l" rtl="0">
              <a:spcBef>
                <a:spcPts val="0"/>
              </a:spcBef>
              <a:spcAft>
                <a:spcPts val="0"/>
              </a:spcAft>
              <a:buNone/>
            </a:pPr>
            <a:endParaRPr dirty="0">
              <a:latin typeface="Roboto"/>
              <a:ea typeface="Roboto"/>
              <a:cs typeface="Roboto"/>
              <a:sym typeface="Roboto"/>
            </a:endParaRPr>
          </a:p>
          <a:p>
            <a:pPr marL="0" lvl="0" indent="0" algn="l" rtl="0">
              <a:spcBef>
                <a:spcPts val="0"/>
              </a:spcBef>
              <a:spcAft>
                <a:spcPts val="0"/>
              </a:spcAft>
              <a:buNone/>
            </a:pPr>
            <a:r>
              <a:rPr lang="uk" dirty="0">
                <a:latin typeface="Roboto"/>
                <a:ea typeface="Roboto"/>
                <a:cs typeface="Roboto"/>
                <a:sym typeface="Roboto"/>
              </a:rPr>
              <a:t>(</a:t>
            </a:r>
            <a:r>
              <a:rPr lang="uk" sz="1200" dirty="0">
                <a:latin typeface="Roboto"/>
                <a:ea typeface="Roboto"/>
                <a:cs typeface="Roboto"/>
                <a:sym typeface="Roboto"/>
              </a:rPr>
              <a:t>Open Data Handbook </a:t>
            </a:r>
            <a:r>
              <a:rPr lang="uk" sz="1100" u="sng" dirty="0">
                <a:solidFill>
                  <a:schemeClr val="hlink"/>
                </a:solidFill>
                <a:hlinkClick r:id="rId3"/>
              </a:rPr>
              <a:t>http://opendatahandbook.org/guide/en/what-is-open-data/</a:t>
            </a:r>
            <a:r>
              <a:rPr lang="uk" dirty="0">
                <a:latin typeface="Roboto"/>
                <a:ea typeface="Roboto"/>
                <a:cs typeface="Roboto"/>
                <a:sym typeface="Roboto"/>
              </a:rPr>
              <a:t>)</a:t>
            </a:r>
            <a:endParaRPr dirty="0">
              <a:latin typeface="Roboto"/>
              <a:ea typeface="Roboto"/>
              <a:cs typeface="Roboto"/>
              <a:sym typeface="Roboto"/>
            </a:endParaRPr>
          </a:p>
        </p:txBody>
      </p:sp>
      <p:sp>
        <p:nvSpPr>
          <p:cNvPr id="169" name="Google Shape;169;p25"/>
          <p:cNvSpPr txBox="1"/>
          <p:nvPr/>
        </p:nvSpPr>
        <p:spPr>
          <a:xfrm>
            <a:off x="535650" y="1229875"/>
            <a:ext cx="2515500" cy="125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2400" b="1" dirty="0">
                <a:solidFill>
                  <a:srgbClr val="FFFFFF"/>
                </a:solidFill>
                <a:highlight>
                  <a:schemeClr val="dk1"/>
                </a:highlight>
                <a:latin typeface="Roboto"/>
                <a:ea typeface="Roboto"/>
                <a:cs typeface="Roboto"/>
                <a:sym typeface="Roboto"/>
              </a:rPr>
              <a:t>Open data -  is data that is free to use, reuse and redistribute</a:t>
            </a:r>
            <a:endParaRPr sz="2400" b="1" dirty="0">
              <a:solidFill>
                <a:srgbClr val="FFFFFF"/>
              </a:solidFill>
              <a:highlight>
                <a:schemeClr val="dk1"/>
              </a:highlight>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Data</a:t>
            </a:r>
            <a:endParaRPr/>
          </a:p>
          <a:p>
            <a:pPr marL="0" lvl="0" indent="0" algn="l" rtl="0">
              <a:spcBef>
                <a:spcPts val="0"/>
              </a:spcBef>
              <a:spcAft>
                <a:spcPts val="0"/>
              </a:spcAft>
              <a:buNone/>
            </a:pPr>
            <a:endParaRPr/>
          </a:p>
        </p:txBody>
      </p:sp>
      <p:sp>
        <p:nvSpPr>
          <p:cNvPr id="175" name="Google Shape;175;p26"/>
          <p:cNvSpPr txBox="1">
            <a:spLocks noGrp="1"/>
          </p:cNvSpPr>
          <p:nvPr>
            <p:ph type="body" idx="1"/>
          </p:nvPr>
        </p:nvSpPr>
        <p:spPr>
          <a:xfrm>
            <a:off x="311700" y="1229875"/>
            <a:ext cx="35811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400"/>
              <a:t>У </a:t>
            </a:r>
            <a:r>
              <a:rPr lang="uk" sz="1400" b="1"/>
              <a:t>2014</a:t>
            </a:r>
            <a:r>
              <a:rPr lang="uk" sz="1400"/>
              <a:t> було розроблено основний набір принципів для оптимізації можливості повторного використання даних досліджень, названих </a:t>
            </a:r>
            <a:r>
              <a:rPr lang="uk" sz="1400" b="1"/>
              <a:t>Принципами даних FAIR</a:t>
            </a:r>
            <a:r>
              <a:rPr lang="uk" sz="1400"/>
              <a:t>. Вони являють собою набір керівних принципів та передового досвіду для забезпечення доступності, доступності, взаємодії та повторного використання даних або будь-якого цифрового об'єкта </a:t>
            </a:r>
            <a:r>
              <a:rPr lang="uk" b="1"/>
              <a:t>(</a:t>
            </a:r>
            <a:r>
              <a:rPr lang="uk" b="1">
                <a:solidFill>
                  <a:srgbClr val="000000"/>
                </a:solidFill>
              </a:rPr>
              <a:t>Findable, Accessible, Interoperable and Re-usable</a:t>
            </a:r>
            <a:r>
              <a:rPr lang="uk" b="1"/>
              <a:t>):</a:t>
            </a:r>
            <a:endParaRPr b="1"/>
          </a:p>
        </p:txBody>
      </p:sp>
      <p:sp>
        <p:nvSpPr>
          <p:cNvPr id="176" name="Google Shape;176;p26"/>
          <p:cNvSpPr txBox="1"/>
          <p:nvPr/>
        </p:nvSpPr>
        <p:spPr>
          <a:xfrm>
            <a:off x="4543300" y="583450"/>
            <a:ext cx="4170300" cy="329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1200" b="1">
                <a:latin typeface="Roboto"/>
                <a:ea typeface="Roboto"/>
                <a:cs typeface="Roboto"/>
                <a:sym typeface="Roboto"/>
              </a:rPr>
              <a:t>Findable:</a:t>
            </a:r>
            <a:r>
              <a:rPr lang="uk" sz="1200">
                <a:latin typeface="Roboto"/>
                <a:ea typeface="Roboto"/>
                <a:cs typeface="Roboto"/>
                <a:sym typeface="Roboto"/>
              </a:rPr>
              <a:t> Перше, що необхідно зробити для повторного використання даних - це можливість легко знайти дані та метадані для людей і комп'ютерів. </a:t>
            </a:r>
            <a:endParaRPr sz="1200">
              <a:latin typeface="Roboto"/>
              <a:ea typeface="Roboto"/>
              <a:cs typeface="Roboto"/>
              <a:sym typeface="Roboto"/>
            </a:endParaRPr>
          </a:p>
          <a:p>
            <a:pPr marL="0" lvl="0" indent="0" algn="l" rtl="0">
              <a:spcBef>
                <a:spcPts val="0"/>
              </a:spcBef>
              <a:spcAft>
                <a:spcPts val="0"/>
              </a:spcAft>
              <a:buNone/>
            </a:pPr>
            <a:r>
              <a:rPr lang="uk" sz="1200" b="1">
                <a:latin typeface="Roboto"/>
                <a:ea typeface="Roboto"/>
                <a:cs typeface="Roboto"/>
                <a:sym typeface="Roboto"/>
              </a:rPr>
              <a:t>Accessible:</a:t>
            </a:r>
            <a:r>
              <a:rPr lang="uk" sz="1200">
                <a:latin typeface="Roboto"/>
                <a:ea typeface="Roboto"/>
                <a:cs typeface="Roboto"/>
                <a:sym typeface="Roboto"/>
              </a:rPr>
              <a:t> (мета)дані повинні бути доступні за їхнім ідентифікатором, використовуючи стандартизований і відкритий протокол зв'язку. Крім того, метадані повинні бути доступні навіть тоді, коли дані більше не доступні.</a:t>
            </a:r>
            <a:endParaRPr sz="1200">
              <a:latin typeface="Roboto"/>
              <a:ea typeface="Roboto"/>
              <a:cs typeface="Roboto"/>
              <a:sym typeface="Roboto"/>
            </a:endParaRPr>
          </a:p>
          <a:p>
            <a:pPr marL="0" lvl="0" indent="0" algn="l" rtl="0">
              <a:spcBef>
                <a:spcPts val="0"/>
              </a:spcBef>
              <a:spcAft>
                <a:spcPts val="0"/>
              </a:spcAft>
              <a:buNone/>
            </a:pPr>
            <a:r>
              <a:rPr lang="uk" sz="1200" b="1">
                <a:latin typeface="Roboto"/>
                <a:ea typeface="Roboto"/>
                <a:cs typeface="Roboto"/>
                <a:sym typeface="Roboto"/>
              </a:rPr>
              <a:t>Interoperable (Оперативна сумісність): </a:t>
            </a:r>
            <a:r>
              <a:rPr lang="uk" sz="1200">
                <a:latin typeface="Roboto"/>
                <a:ea typeface="Roboto"/>
                <a:cs typeface="Roboto"/>
                <a:sym typeface="Roboto"/>
              </a:rPr>
              <a:t>Дані повинні мати можливість поєднуватися з іншими даними або інструментами. Тому формат даних повинен бути відкритим і інтерпретабельним для різних інструментів. </a:t>
            </a:r>
            <a:endParaRPr sz="1200">
              <a:latin typeface="Roboto"/>
              <a:ea typeface="Roboto"/>
              <a:cs typeface="Roboto"/>
              <a:sym typeface="Roboto"/>
            </a:endParaRPr>
          </a:p>
          <a:p>
            <a:pPr marL="0" lvl="0" indent="0" algn="l" rtl="0">
              <a:spcBef>
                <a:spcPts val="0"/>
              </a:spcBef>
              <a:spcAft>
                <a:spcPts val="0"/>
              </a:spcAft>
              <a:buNone/>
            </a:pPr>
            <a:r>
              <a:rPr lang="uk" sz="1200" b="1">
                <a:latin typeface="Roboto"/>
                <a:ea typeface="Roboto"/>
                <a:cs typeface="Roboto"/>
                <a:sym typeface="Roboto"/>
              </a:rPr>
              <a:t>Re-usable (Повторне використання):</a:t>
            </a:r>
            <a:r>
              <a:rPr lang="uk" sz="1200">
                <a:latin typeface="Roboto"/>
                <a:ea typeface="Roboto"/>
                <a:cs typeface="Roboto"/>
                <a:sym typeface="Roboto"/>
              </a:rPr>
              <a:t> мета(дані) повинні бути добре описані, щоб їх можна було тиражувати та / або об'єднувати в різних параметрах.</a:t>
            </a:r>
            <a:endParaRPr sz="1200">
              <a:latin typeface="Roboto"/>
              <a:ea typeface="Roboto"/>
              <a:cs typeface="Roboto"/>
              <a:sym typeface="Roboto"/>
            </a:endParaRPr>
          </a:p>
        </p:txBody>
      </p:sp>
      <p:sp>
        <p:nvSpPr>
          <p:cNvPr id="177" name="Google Shape;177;p26"/>
          <p:cNvSpPr txBox="1"/>
          <p:nvPr/>
        </p:nvSpPr>
        <p:spPr>
          <a:xfrm>
            <a:off x="3730300" y="3873775"/>
            <a:ext cx="4380600" cy="803400"/>
          </a:xfrm>
          <a:prstGeom prst="rect">
            <a:avLst/>
          </a:prstGeom>
          <a:noFill/>
          <a:ln>
            <a:noFill/>
          </a:ln>
        </p:spPr>
        <p:txBody>
          <a:bodyPr spcFirstLastPara="1" wrap="square" lIns="91425" tIns="91425" rIns="91425" bIns="91425" anchor="t" anchorCtr="0">
            <a:noAutofit/>
          </a:bodyPr>
          <a:lstStyle/>
          <a:p>
            <a:pPr marL="0" lvl="0" indent="0" algn="l" rtl="0">
              <a:lnSpc>
                <a:spcPct val="110000"/>
              </a:lnSpc>
              <a:spcBef>
                <a:spcPts val="2300"/>
              </a:spcBef>
              <a:spcAft>
                <a:spcPts val="0"/>
              </a:spcAft>
              <a:buNone/>
            </a:pPr>
            <a:r>
              <a:rPr lang="uk" sz="1200" b="1">
                <a:solidFill>
                  <a:srgbClr val="111111"/>
                </a:solidFill>
                <a:highlight>
                  <a:srgbClr val="FFFFFF"/>
                </a:highlight>
                <a:latin typeface="Roboto"/>
                <a:ea typeface="Roboto"/>
                <a:cs typeface="Roboto"/>
                <a:sym typeface="Roboto"/>
              </a:rPr>
              <a:t>(THE FAIR DATA PRINCIPLES - </a:t>
            </a:r>
            <a:r>
              <a:rPr lang="uk" sz="1200" u="sng">
                <a:solidFill>
                  <a:schemeClr val="hlink"/>
                </a:solidFill>
                <a:highlight>
                  <a:srgbClr val="FFFFFF"/>
                </a:highlight>
                <a:latin typeface="Roboto"/>
                <a:ea typeface="Roboto"/>
                <a:cs typeface="Roboto"/>
                <a:sym typeface="Roboto"/>
                <a:hlinkClick r:id="rId3"/>
              </a:rPr>
              <a:t>https://www.force11.org/group/fairgroup/fairprinciples</a:t>
            </a:r>
            <a:r>
              <a:rPr lang="uk" sz="1200" b="1">
                <a:solidFill>
                  <a:srgbClr val="111111"/>
                </a:solidFill>
                <a:highlight>
                  <a:srgbClr val="FFFFFF"/>
                </a:highlight>
                <a:latin typeface="Roboto"/>
                <a:ea typeface="Roboto"/>
                <a:cs typeface="Roboto"/>
                <a:sym typeface="Roboto"/>
              </a:rPr>
              <a:t>)</a:t>
            </a:r>
            <a:endParaRPr sz="1200" b="1">
              <a:solidFill>
                <a:srgbClr val="111111"/>
              </a:solidFill>
              <a:highlight>
                <a:srgbClr val="FFFFFF"/>
              </a:highlight>
              <a:latin typeface="Roboto"/>
              <a:ea typeface="Roboto"/>
              <a:cs typeface="Roboto"/>
              <a:sym typeface="Roboto"/>
            </a:endParaRPr>
          </a:p>
          <a:p>
            <a:pPr marL="0" lvl="0" indent="0" algn="l" rtl="0">
              <a:spcBef>
                <a:spcPts val="0"/>
              </a:spcBef>
              <a:spcAft>
                <a:spcPts val="0"/>
              </a:spcAft>
              <a:buNone/>
            </a:pPr>
            <a:endParaRPr sz="1200">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27"/>
          <p:cNvSpPr txBox="1">
            <a:spLocks noGrp="1"/>
          </p:cNvSpPr>
          <p:nvPr>
            <p:ph type="body" idx="1"/>
          </p:nvPr>
        </p:nvSpPr>
        <p:spPr>
          <a:xfrm>
            <a:off x="311700" y="3682475"/>
            <a:ext cx="6326400" cy="1214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200"/>
              <a:t>FAIR роблять особливий акцент на здатності машин автоматично знаходити та використовувати дані або будь-який цифровий об'єкт, на додаток до підтримки його повторного використання. FAIR описує якості або поведінку, необхідні для максимального повторного використання даних (наприклад, опис, цитування). Ці якості можна досягти </a:t>
            </a:r>
            <a:r>
              <a:rPr lang="uk" sz="1400" b="1"/>
              <a:t>за допомогою різних стандартів</a:t>
            </a:r>
            <a:r>
              <a:rPr lang="uk" sz="1200"/>
              <a:t>.</a:t>
            </a:r>
            <a:endParaRPr sz="1200"/>
          </a:p>
        </p:txBody>
      </p:sp>
      <p:pic>
        <p:nvPicPr>
          <p:cNvPr id="184" name="Google Shape;184;p27"/>
          <p:cNvPicPr preferRelativeResize="0"/>
          <p:nvPr/>
        </p:nvPicPr>
        <p:blipFill>
          <a:blip r:embed="rId3">
            <a:alphaModFix/>
          </a:blip>
          <a:stretch>
            <a:fillRect/>
          </a:stretch>
        </p:blipFill>
        <p:spPr>
          <a:xfrm>
            <a:off x="0" y="-7"/>
            <a:ext cx="9144000" cy="3598664"/>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8258" y="274917"/>
            <a:ext cx="6866965" cy="468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19851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Data</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90" name="Google Shape;190;p28"/>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91" name="Google Shape;191;p28"/>
          <p:cNvPicPr preferRelativeResize="0"/>
          <p:nvPr/>
        </p:nvPicPr>
        <p:blipFill>
          <a:blip r:embed="rId3">
            <a:alphaModFix/>
          </a:blip>
          <a:stretch>
            <a:fillRect/>
          </a:stretch>
        </p:blipFill>
        <p:spPr>
          <a:xfrm>
            <a:off x="311699" y="1229875"/>
            <a:ext cx="6612024" cy="2923025"/>
          </a:xfrm>
          <a:prstGeom prst="rect">
            <a:avLst/>
          </a:prstGeom>
          <a:noFill/>
          <a:ln>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Where do I deposit my data?</a:t>
            </a:r>
            <a:endParaRPr/>
          </a:p>
        </p:txBody>
      </p:sp>
      <p:sp>
        <p:nvSpPr>
          <p:cNvPr id="197" name="Google Shape;197;p29"/>
          <p:cNvSpPr txBox="1">
            <a:spLocks noGrp="1"/>
          </p:cNvSpPr>
          <p:nvPr>
            <p:ph type="body" idx="1"/>
          </p:nvPr>
        </p:nvSpPr>
        <p:spPr>
          <a:xfrm>
            <a:off x="311700" y="1229875"/>
            <a:ext cx="36099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400"/>
              <a:t>Більшість дослідників більш-менш знайомі з публікацією наукових статей та книг шляхом відкритого доступу. З причин, згаданих вище, відкрита публікація даних набуває все більшої уваги. Все більше і більше спонсорів очікують, що </a:t>
            </a:r>
            <a:r>
              <a:rPr lang="uk" b="1"/>
              <a:t>дані, отримані в рамках дослідницьких проектів</a:t>
            </a:r>
            <a:r>
              <a:rPr lang="uk" sz="1400"/>
              <a:t>, які вони фінансують, </a:t>
            </a:r>
            <a:r>
              <a:rPr lang="uk" b="1"/>
              <a:t>є доступними і максимально відкритими</a:t>
            </a:r>
            <a:r>
              <a:rPr lang="uk" sz="1400"/>
              <a:t>.</a:t>
            </a:r>
            <a:endParaRPr sz="1400"/>
          </a:p>
        </p:txBody>
      </p:sp>
      <p:sp>
        <p:nvSpPr>
          <p:cNvPr id="198" name="Google Shape;198;p29"/>
          <p:cNvSpPr txBox="1"/>
          <p:nvPr/>
        </p:nvSpPr>
        <p:spPr>
          <a:xfrm>
            <a:off x="4074625" y="885525"/>
            <a:ext cx="4562400" cy="322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1200" b="1">
                <a:latin typeface="Roboto"/>
                <a:ea typeface="Roboto"/>
                <a:cs typeface="Roboto"/>
                <a:sym typeface="Roboto"/>
              </a:rPr>
              <a:t>Існує кілька різних способів зробити доступними дані дослідження:</a:t>
            </a:r>
            <a:endParaRPr sz="1200" b="1">
              <a:latin typeface="Roboto"/>
              <a:ea typeface="Roboto"/>
              <a:cs typeface="Roboto"/>
              <a:sym typeface="Roboto"/>
            </a:endParaRPr>
          </a:p>
          <a:p>
            <a:pPr marL="0" lvl="0" indent="0" algn="l" rtl="0">
              <a:spcBef>
                <a:spcPts val="0"/>
              </a:spcBef>
              <a:spcAft>
                <a:spcPts val="0"/>
              </a:spcAft>
              <a:buNone/>
            </a:pPr>
            <a:endParaRPr sz="1200" b="1">
              <a:latin typeface="Roboto"/>
              <a:ea typeface="Roboto"/>
              <a:cs typeface="Roboto"/>
              <a:sym typeface="Roboto"/>
            </a:endParaRPr>
          </a:p>
          <a:p>
            <a:pPr marL="457200" lvl="0" indent="-304800" algn="l" rtl="0">
              <a:spcBef>
                <a:spcPts val="0"/>
              </a:spcBef>
              <a:spcAft>
                <a:spcPts val="0"/>
              </a:spcAft>
              <a:buSzPts val="1200"/>
              <a:buFont typeface="Roboto"/>
              <a:buChar char="-"/>
            </a:pPr>
            <a:r>
              <a:rPr lang="uk" sz="1200">
                <a:latin typeface="Roboto"/>
                <a:ea typeface="Roboto"/>
                <a:cs typeface="Roboto"/>
                <a:sym typeface="Roboto"/>
              </a:rPr>
              <a:t>Публікація даних як </a:t>
            </a:r>
            <a:r>
              <a:rPr lang="uk" sz="1200" b="1">
                <a:latin typeface="Roboto"/>
                <a:ea typeface="Roboto"/>
                <a:cs typeface="Roboto"/>
                <a:sym typeface="Roboto"/>
              </a:rPr>
              <a:t>додаткового матеріалу</a:t>
            </a:r>
            <a:r>
              <a:rPr lang="uk" sz="1200">
                <a:latin typeface="Roboto"/>
                <a:ea typeface="Roboto"/>
                <a:cs typeface="Roboto"/>
                <a:sym typeface="Roboto"/>
              </a:rPr>
              <a:t>, пов'язаного з дослідницькою статтею, зазвичай з файлами даних.</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uk" sz="1200">
                <a:latin typeface="Roboto"/>
                <a:ea typeface="Roboto"/>
                <a:cs typeface="Roboto"/>
                <a:sym typeface="Roboto"/>
              </a:rPr>
              <a:t>Хостинг даних </a:t>
            </a:r>
            <a:r>
              <a:rPr lang="uk" sz="1200" b="1">
                <a:latin typeface="Roboto"/>
                <a:ea typeface="Roboto"/>
                <a:cs typeface="Roboto"/>
                <a:sym typeface="Roboto"/>
              </a:rPr>
              <a:t>на загальнодоступному веб-сайті</a:t>
            </a:r>
            <a:r>
              <a:rPr lang="uk" sz="1200">
                <a:latin typeface="Roboto"/>
                <a:ea typeface="Roboto"/>
                <a:cs typeface="Roboto"/>
                <a:sym typeface="Roboto"/>
              </a:rPr>
              <a:t> з файлами, доступними для завантаження.</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uk" sz="1200">
                <a:latin typeface="Roboto"/>
                <a:ea typeface="Roboto"/>
                <a:cs typeface="Roboto"/>
                <a:sym typeface="Roboto"/>
              </a:rPr>
              <a:t>Внесення даних у </a:t>
            </a:r>
            <a:r>
              <a:rPr lang="uk" sz="1200" b="1">
                <a:latin typeface="Roboto"/>
                <a:ea typeface="Roboto"/>
                <a:cs typeface="Roboto"/>
                <a:sym typeface="Roboto"/>
              </a:rPr>
              <a:t>сховище</a:t>
            </a:r>
            <a:r>
              <a:rPr lang="uk" sz="1200">
                <a:latin typeface="Roboto"/>
                <a:ea typeface="Roboto"/>
                <a:cs typeface="Roboto"/>
                <a:sym typeface="Roboto"/>
              </a:rPr>
              <a:t>, наприклад </a:t>
            </a:r>
            <a:r>
              <a:rPr lang="uk" sz="1200" b="1">
                <a:solidFill>
                  <a:srgbClr val="FF0000"/>
                </a:solidFill>
                <a:latin typeface="Roboto"/>
                <a:ea typeface="Roboto"/>
                <a:cs typeface="Roboto"/>
                <a:sym typeface="Roboto"/>
              </a:rPr>
              <a:t>Dataverse</a:t>
            </a:r>
            <a:r>
              <a:rPr lang="uk" sz="1200">
                <a:latin typeface="Roboto"/>
                <a:ea typeface="Roboto"/>
                <a:cs typeface="Roboto"/>
                <a:sym typeface="Roboto"/>
              </a:rPr>
              <a:t> (</a:t>
            </a:r>
            <a:r>
              <a:rPr lang="uk" sz="1100" u="sng">
                <a:solidFill>
                  <a:schemeClr val="hlink"/>
                </a:solidFill>
                <a:hlinkClick r:id="rId3"/>
              </a:rPr>
              <a:t>https://en.wikipedia.org/wiki/Dataverse</a:t>
            </a:r>
            <a:r>
              <a:rPr lang="uk" sz="1200">
                <a:latin typeface="Roboto"/>
                <a:ea typeface="Roboto"/>
                <a:cs typeface="Roboto"/>
                <a:sym typeface="Roboto"/>
              </a:rPr>
              <a:t>), </a:t>
            </a:r>
            <a:r>
              <a:rPr lang="uk" sz="1200" b="1">
                <a:solidFill>
                  <a:srgbClr val="FF0000"/>
                </a:solidFill>
                <a:latin typeface="Roboto"/>
                <a:ea typeface="Roboto"/>
                <a:cs typeface="Roboto"/>
                <a:sym typeface="Roboto"/>
              </a:rPr>
              <a:t>figshare (</a:t>
            </a:r>
            <a:r>
              <a:rPr lang="uk" sz="1100" u="sng">
                <a:solidFill>
                  <a:schemeClr val="hlink"/>
                </a:solidFill>
                <a:hlinkClick r:id="rId4"/>
              </a:rPr>
              <a:t>https://en.wikipedia.org/wiki/Figshare</a:t>
            </a:r>
            <a:r>
              <a:rPr lang="uk" sz="1200" b="1">
                <a:solidFill>
                  <a:srgbClr val="FF0000"/>
                </a:solidFill>
                <a:latin typeface="Roboto"/>
                <a:ea typeface="Roboto"/>
                <a:cs typeface="Roboto"/>
                <a:sym typeface="Roboto"/>
              </a:rPr>
              <a:t>), Zenodo (</a:t>
            </a:r>
            <a:r>
              <a:rPr lang="uk" sz="1100" u="sng">
                <a:solidFill>
                  <a:schemeClr val="hlink"/>
                </a:solidFill>
                <a:hlinkClick r:id="rId5"/>
              </a:rPr>
              <a:t>https://en.wikipedia.org/wiki/Zenodo</a:t>
            </a:r>
            <a:r>
              <a:rPr lang="uk" sz="1200" b="1">
                <a:solidFill>
                  <a:srgbClr val="FF0000"/>
                </a:solidFill>
                <a:latin typeface="Roboto"/>
                <a:ea typeface="Roboto"/>
                <a:cs typeface="Roboto"/>
                <a:sym typeface="Roboto"/>
              </a:rPr>
              <a:t>)</a:t>
            </a:r>
            <a:r>
              <a:rPr lang="uk" sz="1200">
                <a:latin typeface="Roboto"/>
                <a:ea typeface="Roboto"/>
                <a:cs typeface="Roboto"/>
                <a:sym typeface="Roboto"/>
              </a:rPr>
              <a:t>.</a:t>
            </a:r>
            <a:endParaRPr sz="1200">
              <a:latin typeface="Roboto"/>
              <a:ea typeface="Roboto"/>
              <a:cs typeface="Roboto"/>
              <a:sym typeface="Roboto"/>
            </a:endParaRPr>
          </a:p>
          <a:p>
            <a:pPr marL="457200" lvl="0" indent="-304800" algn="l" rtl="0">
              <a:spcBef>
                <a:spcPts val="0"/>
              </a:spcBef>
              <a:spcAft>
                <a:spcPts val="0"/>
              </a:spcAft>
              <a:buSzPts val="1200"/>
              <a:buFont typeface="Roboto"/>
              <a:buChar char="-"/>
            </a:pPr>
            <a:r>
              <a:rPr lang="uk" sz="1200">
                <a:latin typeface="Roboto"/>
                <a:ea typeface="Roboto"/>
                <a:cs typeface="Roboto"/>
                <a:sym typeface="Roboto"/>
              </a:rPr>
              <a:t>Внесення даних у </a:t>
            </a:r>
            <a:r>
              <a:rPr lang="uk" sz="1200" b="1">
                <a:latin typeface="Roboto"/>
                <a:ea typeface="Roboto"/>
                <a:cs typeface="Roboto"/>
                <a:sym typeface="Roboto"/>
              </a:rPr>
              <a:t>репозиторії даних</a:t>
            </a:r>
            <a:r>
              <a:rPr lang="uk" sz="1200">
                <a:latin typeface="Roboto"/>
                <a:ea typeface="Roboto"/>
                <a:cs typeface="Roboto"/>
                <a:sym typeface="Roboto"/>
              </a:rPr>
              <a:t>, наприклад</a:t>
            </a:r>
            <a:r>
              <a:rPr lang="uk" sz="1200" b="1">
                <a:latin typeface="Roboto"/>
                <a:ea typeface="Roboto"/>
                <a:cs typeface="Roboto"/>
                <a:sym typeface="Roboto"/>
              </a:rPr>
              <a:t> </a:t>
            </a:r>
            <a:r>
              <a:rPr lang="uk" sz="1200" b="1">
                <a:solidFill>
                  <a:srgbClr val="FF0000"/>
                </a:solidFill>
                <a:latin typeface="Roboto"/>
                <a:ea typeface="Roboto"/>
                <a:cs typeface="Roboto"/>
                <a:sym typeface="Roboto"/>
              </a:rPr>
              <a:t>Scientific Data (SpringerNature) (</a:t>
            </a:r>
            <a:r>
              <a:rPr lang="uk" sz="1100" u="sng">
                <a:solidFill>
                  <a:schemeClr val="hlink"/>
                </a:solidFill>
                <a:hlinkClick r:id="rId6"/>
              </a:rPr>
              <a:t>https://www.nature.com/sdata/</a:t>
            </a:r>
            <a:r>
              <a:rPr lang="uk" sz="1200" b="1">
                <a:solidFill>
                  <a:srgbClr val="FF0000"/>
                </a:solidFill>
                <a:latin typeface="Roboto"/>
                <a:ea typeface="Roboto"/>
                <a:cs typeface="Roboto"/>
                <a:sym typeface="Roboto"/>
              </a:rPr>
              <a:t>)</a:t>
            </a:r>
            <a:r>
              <a:rPr lang="uk" sz="1200">
                <a:latin typeface="Roboto"/>
                <a:ea typeface="Roboto"/>
                <a:cs typeface="Roboto"/>
                <a:sym typeface="Roboto"/>
              </a:rPr>
              <a:t>, </a:t>
            </a:r>
            <a:r>
              <a:rPr lang="uk" sz="1200" b="1">
                <a:solidFill>
                  <a:srgbClr val="FF0000"/>
                </a:solidFill>
                <a:latin typeface="Roboto"/>
                <a:ea typeface="Roboto"/>
                <a:cs typeface="Roboto"/>
                <a:sym typeface="Roboto"/>
              </a:rPr>
              <a:t>Data Science Journal (</a:t>
            </a:r>
            <a:r>
              <a:rPr lang="uk" sz="1100" u="sng">
                <a:solidFill>
                  <a:schemeClr val="hlink"/>
                </a:solidFill>
                <a:hlinkClick r:id="rId7"/>
              </a:rPr>
              <a:t>http://www.codata.org/publications/data-science-journal</a:t>
            </a:r>
            <a:r>
              <a:rPr lang="uk" sz="1200" b="1">
                <a:solidFill>
                  <a:srgbClr val="FF0000"/>
                </a:solidFill>
                <a:latin typeface="Roboto"/>
                <a:ea typeface="Roboto"/>
                <a:cs typeface="Roboto"/>
                <a:sym typeface="Roboto"/>
              </a:rPr>
              <a:t>)</a:t>
            </a:r>
            <a:endParaRPr sz="1200">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How do I deposit my data?</a:t>
            </a:r>
            <a:endParaRPr/>
          </a:p>
        </p:txBody>
      </p:sp>
      <p:sp>
        <p:nvSpPr>
          <p:cNvPr id="204" name="Google Shape;204;p30"/>
          <p:cNvSpPr txBox="1">
            <a:spLocks noGrp="1"/>
          </p:cNvSpPr>
          <p:nvPr>
            <p:ph type="body" idx="1"/>
          </p:nvPr>
        </p:nvSpPr>
        <p:spPr>
          <a:xfrm>
            <a:off x="311700" y="1229875"/>
            <a:ext cx="35811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sz="1400"/>
              <a:t>Іноді спонсор, фінансуюча установа або інша зовнішня сторона вимагає використовувати певне сховище даних. Якщо ви вільні у виборі, ви можете скористатись рекомендаціями OpenAIRE:</a:t>
            </a:r>
            <a:endParaRPr sz="1400"/>
          </a:p>
          <a:p>
            <a:pPr marL="0" lvl="0" indent="0" algn="l" rtl="0">
              <a:spcBef>
                <a:spcPts val="1600"/>
              </a:spcBef>
              <a:spcAft>
                <a:spcPts val="1600"/>
              </a:spcAft>
              <a:buNone/>
            </a:pPr>
            <a:r>
              <a:rPr lang="uk" sz="1400"/>
              <a:t>(</a:t>
            </a:r>
            <a:r>
              <a:rPr lang="uk" sz="1100" u="sng">
                <a:solidFill>
                  <a:schemeClr val="hlink"/>
                </a:solidFill>
                <a:latin typeface="Arial"/>
                <a:ea typeface="Arial"/>
                <a:cs typeface="Arial"/>
                <a:sym typeface="Arial"/>
                <a:hlinkClick r:id="rId3"/>
              </a:rPr>
              <a:t>https://www.openaire.eu/</a:t>
            </a:r>
            <a:r>
              <a:rPr lang="uk" sz="1400"/>
              <a:t>)</a:t>
            </a:r>
            <a:endParaRPr sz="1400"/>
          </a:p>
        </p:txBody>
      </p:sp>
      <p:sp>
        <p:nvSpPr>
          <p:cNvPr id="205" name="Google Shape;205;p30"/>
          <p:cNvSpPr txBox="1"/>
          <p:nvPr/>
        </p:nvSpPr>
        <p:spPr>
          <a:xfrm>
            <a:off x="4552875" y="1017800"/>
            <a:ext cx="4179900" cy="26988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SzPts val="1200"/>
              <a:buFont typeface="Roboto"/>
              <a:buAutoNum type="arabicPeriod"/>
            </a:pPr>
            <a:r>
              <a:rPr lang="uk" sz="1200">
                <a:latin typeface="Roboto"/>
                <a:ea typeface="Roboto"/>
                <a:cs typeface="Roboto"/>
                <a:sym typeface="Roboto"/>
              </a:rPr>
              <a:t>Використовуйте зовнішній архів даних або сховище, яке підходить для вашого дослідницького профілю, щоб зберегти дані відповідно до визнаних стандартів у вашій дисципліні.</a:t>
            </a:r>
            <a:endParaRPr sz="1200">
              <a:latin typeface="Roboto"/>
              <a:ea typeface="Roboto"/>
              <a:cs typeface="Roboto"/>
              <a:sym typeface="Roboto"/>
            </a:endParaRPr>
          </a:p>
          <a:p>
            <a:pPr marL="457200" lvl="0" indent="-304800" algn="l" rtl="0">
              <a:spcBef>
                <a:spcPts val="0"/>
              </a:spcBef>
              <a:spcAft>
                <a:spcPts val="0"/>
              </a:spcAft>
              <a:buSzPts val="1200"/>
              <a:buFont typeface="Roboto"/>
              <a:buAutoNum type="arabicPeriod"/>
            </a:pPr>
            <a:r>
              <a:rPr lang="uk" sz="1200">
                <a:latin typeface="Roboto"/>
                <a:ea typeface="Roboto"/>
                <a:cs typeface="Roboto"/>
                <a:sym typeface="Roboto"/>
              </a:rPr>
              <a:t>Використовуйте інституційний репозиторій Вашої установи</a:t>
            </a:r>
            <a:endParaRPr sz="1200">
              <a:latin typeface="Roboto"/>
              <a:ea typeface="Roboto"/>
              <a:cs typeface="Roboto"/>
              <a:sym typeface="Roboto"/>
            </a:endParaRPr>
          </a:p>
          <a:p>
            <a:pPr marL="457200" lvl="0" indent="-304800" algn="l" rtl="0">
              <a:spcBef>
                <a:spcPts val="0"/>
              </a:spcBef>
              <a:spcAft>
                <a:spcPts val="0"/>
              </a:spcAft>
              <a:buSzPts val="1200"/>
              <a:buFont typeface="Roboto"/>
              <a:buAutoNum type="arabicPeriod"/>
            </a:pPr>
            <a:r>
              <a:rPr lang="uk" sz="1200">
                <a:latin typeface="Roboto"/>
                <a:ea typeface="Roboto"/>
                <a:cs typeface="Roboto"/>
                <a:sym typeface="Roboto"/>
              </a:rPr>
              <a:t>Використовуйте безкоштовні репозиторії </a:t>
            </a:r>
            <a:r>
              <a:rPr lang="uk" sz="1100" u="sng">
                <a:solidFill>
                  <a:srgbClr val="F47C24"/>
                </a:solidFill>
                <a:hlinkClick r:id="rId4"/>
              </a:rPr>
              <a:t>Dataverse</a:t>
            </a:r>
            <a:r>
              <a:rPr lang="uk" sz="1100"/>
              <a:t>,</a:t>
            </a:r>
            <a:r>
              <a:rPr lang="uk" sz="1100">
                <a:uFill>
                  <a:noFill/>
                </a:uFill>
                <a:hlinkClick r:id="rId5"/>
              </a:rPr>
              <a:t> </a:t>
            </a:r>
            <a:r>
              <a:rPr lang="uk" sz="1100" u="sng">
                <a:solidFill>
                  <a:srgbClr val="F47C24"/>
                </a:solidFill>
                <a:hlinkClick r:id="rId5"/>
              </a:rPr>
              <a:t>Dryad</a:t>
            </a:r>
            <a:r>
              <a:rPr lang="uk" sz="1100"/>
              <a:t>,</a:t>
            </a:r>
            <a:r>
              <a:rPr lang="uk" sz="1100">
                <a:uFill>
                  <a:noFill/>
                </a:uFill>
                <a:hlinkClick r:id="rId6"/>
              </a:rPr>
              <a:t> </a:t>
            </a:r>
            <a:r>
              <a:rPr lang="uk" sz="1100" u="sng">
                <a:solidFill>
                  <a:srgbClr val="F47C24"/>
                </a:solidFill>
                <a:hlinkClick r:id="rId6"/>
              </a:rPr>
              <a:t>figshare</a:t>
            </a:r>
            <a:r>
              <a:rPr lang="uk"/>
              <a:t>,</a:t>
            </a:r>
            <a:r>
              <a:rPr lang="uk" sz="1100">
                <a:uFill>
                  <a:noFill/>
                </a:uFill>
                <a:hlinkClick r:id="rId7"/>
              </a:rPr>
              <a:t> </a:t>
            </a:r>
            <a:r>
              <a:rPr lang="uk" sz="1100" u="sng">
                <a:solidFill>
                  <a:srgbClr val="F47C24"/>
                </a:solidFill>
                <a:hlinkClick r:id="rId7"/>
              </a:rPr>
              <a:t>Zenodo</a:t>
            </a:r>
            <a:endParaRPr sz="1200">
              <a:latin typeface="Roboto"/>
              <a:ea typeface="Roboto"/>
              <a:cs typeface="Roboto"/>
              <a:sym typeface="Roboto"/>
            </a:endParaRPr>
          </a:p>
          <a:p>
            <a:pPr marL="457200" lvl="0" indent="-304800" algn="l" rtl="0">
              <a:spcBef>
                <a:spcPts val="0"/>
              </a:spcBef>
              <a:spcAft>
                <a:spcPts val="0"/>
              </a:spcAft>
              <a:buSzPts val="1200"/>
              <a:buFont typeface="Roboto"/>
              <a:buAutoNum type="arabicPeriod"/>
            </a:pPr>
            <a:r>
              <a:rPr lang="uk" sz="1200">
                <a:latin typeface="Roboto"/>
                <a:ea typeface="Roboto"/>
                <a:cs typeface="Roboto"/>
                <a:sym typeface="Roboto"/>
              </a:rPr>
              <a:t>Знайдіть репозиторій, що підходить саме вашому дослідженню в </a:t>
            </a:r>
            <a:r>
              <a:rPr lang="uk" sz="1100" u="sng">
                <a:solidFill>
                  <a:srgbClr val="F47C24"/>
                </a:solidFill>
                <a:hlinkClick r:id="rId8"/>
              </a:rPr>
              <a:t>re3data</a:t>
            </a:r>
            <a:endParaRPr sz="1200">
              <a:latin typeface="Roboto"/>
              <a:ea typeface="Roboto"/>
              <a:cs typeface="Roboto"/>
              <a:sym typeface="Roboto"/>
            </a:endParaRPr>
          </a:p>
        </p:txBody>
      </p:sp>
      <p:sp>
        <p:nvSpPr>
          <p:cNvPr id="206" name="Google Shape;206;p30"/>
          <p:cNvSpPr txBox="1"/>
          <p:nvPr/>
        </p:nvSpPr>
        <p:spPr>
          <a:xfrm>
            <a:off x="311700" y="3443350"/>
            <a:ext cx="5054100" cy="128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latin typeface="Roboto"/>
                <a:ea typeface="Roboto"/>
                <a:cs typeface="Roboto"/>
                <a:sym typeface="Roboto"/>
              </a:rPr>
              <a:t>You should select a data repository that will preserve your data and metadata, and offers support guidelines for data standards and licensing. You can search for a suitable repository here: </a:t>
            </a:r>
            <a:r>
              <a:rPr lang="uk" b="1">
                <a:solidFill>
                  <a:srgbClr val="FF0000"/>
                </a:solidFill>
                <a:latin typeface="Roboto"/>
                <a:ea typeface="Roboto"/>
                <a:cs typeface="Roboto"/>
                <a:sym typeface="Roboto"/>
              </a:rPr>
              <a:t>www.re3data.org</a:t>
            </a:r>
            <a:r>
              <a:rPr lang="uk">
                <a:latin typeface="Roboto"/>
                <a:ea typeface="Roboto"/>
                <a:cs typeface="Roboto"/>
                <a:sym typeface="Roboto"/>
              </a:rPr>
              <a:t>, or use </a:t>
            </a:r>
            <a:r>
              <a:rPr lang="uk" b="1">
                <a:solidFill>
                  <a:srgbClr val="FF0000"/>
                </a:solidFill>
                <a:latin typeface="Roboto"/>
                <a:ea typeface="Roboto"/>
                <a:cs typeface="Roboto"/>
                <a:sym typeface="Roboto"/>
              </a:rPr>
              <a:t>www.zenodo.org</a:t>
            </a:r>
            <a:r>
              <a:rPr lang="uk">
                <a:latin typeface="Roboto"/>
                <a:ea typeface="Roboto"/>
                <a:cs typeface="Roboto"/>
                <a:sym typeface="Roboto"/>
              </a:rPr>
              <a:t>.</a:t>
            </a:r>
            <a:endParaRPr>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1"/>
          <p:cNvSpPr txBox="1">
            <a:spLocks noGrp="1"/>
          </p:cNvSpPr>
          <p:nvPr>
            <p:ph type="body" idx="1"/>
          </p:nvPr>
        </p:nvSpPr>
        <p:spPr>
          <a:xfrm>
            <a:off x="311700" y="1229875"/>
            <a:ext cx="33708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400" b="1">
                <a:solidFill>
                  <a:srgbClr val="222222"/>
                </a:solidFill>
                <a:highlight>
                  <a:srgbClr val="FFFFFF"/>
                </a:highlight>
              </a:rPr>
              <a:t>Dataverse</a:t>
            </a:r>
            <a:r>
              <a:rPr lang="uk" sz="1400">
                <a:solidFill>
                  <a:srgbClr val="222222"/>
                </a:solidFill>
                <a:highlight>
                  <a:srgbClr val="FFFFFF"/>
                </a:highlight>
              </a:rPr>
              <a:t> - веб-додаток, розроблений 2006 р. в </a:t>
            </a:r>
            <a:r>
              <a:rPr lang="uk" sz="1400" b="1">
                <a:solidFill>
                  <a:srgbClr val="222222"/>
                </a:solidFill>
                <a:highlight>
                  <a:srgbClr val="FFFFFF"/>
                </a:highlight>
              </a:rPr>
              <a:t>Harvard University (США),</a:t>
            </a:r>
            <a:r>
              <a:rPr lang="uk" sz="1400">
                <a:solidFill>
                  <a:srgbClr val="222222"/>
                </a:solidFill>
                <a:highlight>
                  <a:srgbClr val="FFFFFF"/>
                </a:highlight>
              </a:rPr>
              <a:t> з відкритим вихідним кодом для обміну, збереження, цитування, дослідження та аналізу даних досліджень</a:t>
            </a:r>
            <a:endParaRPr sz="1400"/>
          </a:p>
        </p:txBody>
      </p:sp>
      <p:sp>
        <p:nvSpPr>
          <p:cNvPr id="212" name="Google Shape;212;p31"/>
          <p:cNvSpPr txBox="1"/>
          <p:nvPr/>
        </p:nvSpPr>
        <p:spPr>
          <a:xfrm>
            <a:off x="311700" y="2936400"/>
            <a:ext cx="5761800" cy="176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latin typeface="Roboto"/>
                <a:ea typeface="Roboto"/>
                <a:cs typeface="Roboto"/>
                <a:sym typeface="Roboto"/>
              </a:rPr>
              <a:t>В країнах Європейського Союзу також використовується Dataverse для збереження даних, зібраних дослідницькими спільнотами Нідерландів, Німеччини, Франції та Фінляндії. Найбільший репозитарій Dataverse називається DataverseNL і розташований в Нідерландах, надаючи послуги з управління даними для 11 голландських університетів. Подібна служба розробляється в Норвегії (DataverseNO).</a:t>
            </a:r>
            <a:endParaRPr>
              <a:latin typeface="Roboto"/>
              <a:ea typeface="Roboto"/>
              <a:cs typeface="Roboto"/>
              <a:sym typeface="Roboto"/>
            </a:endParaRPr>
          </a:p>
        </p:txBody>
      </p:sp>
      <p:sp>
        <p:nvSpPr>
          <p:cNvPr id="213" name="Google Shape;213;p31"/>
          <p:cNvSpPr txBox="1"/>
          <p:nvPr/>
        </p:nvSpPr>
        <p:spPr>
          <a:xfrm>
            <a:off x="6025850" y="736500"/>
            <a:ext cx="2806500" cy="273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latin typeface="Roboto"/>
                <a:ea typeface="Roboto"/>
                <a:cs typeface="Roboto"/>
                <a:sym typeface="Roboto"/>
              </a:rPr>
              <a:t>На даний момент Dataverse має кілька </a:t>
            </a:r>
            <a:r>
              <a:rPr lang="uk" sz="1800" b="1">
                <a:latin typeface="Roboto"/>
                <a:ea typeface="Roboto"/>
                <a:cs typeface="Roboto"/>
                <a:sym typeface="Roboto"/>
              </a:rPr>
              <a:t>відкритих API</a:t>
            </a:r>
            <a:r>
              <a:rPr lang="uk">
                <a:latin typeface="Roboto"/>
                <a:ea typeface="Roboto"/>
                <a:cs typeface="Roboto"/>
                <a:sym typeface="Roboto"/>
              </a:rPr>
              <a:t>, які дозволяють здійснювати пошук, депонування та доступ до даних.</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b="1">
                <a:latin typeface="Roboto"/>
                <a:ea typeface="Roboto"/>
                <a:cs typeface="Roboto"/>
                <a:sym typeface="Roboto"/>
              </a:rPr>
              <a:t>DSpace</a:t>
            </a:r>
            <a:r>
              <a:rPr lang="uk">
                <a:latin typeface="Roboto"/>
                <a:ea typeface="Roboto"/>
                <a:cs typeface="Roboto"/>
                <a:sym typeface="Roboto"/>
              </a:rPr>
              <a:t> часто порівнюється з Dataverse і використовується для зберігання наукових даних. </a:t>
            </a:r>
            <a:r>
              <a:rPr lang="uk" b="1">
                <a:latin typeface="Roboto"/>
                <a:ea typeface="Roboto"/>
                <a:cs typeface="Roboto"/>
                <a:sym typeface="Roboto"/>
              </a:rPr>
              <a:t>CKAN</a:t>
            </a:r>
            <a:r>
              <a:rPr lang="uk">
                <a:latin typeface="Roboto"/>
                <a:ea typeface="Roboto"/>
                <a:cs typeface="Roboto"/>
                <a:sym typeface="Roboto"/>
              </a:rPr>
              <a:t> надає аналогічні функції і широко використовується для відкритих даних.</a:t>
            </a:r>
            <a:endParaRPr>
              <a:latin typeface="Roboto"/>
              <a:ea typeface="Roboto"/>
              <a:cs typeface="Roboto"/>
              <a:sym typeface="Roboto"/>
            </a:endParaRPr>
          </a:p>
        </p:txBody>
      </p:sp>
      <p:sp>
        <p:nvSpPr>
          <p:cNvPr id="214" name="Google Shape;214;p31"/>
          <p:cNvSpPr/>
          <p:nvPr/>
        </p:nvSpPr>
        <p:spPr>
          <a:xfrm>
            <a:off x="4103275" y="1071275"/>
            <a:ext cx="1501800" cy="1406100"/>
          </a:xfrm>
          <a:prstGeom prst="ellipse">
            <a:avLst/>
          </a:prstGeom>
          <a:solidFill>
            <a:srgbClr val="F1C23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1"/>
          <p:cNvSpPr txBox="1"/>
          <p:nvPr/>
        </p:nvSpPr>
        <p:spPr>
          <a:xfrm>
            <a:off x="4160700" y="1501675"/>
            <a:ext cx="1444500" cy="6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1000" u="sng">
                <a:latin typeface="Roboto"/>
                <a:ea typeface="Roboto"/>
                <a:cs typeface="Roboto"/>
                <a:sym typeface="Roboto"/>
                <a:hlinkClick r:id="rId3"/>
              </a:rPr>
              <a:t>https://dataverse.org</a:t>
            </a:r>
            <a:endParaRPr sz="1000">
              <a:latin typeface="Roboto"/>
              <a:ea typeface="Roboto"/>
              <a:cs typeface="Roboto"/>
              <a:sym typeface="Roboto"/>
            </a:endParaRPr>
          </a:p>
        </p:txBody>
      </p:sp>
      <p:sp>
        <p:nvSpPr>
          <p:cNvPr id="216" name="Google Shape;216;p31"/>
          <p:cNvSpPr/>
          <p:nvPr/>
        </p:nvSpPr>
        <p:spPr>
          <a:xfrm>
            <a:off x="3749425" y="832150"/>
            <a:ext cx="2204700" cy="1769400"/>
          </a:xfrm>
          <a:prstGeom prst="bracePair">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1"/>
          <p:cNvPicPr preferRelativeResize="0"/>
          <p:nvPr/>
        </p:nvPicPr>
        <p:blipFill>
          <a:blip r:embed="rId4">
            <a:alphaModFix/>
          </a:blip>
          <a:stretch>
            <a:fillRect/>
          </a:stretch>
        </p:blipFill>
        <p:spPr>
          <a:xfrm>
            <a:off x="440000" y="282800"/>
            <a:ext cx="2965100" cy="1008450"/>
          </a:xfrm>
          <a:prstGeom prst="rect">
            <a:avLst/>
          </a:prstGeom>
          <a:noFill/>
          <a:ln>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Map of Dataverse repositories around the world</a:t>
            </a:r>
            <a:endParaRPr/>
          </a:p>
        </p:txBody>
      </p:sp>
      <p:sp>
        <p:nvSpPr>
          <p:cNvPr id="223" name="Google Shape;223;p32"/>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24" name="Google Shape;224;p32"/>
          <p:cNvPicPr preferRelativeResize="0"/>
          <p:nvPr/>
        </p:nvPicPr>
        <p:blipFill>
          <a:blip r:embed="rId3">
            <a:alphaModFix/>
          </a:blip>
          <a:stretch>
            <a:fillRect/>
          </a:stretch>
        </p:blipFill>
        <p:spPr>
          <a:xfrm>
            <a:off x="0" y="1165412"/>
            <a:ext cx="9144000" cy="3919182"/>
          </a:xfrm>
          <a:prstGeom prst="rect">
            <a:avLst/>
          </a:prstGeom>
          <a:noFill/>
          <a:ln>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3"/>
          <p:cNvSpPr txBox="1">
            <a:spLocks noGrp="1"/>
          </p:cNvSpPr>
          <p:nvPr>
            <p:ph type="body" idx="1"/>
          </p:nvPr>
        </p:nvSpPr>
        <p:spPr>
          <a:xfrm>
            <a:off x="311700" y="1392425"/>
            <a:ext cx="4260300" cy="317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sz="1200" b="1">
                <a:solidFill>
                  <a:srgbClr val="222222"/>
                </a:solidFill>
                <a:highlight>
                  <a:srgbClr val="FFFFFF"/>
                </a:highlight>
              </a:rPr>
              <a:t>Dryad </a:t>
            </a:r>
            <a:r>
              <a:rPr lang="uk" sz="1200"/>
              <a:t>(США) - міжнародне дисциплінарне сховище даних для наукових медичних публікацій, яке робить дані відкритими, вільно повторюваними і цитованими.</a:t>
            </a:r>
            <a:endParaRPr sz="1200"/>
          </a:p>
          <a:p>
            <a:pPr marL="0" lvl="0" indent="0" algn="l" rtl="0">
              <a:spcBef>
                <a:spcPts val="1600"/>
              </a:spcBef>
              <a:spcAft>
                <a:spcPts val="0"/>
              </a:spcAft>
              <a:buNone/>
            </a:pPr>
            <a:r>
              <a:rPr lang="uk" sz="1200" b="1">
                <a:solidFill>
                  <a:srgbClr val="222222"/>
                </a:solidFill>
                <a:highlight>
                  <a:srgbClr val="FFFFFF"/>
                </a:highlight>
              </a:rPr>
              <a:t>Dryad </a:t>
            </a:r>
            <a:r>
              <a:rPr lang="uk" sz="1200"/>
              <a:t>має на меті дозволити дослідникам перевіряти опубліковані результати, досліджувати нові методології аналізу, і проводити синтетичні дослідження, такі як формальний мета-аналіз. </a:t>
            </a:r>
            <a:endParaRPr sz="1200"/>
          </a:p>
          <a:p>
            <a:pPr marL="0" lvl="0" indent="0" algn="l" rtl="0">
              <a:spcBef>
                <a:spcPts val="1600"/>
              </a:spcBef>
              <a:spcAft>
                <a:spcPts val="1600"/>
              </a:spcAft>
              <a:buNone/>
            </a:pPr>
            <a:r>
              <a:rPr lang="uk" sz="1200" b="1">
                <a:solidFill>
                  <a:srgbClr val="222222"/>
                </a:solidFill>
                <a:highlight>
                  <a:srgbClr val="FFFFFF"/>
                </a:highlight>
              </a:rPr>
              <a:t>Dryad </a:t>
            </a:r>
            <a:r>
              <a:rPr lang="uk" sz="1200"/>
              <a:t>служить сховищем для </a:t>
            </a:r>
            <a:r>
              <a:rPr lang="uk" b="1"/>
              <a:t>таблиць, і всіх інших не типових видів даних</a:t>
            </a:r>
            <a:r>
              <a:rPr lang="uk" sz="1200"/>
              <a:t>, для яких спеціалізовані сховища ще не існують.</a:t>
            </a:r>
            <a:endParaRPr sz="1200"/>
          </a:p>
        </p:txBody>
      </p:sp>
      <p:pic>
        <p:nvPicPr>
          <p:cNvPr id="230" name="Google Shape;230;p33"/>
          <p:cNvPicPr preferRelativeResize="0"/>
          <p:nvPr/>
        </p:nvPicPr>
        <p:blipFill>
          <a:blip r:embed="rId3">
            <a:alphaModFix/>
          </a:blip>
          <a:stretch>
            <a:fillRect/>
          </a:stretch>
        </p:blipFill>
        <p:spPr>
          <a:xfrm>
            <a:off x="311700" y="59875"/>
            <a:ext cx="2098369" cy="1170000"/>
          </a:xfrm>
          <a:prstGeom prst="rect">
            <a:avLst/>
          </a:prstGeom>
          <a:noFill/>
          <a:ln>
            <a:noFill/>
          </a:ln>
        </p:spPr>
      </p:pic>
      <p:sp>
        <p:nvSpPr>
          <p:cNvPr id="231" name="Google Shape;231;p33"/>
          <p:cNvSpPr txBox="1"/>
          <p:nvPr/>
        </p:nvSpPr>
        <p:spPr>
          <a:xfrm>
            <a:off x="5337200" y="1248950"/>
            <a:ext cx="3462600" cy="255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latin typeface="Roboto"/>
                <a:ea typeface="Roboto"/>
                <a:cs typeface="Roboto"/>
                <a:sym typeface="Roboto"/>
              </a:rPr>
              <a:t>Оптимально, автори подають дані в </a:t>
            </a:r>
            <a:r>
              <a:rPr lang="uk" sz="1200" b="1">
                <a:solidFill>
                  <a:srgbClr val="222222"/>
                </a:solidFill>
                <a:highlight>
                  <a:srgbClr val="FFFFFF"/>
                </a:highlight>
                <a:latin typeface="Roboto"/>
                <a:ea typeface="Roboto"/>
                <a:cs typeface="Roboto"/>
                <a:sym typeface="Roboto"/>
              </a:rPr>
              <a:t>Dryad </a:t>
            </a:r>
            <a:r>
              <a:rPr lang="uk">
                <a:latin typeface="Roboto"/>
                <a:ea typeface="Roboto"/>
                <a:cs typeface="Roboto"/>
                <a:sym typeface="Roboto"/>
              </a:rPr>
              <a:t>одночасно з публікацією статті, так що </a:t>
            </a:r>
            <a:r>
              <a:rPr lang="uk" sz="1800" b="1">
                <a:latin typeface="Roboto"/>
                <a:ea typeface="Roboto"/>
                <a:cs typeface="Roboto"/>
                <a:sym typeface="Roboto"/>
              </a:rPr>
              <a:t>посилання на дані є включені в опубліковану статтю</a:t>
            </a:r>
            <a:r>
              <a:rPr lang="uk">
                <a:latin typeface="Roboto"/>
                <a:ea typeface="Roboto"/>
                <a:cs typeface="Roboto"/>
                <a:sym typeface="Roboto"/>
              </a:rPr>
              <a:t>.</a:t>
            </a:r>
            <a:endParaRPr>
              <a:latin typeface="Roboto"/>
              <a:ea typeface="Roboto"/>
              <a:cs typeface="Roboto"/>
              <a:sym typeface="Roboto"/>
            </a:endParaRPr>
          </a:p>
        </p:txBody>
      </p:sp>
      <p:pic>
        <p:nvPicPr>
          <p:cNvPr id="232" name="Google Shape;232;p33"/>
          <p:cNvPicPr preferRelativeResize="0"/>
          <p:nvPr/>
        </p:nvPicPr>
        <p:blipFill>
          <a:blip r:embed="rId4">
            <a:alphaModFix/>
          </a:blip>
          <a:stretch>
            <a:fillRect/>
          </a:stretch>
        </p:blipFill>
        <p:spPr>
          <a:xfrm>
            <a:off x="5432850" y="2838563"/>
            <a:ext cx="3143250" cy="1800225"/>
          </a:xfrm>
          <a:prstGeom prst="rect">
            <a:avLst/>
          </a:prstGeom>
          <a:noFill/>
          <a:ln>
            <a:noFill/>
          </a:ln>
        </p:spPr>
      </p:pic>
      <p:sp>
        <p:nvSpPr>
          <p:cNvPr id="233" name="Google Shape;233;p33"/>
          <p:cNvSpPr/>
          <p:nvPr/>
        </p:nvSpPr>
        <p:spPr>
          <a:xfrm>
            <a:off x="3572550" y="4342400"/>
            <a:ext cx="1998900" cy="2964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3"/>
          <p:cNvSpPr txBox="1"/>
          <p:nvPr/>
        </p:nvSpPr>
        <p:spPr>
          <a:xfrm>
            <a:off x="1539950" y="4304175"/>
            <a:ext cx="1865100" cy="29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i="1">
                <a:latin typeface="Roboto"/>
                <a:ea typeface="Roboto"/>
                <a:cs typeface="Roboto"/>
                <a:sym typeface="Roboto"/>
              </a:rPr>
              <a:t>посилання на Dryad</a:t>
            </a:r>
            <a:endParaRPr i="1">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Registry of Research Data Repositories</a:t>
            </a:r>
            <a:endParaRPr/>
          </a:p>
        </p:txBody>
      </p:sp>
      <p:sp>
        <p:nvSpPr>
          <p:cNvPr id="240" name="Google Shape;240;p34"/>
          <p:cNvSpPr txBox="1">
            <a:spLocks noGrp="1"/>
          </p:cNvSpPr>
          <p:nvPr>
            <p:ph type="body" idx="1"/>
          </p:nvPr>
        </p:nvSpPr>
        <p:spPr>
          <a:xfrm>
            <a:off x="7001475" y="1229875"/>
            <a:ext cx="2008500" cy="1626000"/>
          </a:xfrm>
          <a:prstGeom prst="rect">
            <a:avLst/>
          </a:prstGeom>
        </p:spPr>
        <p:txBody>
          <a:bodyPr spcFirstLastPara="1" wrap="square" lIns="91425" tIns="91425" rIns="91425" bIns="91425" anchor="t" anchorCtr="0">
            <a:noAutofit/>
          </a:bodyPr>
          <a:lstStyle/>
          <a:p>
            <a:pPr marL="457200" lvl="0" indent="-304800" algn="l" rtl="0">
              <a:lnSpc>
                <a:spcPct val="110000"/>
              </a:lnSpc>
              <a:spcBef>
                <a:spcPts val="1500"/>
              </a:spcBef>
              <a:spcAft>
                <a:spcPts val="0"/>
              </a:spcAft>
              <a:buClr>
                <a:srgbClr val="000000"/>
              </a:buClr>
              <a:buSzPts val="1200"/>
              <a:buChar char="➢"/>
            </a:pPr>
            <a:r>
              <a:rPr lang="uk" sz="1200">
                <a:solidFill>
                  <a:srgbClr val="000000"/>
                </a:solidFill>
              </a:rPr>
              <a:t>2,000 Data Repositories </a:t>
            </a:r>
            <a:endParaRPr sz="1200">
              <a:solidFill>
                <a:srgbClr val="000000"/>
              </a:solidFill>
            </a:endParaRPr>
          </a:p>
          <a:p>
            <a:pPr marL="457200" lvl="0" indent="-304800" algn="l" rtl="0">
              <a:lnSpc>
                <a:spcPct val="110000"/>
              </a:lnSpc>
              <a:spcBef>
                <a:spcPts val="0"/>
              </a:spcBef>
              <a:spcAft>
                <a:spcPts val="0"/>
              </a:spcAft>
              <a:buClr>
                <a:srgbClr val="333333"/>
              </a:buClr>
              <a:buSzPts val="1200"/>
              <a:buChar char="➢"/>
            </a:pPr>
            <a:r>
              <a:rPr lang="uk" sz="1200">
                <a:solidFill>
                  <a:srgbClr val="333333"/>
                </a:solidFill>
              </a:rPr>
              <a:t>use Repository Finder to find the right repository for your data</a:t>
            </a:r>
            <a:endParaRPr sz="1200">
              <a:solidFill>
                <a:srgbClr val="333333"/>
              </a:solidFill>
            </a:endParaRPr>
          </a:p>
          <a:p>
            <a:pPr marL="457200" lvl="0" indent="-304800" algn="l" rtl="0">
              <a:lnSpc>
                <a:spcPct val="110000"/>
              </a:lnSpc>
              <a:spcBef>
                <a:spcPts val="0"/>
              </a:spcBef>
              <a:spcAft>
                <a:spcPts val="0"/>
              </a:spcAft>
              <a:buClr>
                <a:srgbClr val="333333"/>
              </a:buClr>
              <a:buSzPts val="1200"/>
              <a:buChar char="➢"/>
            </a:pPr>
            <a:r>
              <a:rPr lang="uk" sz="1050">
                <a:solidFill>
                  <a:srgbClr val="333333"/>
                </a:solidFill>
                <a:highlight>
                  <a:srgbClr val="FFFFFF"/>
                </a:highlight>
                <a:latin typeface="Arial"/>
                <a:ea typeface="Arial"/>
                <a:cs typeface="Arial"/>
                <a:sym typeface="Arial"/>
              </a:rPr>
              <a:t>DataCite Metadata Store (MDS)</a:t>
            </a:r>
            <a:endParaRPr sz="1200">
              <a:solidFill>
                <a:srgbClr val="333333"/>
              </a:solidFill>
            </a:endParaRPr>
          </a:p>
        </p:txBody>
      </p:sp>
      <p:pic>
        <p:nvPicPr>
          <p:cNvPr id="241" name="Google Shape;241;p34"/>
          <p:cNvPicPr preferRelativeResize="0"/>
          <p:nvPr/>
        </p:nvPicPr>
        <p:blipFill>
          <a:blip r:embed="rId3">
            <a:alphaModFix/>
          </a:blip>
          <a:stretch>
            <a:fillRect/>
          </a:stretch>
        </p:blipFill>
        <p:spPr>
          <a:xfrm>
            <a:off x="170347" y="1229872"/>
            <a:ext cx="6650928" cy="3642175"/>
          </a:xfrm>
          <a:prstGeom prst="rect">
            <a:avLst/>
          </a:prstGeom>
          <a:noFill/>
          <a:ln>
            <a:noFill/>
          </a:ln>
        </p:spPr>
      </p:pic>
      <p:pic>
        <p:nvPicPr>
          <p:cNvPr id="242" name="Google Shape;242;p34"/>
          <p:cNvPicPr preferRelativeResize="0"/>
          <p:nvPr/>
        </p:nvPicPr>
        <p:blipFill>
          <a:blip r:embed="rId4">
            <a:alphaModFix/>
          </a:blip>
          <a:stretch>
            <a:fillRect/>
          </a:stretch>
        </p:blipFill>
        <p:spPr>
          <a:xfrm>
            <a:off x="7391600" y="3173150"/>
            <a:ext cx="1228250" cy="416575"/>
          </a:xfrm>
          <a:prstGeom prst="rect">
            <a:avLst/>
          </a:prstGeom>
          <a:noFill/>
          <a:ln>
            <a:no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5"/>
          <p:cNvSpPr txBox="1">
            <a:spLocks noGrp="1"/>
          </p:cNvSpPr>
          <p:nvPr>
            <p:ph type="title"/>
          </p:nvPr>
        </p:nvSpPr>
        <p:spPr>
          <a:xfrm>
            <a:off x="311700" y="410000"/>
            <a:ext cx="3571500" cy="153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Додати свій інституційний репозитарій</a:t>
            </a:r>
            <a:endParaRPr/>
          </a:p>
        </p:txBody>
      </p:sp>
      <p:sp>
        <p:nvSpPr>
          <p:cNvPr id="248" name="Google Shape;248;p35"/>
          <p:cNvSpPr txBox="1">
            <a:spLocks noGrp="1"/>
          </p:cNvSpPr>
          <p:nvPr>
            <p:ph type="body" idx="1"/>
          </p:nvPr>
        </p:nvSpPr>
        <p:spPr>
          <a:xfrm>
            <a:off x="311700" y="2333825"/>
            <a:ext cx="8520600" cy="2235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400" b="1" u="sng">
                <a:solidFill>
                  <a:schemeClr val="hlink"/>
                </a:solidFill>
                <a:hlinkClick r:id="rId3"/>
              </a:rPr>
              <a:t>https://www.re3data.org/suggest</a:t>
            </a:r>
            <a:endParaRPr sz="1400" b="1"/>
          </a:p>
        </p:txBody>
      </p:sp>
      <p:pic>
        <p:nvPicPr>
          <p:cNvPr id="249" name="Google Shape;249;p35"/>
          <p:cNvPicPr preferRelativeResize="0"/>
          <p:nvPr/>
        </p:nvPicPr>
        <p:blipFill>
          <a:blip r:embed="rId4">
            <a:alphaModFix/>
          </a:blip>
          <a:stretch>
            <a:fillRect/>
          </a:stretch>
        </p:blipFill>
        <p:spPr>
          <a:xfrm>
            <a:off x="3259449" y="0"/>
            <a:ext cx="5930249" cy="4371149"/>
          </a:xfrm>
          <a:prstGeom prst="rect">
            <a:avLst/>
          </a:prstGeom>
          <a:noFill/>
          <a:ln>
            <a:noFill/>
          </a:ln>
        </p:spPr>
      </p:pic>
      <p:pic>
        <p:nvPicPr>
          <p:cNvPr id="250" name="Google Shape;250;p35"/>
          <p:cNvPicPr preferRelativeResize="0"/>
          <p:nvPr/>
        </p:nvPicPr>
        <p:blipFill>
          <a:blip r:embed="rId5">
            <a:alphaModFix/>
          </a:blip>
          <a:stretch>
            <a:fillRect/>
          </a:stretch>
        </p:blipFill>
        <p:spPr>
          <a:xfrm>
            <a:off x="448900" y="2827200"/>
            <a:ext cx="2009250" cy="707475"/>
          </a:xfrm>
          <a:prstGeom prst="rect">
            <a:avLst/>
          </a:prstGeom>
          <a:noFill/>
          <a:ln>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p:txBody>
      </p:sp>
      <p:sp>
        <p:nvSpPr>
          <p:cNvPr id="256" name="Google Shape;256;p36"/>
          <p:cNvSpPr txBox="1">
            <a:spLocks noGrp="1"/>
          </p:cNvSpPr>
          <p:nvPr>
            <p:ph type="body" idx="1"/>
          </p:nvPr>
        </p:nvSpPr>
        <p:spPr>
          <a:xfrm>
            <a:off x="311700" y="1229875"/>
            <a:ext cx="45810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uk" sz="1400"/>
              <a:t>Відкрита наука, рух для створення наукових продуктів і процесів, </a:t>
            </a:r>
            <a:r>
              <a:rPr lang="uk" b="1"/>
              <a:t>доступних і повторно використовуваних </a:t>
            </a:r>
            <a:r>
              <a:rPr lang="uk" sz="1400"/>
              <a:t>усіма, стосується культури і знань, а також технологій і послуг. Переконання дослідників у користі від зміни їхньої практики та використанні нових навичок та знань, необхідних для цього, є важливим завданням для наукового світу в 21 ст.</a:t>
            </a:r>
            <a:endParaRPr sz="1400"/>
          </a:p>
        </p:txBody>
      </p:sp>
      <p:sp>
        <p:nvSpPr>
          <p:cNvPr id="257" name="Google Shape;257;p36"/>
          <p:cNvSpPr txBox="1"/>
          <p:nvPr/>
        </p:nvSpPr>
        <p:spPr>
          <a:xfrm>
            <a:off x="5185325" y="1310275"/>
            <a:ext cx="3763500" cy="263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2000" b="1">
                <a:solidFill>
                  <a:srgbClr val="FFFFFF"/>
                </a:solidFill>
                <a:highlight>
                  <a:schemeClr val="dk1"/>
                </a:highlight>
                <a:latin typeface="Roboto"/>
                <a:ea typeface="Roboto"/>
                <a:cs typeface="Roboto"/>
                <a:sym typeface="Roboto"/>
              </a:rPr>
              <a:t>"Open science is the movement to make scientific research, data and dissemination accessible to all levels of an inquiring society."</a:t>
            </a:r>
            <a:endParaRPr sz="2000" b="1">
              <a:solidFill>
                <a:srgbClr val="FFFFFF"/>
              </a:solidFill>
              <a:highlight>
                <a:schemeClr val="dk1"/>
              </a:highlight>
              <a:latin typeface="Roboto"/>
              <a:ea typeface="Roboto"/>
              <a:cs typeface="Roboto"/>
              <a:sym typeface="Roboto"/>
            </a:endParaRPr>
          </a:p>
          <a:p>
            <a:pPr marL="0" lvl="0" indent="0" algn="l" rtl="0">
              <a:spcBef>
                <a:spcPts val="0"/>
              </a:spcBef>
              <a:spcAft>
                <a:spcPts val="0"/>
              </a:spcAft>
              <a:buNone/>
            </a:pPr>
            <a:endParaRPr sz="2000" b="1">
              <a:solidFill>
                <a:srgbClr val="FFFFFF"/>
              </a:solidFill>
              <a:highlight>
                <a:schemeClr val="dk1"/>
              </a:highlight>
              <a:latin typeface="Roboto"/>
              <a:ea typeface="Roboto"/>
              <a:cs typeface="Roboto"/>
              <a:sym typeface="Roboto"/>
            </a:endParaRPr>
          </a:p>
          <a:p>
            <a:pPr marL="0" lvl="0" indent="0" algn="l" rtl="0">
              <a:spcBef>
                <a:spcPts val="0"/>
              </a:spcBef>
              <a:spcAft>
                <a:spcPts val="0"/>
              </a:spcAft>
              <a:buNone/>
            </a:pPr>
            <a:r>
              <a:rPr lang="uk" sz="1100" b="1">
                <a:latin typeface="Roboto"/>
                <a:ea typeface="Roboto"/>
                <a:cs typeface="Roboto"/>
                <a:sym typeface="Roboto"/>
              </a:rPr>
              <a:t>(</a:t>
            </a:r>
            <a:r>
              <a:rPr lang="uk" sz="1100" u="sng">
                <a:latin typeface="Roboto"/>
                <a:ea typeface="Roboto"/>
                <a:cs typeface="Roboto"/>
                <a:sym typeface="Roboto"/>
                <a:hlinkClick r:id="rId3"/>
              </a:rPr>
              <a:t>FOSTER taxonomy</a:t>
            </a:r>
            <a:endParaRPr sz="1100" b="1">
              <a:latin typeface="Roboto"/>
              <a:ea typeface="Roboto"/>
              <a:cs typeface="Roboto"/>
              <a:sym typeface="Roboto"/>
            </a:endParaRPr>
          </a:p>
          <a:p>
            <a:pPr marL="0" lvl="0" indent="0" algn="l" rtl="0">
              <a:spcBef>
                <a:spcPts val="0"/>
              </a:spcBef>
              <a:spcAft>
                <a:spcPts val="0"/>
              </a:spcAft>
              <a:buNone/>
            </a:pPr>
            <a:r>
              <a:rPr lang="uk" sz="1100" u="sng">
                <a:latin typeface="Roboto"/>
                <a:ea typeface="Roboto"/>
                <a:cs typeface="Roboto"/>
                <a:sym typeface="Roboto"/>
                <a:hlinkClick r:id="rId3"/>
              </a:rPr>
              <a:t>https://www.fosteropenscience.eu/taxonomy/term/7</a:t>
            </a:r>
            <a:r>
              <a:rPr lang="uk" sz="1100" b="1">
                <a:latin typeface="Roboto"/>
                <a:ea typeface="Roboto"/>
                <a:cs typeface="Roboto"/>
                <a:sym typeface="Roboto"/>
              </a:rPr>
              <a:t>)</a:t>
            </a:r>
            <a:endParaRPr sz="1100" b="1">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p:txBody>
      </p:sp>
      <p:sp>
        <p:nvSpPr>
          <p:cNvPr id="263" name="Google Shape;263;p37"/>
          <p:cNvSpPr txBox="1">
            <a:spLocks noGrp="1"/>
          </p:cNvSpPr>
          <p:nvPr>
            <p:ph type="body" idx="1"/>
          </p:nvPr>
        </p:nvSpPr>
        <p:spPr>
          <a:xfrm>
            <a:off x="311700" y="1229875"/>
            <a:ext cx="55134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b="1" u="sng">
                <a:solidFill>
                  <a:srgbClr val="FFFFFF"/>
                </a:solidFill>
                <a:highlight>
                  <a:schemeClr val="dk1"/>
                </a:highlight>
              </a:rPr>
              <a:t>4 fundamental goals:</a:t>
            </a:r>
            <a:endParaRPr b="1" u="sng">
              <a:solidFill>
                <a:srgbClr val="FFFFFF"/>
              </a:solidFill>
              <a:highlight>
                <a:schemeClr val="dk1"/>
              </a:highlight>
            </a:endParaRPr>
          </a:p>
          <a:p>
            <a:pPr marL="673100" lvl="0" indent="-342900" algn="l" rtl="0">
              <a:spcBef>
                <a:spcPts val="1800"/>
              </a:spcBef>
              <a:spcAft>
                <a:spcPts val="0"/>
              </a:spcAft>
              <a:buClr>
                <a:srgbClr val="333333"/>
              </a:buClr>
              <a:buSzPts val="1800"/>
              <a:buFont typeface="Roboto"/>
              <a:buChar char="➢"/>
            </a:pPr>
            <a:r>
              <a:rPr lang="uk" b="1">
                <a:solidFill>
                  <a:srgbClr val="333333"/>
                </a:solidFill>
                <a:highlight>
                  <a:srgbClr val="FFFFFF"/>
                </a:highlight>
              </a:rPr>
              <a:t>Transparency</a:t>
            </a:r>
            <a:r>
              <a:rPr lang="uk">
                <a:solidFill>
                  <a:srgbClr val="333333"/>
                </a:solidFill>
                <a:highlight>
                  <a:srgbClr val="FFFFFF"/>
                </a:highlight>
              </a:rPr>
              <a:t> in experimental methodology, observation, and collection of data</a:t>
            </a:r>
            <a:endParaRPr>
              <a:solidFill>
                <a:srgbClr val="333333"/>
              </a:solidFill>
              <a:highlight>
                <a:srgbClr val="FFFFFF"/>
              </a:highlight>
            </a:endParaRPr>
          </a:p>
          <a:p>
            <a:pPr marL="673100" lvl="0" indent="-342900" algn="l" rtl="0">
              <a:spcBef>
                <a:spcPts val="0"/>
              </a:spcBef>
              <a:spcAft>
                <a:spcPts val="0"/>
              </a:spcAft>
              <a:buClr>
                <a:srgbClr val="333333"/>
              </a:buClr>
              <a:buSzPts val="1800"/>
              <a:buFont typeface="Roboto"/>
              <a:buChar char="➢"/>
            </a:pPr>
            <a:r>
              <a:rPr lang="uk" b="1">
                <a:solidFill>
                  <a:srgbClr val="333333"/>
                </a:solidFill>
                <a:highlight>
                  <a:srgbClr val="FFFFFF"/>
                </a:highlight>
              </a:rPr>
              <a:t>Public availability</a:t>
            </a:r>
            <a:r>
              <a:rPr lang="uk">
                <a:solidFill>
                  <a:srgbClr val="333333"/>
                </a:solidFill>
                <a:highlight>
                  <a:srgbClr val="FFFFFF"/>
                </a:highlight>
              </a:rPr>
              <a:t> and reusability of scientific data</a:t>
            </a:r>
            <a:endParaRPr>
              <a:solidFill>
                <a:srgbClr val="333333"/>
              </a:solidFill>
              <a:highlight>
                <a:srgbClr val="FFFFFF"/>
              </a:highlight>
            </a:endParaRPr>
          </a:p>
          <a:p>
            <a:pPr marL="673100" lvl="0" indent="-342900" algn="l" rtl="0">
              <a:spcBef>
                <a:spcPts val="0"/>
              </a:spcBef>
              <a:spcAft>
                <a:spcPts val="0"/>
              </a:spcAft>
              <a:buClr>
                <a:srgbClr val="333333"/>
              </a:buClr>
              <a:buSzPts val="1800"/>
              <a:buFont typeface="Roboto"/>
              <a:buChar char="➢"/>
            </a:pPr>
            <a:r>
              <a:rPr lang="uk" b="1">
                <a:solidFill>
                  <a:srgbClr val="333333"/>
                </a:solidFill>
                <a:highlight>
                  <a:srgbClr val="FFFFFF"/>
                </a:highlight>
              </a:rPr>
              <a:t>Public accessibility</a:t>
            </a:r>
            <a:r>
              <a:rPr lang="uk">
                <a:solidFill>
                  <a:srgbClr val="333333"/>
                </a:solidFill>
                <a:highlight>
                  <a:srgbClr val="FFFFFF"/>
                </a:highlight>
              </a:rPr>
              <a:t> and transparency of scientific communication</a:t>
            </a:r>
            <a:endParaRPr>
              <a:solidFill>
                <a:srgbClr val="333333"/>
              </a:solidFill>
              <a:highlight>
                <a:srgbClr val="FFFFFF"/>
              </a:highlight>
            </a:endParaRPr>
          </a:p>
          <a:p>
            <a:pPr marL="673100" lvl="0" indent="-342900" algn="l" rtl="0">
              <a:spcBef>
                <a:spcPts val="0"/>
              </a:spcBef>
              <a:spcAft>
                <a:spcPts val="0"/>
              </a:spcAft>
              <a:buClr>
                <a:srgbClr val="333333"/>
              </a:buClr>
              <a:buSzPts val="1800"/>
              <a:buFont typeface="Roboto"/>
              <a:buChar char="➢"/>
            </a:pPr>
            <a:r>
              <a:rPr lang="uk" b="1">
                <a:solidFill>
                  <a:srgbClr val="333333"/>
                </a:solidFill>
                <a:highlight>
                  <a:srgbClr val="FFFFFF"/>
                </a:highlight>
              </a:rPr>
              <a:t>Using web-based tools</a:t>
            </a:r>
            <a:r>
              <a:rPr lang="uk">
                <a:solidFill>
                  <a:srgbClr val="333333"/>
                </a:solidFill>
                <a:highlight>
                  <a:srgbClr val="FFFFFF"/>
                </a:highlight>
              </a:rPr>
              <a:t> to facilitate scientific collaboration</a:t>
            </a:r>
            <a:endParaRPr>
              <a:solidFill>
                <a:srgbClr val="333333"/>
              </a:solidFill>
              <a:highlight>
                <a:srgbClr val="FFFFFF"/>
              </a:highlight>
            </a:endParaRPr>
          </a:p>
          <a:p>
            <a:pPr marL="0" lvl="0" indent="0" algn="l" rtl="0">
              <a:spcBef>
                <a:spcPts val="3600"/>
              </a:spcBef>
              <a:spcAft>
                <a:spcPts val="1600"/>
              </a:spcAft>
              <a:buNone/>
            </a:pPr>
            <a:endParaRPr/>
          </a:p>
        </p:txBody>
      </p:sp>
      <p:sp>
        <p:nvSpPr>
          <p:cNvPr id="264" name="Google Shape;264;p37"/>
          <p:cNvSpPr txBox="1"/>
          <p:nvPr/>
        </p:nvSpPr>
        <p:spPr>
          <a:xfrm>
            <a:off x="5825100" y="1229875"/>
            <a:ext cx="3185100" cy="23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highlight>
                  <a:srgbClr val="EAD1DC"/>
                </a:highlight>
                <a:latin typeface="Roboto"/>
                <a:ea typeface="Roboto"/>
                <a:cs typeface="Roboto"/>
                <a:sym typeface="Roboto"/>
              </a:rPr>
              <a:t>Загалом, ми рухаємося до ери більшої прозорості (</a:t>
            </a:r>
            <a:r>
              <a:rPr lang="uk" b="1">
                <a:highlight>
                  <a:srgbClr val="EAD1DC"/>
                </a:highlight>
                <a:latin typeface="Roboto"/>
                <a:ea typeface="Roboto"/>
                <a:cs typeface="Roboto"/>
                <a:sym typeface="Roboto"/>
              </a:rPr>
              <a:t>методологія, дані, комунікація та співпраця</a:t>
            </a:r>
            <a:r>
              <a:rPr lang="uk">
                <a:highlight>
                  <a:srgbClr val="EAD1DC"/>
                </a:highlight>
                <a:latin typeface="Roboto"/>
                <a:ea typeface="Roboto"/>
                <a:cs typeface="Roboto"/>
                <a:sym typeface="Roboto"/>
              </a:rPr>
              <a:t>). Проблеми, з якими ми стикаємося в отриманні широкої підтримки відкритої науки, насправді стосуються </a:t>
            </a:r>
            <a:r>
              <a:rPr lang="uk" b="1">
                <a:highlight>
                  <a:srgbClr val="EAD1DC"/>
                </a:highlight>
                <a:latin typeface="Roboto"/>
                <a:ea typeface="Roboto"/>
                <a:cs typeface="Roboto"/>
                <a:sym typeface="Roboto"/>
              </a:rPr>
              <a:t>стимулів і стійкості. </a:t>
            </a:r>
            <a:endParaRPr b="1">
              <a:highlight>
                <a:srgbClr val="EAD1DC"/>
              </a:highlight>
              <a:latin typeface="Roboto"/>
              <a:ea typeface="Roboto"/>
              <a:cs typeface="Roboto"/>
              <a:sym typeface="Roboto"/>
            </a:endParaRPr>
          </a:p>
          <a:p>
            <a:pPr marL="0" lvl="0" indent="0" algn="l" rtl="0">
              <a:spcBef>
                <a:spcPts val="0"/>
              </a:spcBef>
              <a:spcAft>
                <a:spcPts val="0"/>
              </a:spcAft>
              <a:buNone/>
            </a:pPr>
            <a:endParaRPr>
              <a:highlight>
                <a:srgbClr val="EAD1DC"/>
              </a:highlight>
              <a:latin typeface="Roboto"/>
              <a:ea typeface="Roboto"/>
              <a:cs typeface="Roboto"/>
              <a:sym typeface="Roboto"/>
            </a:endParaRPr>
          </a:p>
          <a:p>
            <a:pPr marL="0" lvl="0" indent="0" algn="l" rtl="0">
              <a:spcBef>
                <a:spcPts val="0"/>
              </a:spcBef>
              <a:spcAft>
                <a:spcPts val="0"/>
              </a:spcAft>
              <a:buNone/>
            </a:pPr>
            <a:r>
              <a:rPr lang="uk" i="1">
                <a:highlight>
                  <a:srgbClr val="D9D2E9"/>
                </a:highlight>
                <a:latin typeface="Roboto"/>
                <a:ea typeface="Roboto"/>
                <a:cs typeface="Roboto"/>
                <a:sym typeface="Roboto"/>
              </a:rPr>
              <a:t>Як ми можемо розробити або модифікувати системи наукової винагороди, щоб зробити ці чотири цілі доступними для вчених? </a:t>
            </a:r>
            <a:endParaRPr i="1">
              <a:highlight>
                <a:srgbClr val="D9D2E9"/>
              </a:highlight>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1530" y="1051912"/>
            <a:ext cx="4081930" cy="3532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кутник 1"/>
          <p:cNvSpPr/>
          <p:nvPr/>
        </p:nvSpPr>
        <p:spPr>
          <a:xfrm>
            <a:off x="732115" y="128582"/>
            <a:ext cx="4843931" cy="923330"/>
          </a:xfrm>
          <a:prstGeom prst="rect">
            <a:avLst/>
          </a:prstGeom>
        </p:spPr>
        <p:txBody>
          <a:bodyPr wrap="square">
            <a:spAutoFit/>
          </a:bodyPr>
          <a:lstStyle/>
          <a:p>
            <a:pPr algn="ctr"/>
            <a:r>
              <a:rPr lang="ru-RU" sz="1800" b="1" dirty="0" err="1" smtClean="0">
                <a:solidFill>
                  <a:schemeClr val="tx1"/>
                </a:solidFill>
              </a:rPr>
              <a:t>Щорічний</a:t>
            </a:r>
            <a:r>
              <a:rPr lang="ru-RU" sz="1800" b="1" dirty="0" smtClean="0">
                <a:solidFill>
                  <a:schemeClr val="tx1"/>
                </a:solidFill>
              </a:rPr>
              <a:t> </a:t>
            </a:r>
            <a:r>
              <a:rPr lang="ru-RU" sz="1800" b="1" dirty="0" err="1" smtClean="0">
                <a:solidFill>
                  <a:schemeClr val="tx1"/>
                </a:solidFill>
              </a:rPr>
              <a:t>обсяг</a:t>
            </a:r>
            <a:r>
              <a:rPr lang="ru-RU" sz="1800" b="1" dirty="0" smtClean="0">
                <a:solidFill>
                  <a:schemeClr val="tx1"/>
                </a:solidFill>
              </a:rPr>
              <a:t> ринку платного доступу до </a:t>
            </a:r>
            <a:r>
              <a:rPr lang="ru-RU" sz="1800" b="1" dirty="0" err="1" smtClean="0">
                <a:solidFill>
                  <a:schemeClr val="tx1"/>
                </a:solidFill>
              </a:rPr>
              <a:t>наукових</a:t>
            </a:r>
            <a:r>
              <a:rPr lang="ru-RU" sz="1800" b="1" dirty="0" smtClean="0">
                <a:solidFill>
                  <a:schemeClr val="tx1"/>
                </a:solidFill>
              </a:rPr>
              <a:t> </a:t>
            </a:r>
            <a:r>
              <a:rPr lang="ru-RU" sz="1800" b="1" dirty="0" err="1" smtClean="0">
                <a:solidFill>
                  <a:schemeClr val="tx1"/>
                </a:solidFill>
              </a:rPr>
              <a:t>публікацій</a:t>
            </a:r>
            <a:r>
              <a:rPr lang="ru-RU" sz="1800" b="1" dirty="0" smtClean="0">
                <a:solidFill>
                  <a:schemeClr val="tx1"/>
                </a:solidFill>
              </a:rPr>
              <a:t> – </a:t>
            </a:r>
            <a:r>
              <a:rPr lang="ru-RU" sz="1800" b="1" dirty="0" err="1" smtClean="0">
                <a:solidFill>
                  <a:schemeClr val="tx1"/>
                </a:solidFill>
              </a:rPr>
              <a:t>біля</a:t>
            </a:r>
            <a:r>
              <a:rPr lang="ru-RU" sz="1800" b="1" dirty="0" smtClean="0">
                <a:solidFill>
                  <a:schemeClr val="tx1"/>
                </a:solidFill>
              </a:rPr>
              <a:t> 25 </a:t>
            </a:r>
            <a:r>
              <a:rPr lang="ru-RU" sz="1800" b="1" dirty="0" err="1" smtClean="0">
                <a:solidFill>
                  <a:schemeClr val="tx1"/>
                </a:solidFill>
              </a:rPr>
              <a:t>млрд.доларів</a:t>
            </a:r>
            <a:endParaRPr lang="uk-UA" sz="1800" b="1" dirty="0">
              <a:solidFill>
                <a:schemeClr val="tx1"/>
              </a:solidFill>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949" y="1168911"/>
            <a:ext cx="4012686" cy="3731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94330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p:txBody>
      </p:sp>
      <p:sp>
        <p:nvSpPr>
          <p:cNvPr id="270" name="Google Shape;270;p38"/>
          <p:cNvSpPr txBox="1">
            <a:spLocks noGrp="1"/>
          </p:cNvSpPr>
          <p:nvPr>
            <p:ph type="body" idx="1"/>
          </p:nvPr>
        </p:nvSpPr>
        <p:spPr>
          <a:xfrm>
            <a:off x="3578400" y="1220275"/>
            <a:ext cx="5517900" cy="334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sz="1400"/>
              <a:t>Вчені </a:t>
            </a:r>
            <a:r>
              <a:rPr lang="uk" b="1"/>
              <a:t>мотивуються</a:t>
            </a:r>
            <a:r>
              <a:rPr lang="uk" sz="1400"/>
              <a:t> більшістю тих самих речей, як і звичайні люди:</a:t>
            </a:r>
            <a:endParaRPr sz="1400"/>
          </a:p>
          <a:p>
            <a:pPr marL="457200" lvl="0" indent="-317500" algn="l" rtl="0">
              <a:spcBef>
                <a:spcPts val="1600"/>
              </a:spcBef>
              <a:spcAft>
                <a:spcPts val="0"/>
              </a:spcAft>
              <a:buSzPts val="1400"/>
              <a:buChar char="➢"/>
            </a:pPr>
            <a:r>
              <a:rPr lang="uk" sz="1400" b="1"/>
              <a:t>Гроші </a:t>
            </a:r>
            <a:r>
              <a:rPr lang="uk" sz="1400"/>
              <a:t>(для себе, для колективів, для підтримки дослідження)</a:t>
            </a:r>
            <a:endParaRPr sz="1400"/>
          </a:p>
          <a:p>
            <a:pPr marL="457200" lvl="0" indent="-317500" algn="l" rtl="0">
              <a:spcBef>
                <a:spcPts val="0"/>
              </a:spcBef>
              <a:spcAft>
                <a:spcPts val="0"/>
              </a:spcAft>
              <a:buSzPts val="1400"/>
              <a:buChar char="➢"/>
            </a:pPr>
            <a:r>
              <a:rPr lang="uk" sz="1400" b="1"/>
              <a:t>Репутація</a:t>
            </a:r>
            <a:r>
              <a:rPr lang="uk" sz="1400"/>
              <a:t>, яка зазвичай (але не обов'язково) вимірюється цитатами, h-індексами, кількістю завантажень тощо.</a:t>
            </a:r>
            <a:endParaRPr sz="1400"/>
          </a:p>
          <a:p>
            <a:pPr marL="457200" lvl="0" indent="-317500" algn="l" rtl="0">
              <a:spcBef>
                <a:spcPts val="0"/>
              </a:spcBef>
              <a:spcAft>
                <a:spcPts val="0"/>
              </a:spcAft>
              <a:buSzPts val="1400"/>
              <a:buChar char="➢"/>
            </a:pPr>
            <a:r>
              <a:rPr lang="uk" sz="1400" b="1"/>
              <a:t>Достатньо часу, простору і ресурсів</a:t>
            </a:r>
            <a:r>
              <a:rPr lang="uk" sz="1400"/>
              <a:t> для нашого дослідження (що, багато в чому, найпотужніший мотиватор)</a:t>
            </a:r>
            <a:endParaRPr sz="1400"/>
          </a:p>
          <a:p>
            <a:pPr marL="0" lvl="0" indent="0" algn="l" rtl="0">
              <a:spcBef>
                <a:spcPts val="1600"/>
              </a:spcBef>
              <a:spcAft>
                <a:spcPts val="1600"/>
              </a:spcAft>
              <a:buNone/>
            </a:pPr>
            <a:endParaRPr sz="1400"/>
          </a:p>
        </p:txBody>
      </p:sp>
      <p:pic>
        <p:nvPicPr>
          <p:cNvPr id="271" name="Google Shape;271;p38"/>
          <p:cNvPicPr preferRelativeResize="0"/>
          <p:nvPr/>
        </p:nvPicPr>
        <p:blipFill>
          <a:blip r:embed="rId3">
            <a:alphaModFix/>
          </a:blip>
          <a:stretch>
            <a:fillRect/>
          </a:stretch>
        </p:blipFill>
        <p:spPr>
          <a:xfrm>
            <a:off x="71717" y="1445487"/>
            <a:ext cx="3578399" cy="2385599"/>
          </a:xfrm>
          <a:prstGeom prst="rect">
            <a:avLst/>
          </a:prstGeom>
          <a:noFill/>
          <a:ln>
            <a:noFill/>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77" name="Google Shape;277;p39"/>
          <p:cNvSpPr txBox="1">
            <a:spLocks noGrp="1"/>
          </p:cNvSpPr>
          <p:nvPr>
            <p:ph type="body" idx="1"/>
          </p:nvPr>
        </p:nvSpPr>
        <p:spPr>
          <a:xfrm>
            <a:off x="311700" y="1229875"/>
            <a:ext cx="41628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Зараз мережа стимулів, за якою працюють вчені, здається, сприяє </a:t>
            </a:r>
            <a:r>
              <a:rPr lang="uk" sz="3000" b="1"/>
              <a:t>"закритій" науці.</a:t>
            </a:r>
            <a:endParaRPr sz="3000" b="1"/>
          </a:p>
          <a:p>
            <a:pPr marL="0" lvl="0" indent="0" algn="l" rtl="0">
              <a:spcBef>
                <a:spcPts val="1600"/>
              </a:spcBef>
              <a:spcAft>
                <a:spcPts val="1600"/>
              </a:spcAft>
              <a:buNone/>
            </a:pPr>
            <a:r>
              <a:rPr lang="uk"/>
              <a:t>Наукова продуктивність вимірюється кількістю робіт у традиційних журналах з високими факторами впливу, а важливість роботи науковців вимірюється кількістю цитат.</a:t>
            </a:r>
            <a:endParaRPr/>
          </a:p>
        </p:txBody>
      </p:sp>
      <p:sp>
        <p:nvSpPr>
          <p:cNvPr id="278" name="Google Shape;278;p39"/>
          <p:cNvSpPr txBox="1"/>
          <p:nvPr/>
        </p:nvSpPr>
        <p:spPr>
          <a:xfrm>
            <a:off x="4474500" y="794525"/>
            <a:ext cx="4557900" cy="398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a:latin typeface="Roboto"/>
                <a:ea typeface="Roboto"/>
                <a:cs typeface="Roboto"/>
                <a:sym typeface="Roboto"/>
              </a:rPr>
              <a:t>Якщо Ви зустрінете вченого, який скаже, що він має чудове дослідження, ви, звичайно, попросите його надіслати Вам передрук. Уявіть, якщо відповідь буде такою: «Ні, я не збираюся розголошувати своє дослідження». </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uk">
                <a:latin typeface="Roboto"/>
                <a:ea typeface="Roboto"/>
                <a:cs typeface="Roboto"/>
                <a:sym typeface="Roboto"/>
              </a:rPr>
              <a:t>І все ж, ніхто не дивується, коли вчені не діляться своїми дослідженнями зі спільнотою. Замість того, щоб скаржитися на систему винагороди та стимулювання, ми повинні спитати: “Якщо я не можу вільно переглянути цей документ, як я можу бути впевненим, що Ваші результати вірні? ». Ми повинні підняти очікування щодо завершення наукового проекту, якщо ми хочемо змінити культуру науки.</a:t>
            </a:r>
            <a:endParaRPr>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4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84" name="Google Shape;284;p40"/>
          <p:cNvSpPr txBox="1">
            <a:spLocks noGrp="1"/>
          </p:cNvSpPr>
          <p:nvPr>
            <p:ph type="body" idx="1"/>
          </p:nvPr>
        </p:nvSpPr>
        <p:spPr>
          <a:xfrm>
            <a:off x="311700" y="1229875"/>
            <a:ext cx="59748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sz="1400"/>
              <a:t>Поради Майкла Фарадея: “</a:t>
            </a:r>
            <a:r>
              <a:rPr lang="uk" sz="1400">
                <a:highlight>
                  <a:srgbClr val="FFFFFF"/>
                </a:highlight>
              </a:rPr>
              <a:t>Work. Finish. Publish</a:t>
            </a:r>
            <a:r>
              <a:rPr lang="uk" sz="1400"/>
              <a:t>” тепер недостатньо. </a:t>
            </a:r>
            <a:endParaRPr sz="1400"/>
          </a:p>
          <a:p>
            <a:pPr marL="0" lvl="0" indent="0" algn="l" rtl="0">
              <a:spcBef>
                <a:spcPts val="1600"/>
              </a:spcBef>
              <a:spcAft>
                <a:spcPts val="0"/>
              </a:spcAft>
              <a:buNone/>
            </a:pPr>
            <a:r>
              <a:rPr lang="uk" sz="1400"/>
              <a:t>Якщо ми хочемо, щоб відкрита наука процвітала, ми повинні підняти наші очікування: </a:t>
            </a:r>
            <a:endParaRPr sz="1400"/>
          </a:p>
          <a:p>
            <a:pPr marL="0" lvl="0" indent="0" algn="l" rtl="0">
              <a:spcBef>
                <a:spcPts val="1600"/>
              </a:spcBef>
              <a:spcAft>
                <a:spcPts val="0"/>
              </a:spcAft>
              <a:buNone/>
            </a:pPr>
            <a:r>
              <a:rPr lang="uk" sz="2400">
                <a:solidFill>
                  <a:srgbClr val="FFFFFF"/>
                </a:solidFill>
                <a:highlight>
                  <a:schemeClr val="dk1"/>
                </a:highlight>
              </a:rPr>
              <a:t>“Work. Finish. Publish. </a:t>
            </a:r>
            <a:r>
              <a:rPr lang="uk" sz="2400" i="1">
                <a:solidFill>
                  <a:srgbClr val="FFFFFF"/>
                </a:solidFill>
                <a:highlight>
                  <a:schemeClr val="dk1"/>
                </a:highlight>
              </a:rPr>
              <a:t>Release.</a:t>
            </a:r>
            <a:r>
              <a:rPr lang="uk" sz="2400">
                <a:solidFill>
                  <a:srgbClr val="FFFFFF"/>
                </a:solidFill>
                <a:highlight>
                  <a:schemeClr val="dk1"/>
                </a:highlight>
              </a:rPr>
              <a:t>”</a:t>
            </a:r>
            <a:endParaRPr sz="2400">
              <a:solidFill>
                <a:srgbClr val="FFFFFF"/>
              </a:solidFill>
              <a:highlight>
                <a:schemeClr val="dk1"/>
              </a:highlight>
            </a:endParaRPr>
          </a:p>
          <a:p>
            <a:pPr marL="0" lvl="0" indent="0" algn="l" rtl="0">
              <a:spcBef>
                <a:spcPts val="1600"/>
              </a:spcBef>
              <a:spcAft>
                <a:spcPts val="1600"/>
              </a:spcAft>
              <a:buNone/>
            </a:pPr>
            <a:r>
              <a:rPr lang="uk" sz="2400">
                <a:solidFill>
                  <a:srgbClr val="FFFFFF"/>
                </a:solidFill>
                <a:highlight>
                  <a:schemeClr val="dk1"/>
                </a:highlight>
              </a:rPr>
              <a:t>(“Працюй. Пиши. Опублікуй. </a:t>
            </a:r>
            <a:r>
              <a:rPr lang="uk" sz="2400" i="1">
                <a:solidFill>
                  <a:srgbClr val="FFFFFF"/>
                </a:solidFill>
                <a:highlight>
                  <a:schemeClr val="dk1"/>
                </a:highlight>
              </a:rPr>
              <a:t>Відпусти.</a:t>
            </a:r>
            <a:r>
              <a:rPr lang="uk" sz="2400">
                <a:solidFill>
                  <a:srgbClr val="FFFFFF"/>
                </a:solidFill>
                <a:highlight>
                  <a:schemeClr val="dk1"/>
                </a:highlight>
              </a:rPr>
              <a:t>”)</a:t>
            </a:r>
            <a:endParaRPr sz="2400">
              <a:solidFill>
                <a:srgbClr val="FFFFFF"/>
              </a:solidFill>
              <a:highlight>
                <a:schemeClr val="dk1"/>
              </a:highlight>
            </a:endParaRPr>
          </a:p>
        </p:txBody>
      </p:sp>
      <p:sp>
        <p:nvSpPr>
          <p:cNvPr id="285" name="Google Shape;285;p40"/>
          <p:cNvSpPr txBox="1"/>
          <p:nvPr/>
        </p:nvSpPr>
        <p:spPr>
          <a:xfrm>
            <a:off x="6774375" y="1229875"/>
            <a:ext cx="2146500" cy="24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sz="1600">
                <a:highlight>
                  <a:srgbClr val="EAD1DC"/>
                </a:highlight>
                <a:latin typeface="Roboto"/>
                <a:ea typeface="Roboto"/>
                <a:cs typeface="Roboto"/>
                <a:sym typeface="Roboto"/>
              </a:rPr>
              <a:t>Тобто, ваше дослідження не повинно вважатися завершеним, </a:t>
            </a:r>
            <a:endParaRPr sz="1600">
              <a:highlight>
                <a:srgbClr val="EAD1DC"/>
              </a:highlight>
              <a:latin typeface="Roboto"/>
              <a:ea typeface="Roboto"/>
              <a:cs typeface="Roboto"/>
              <a:sym typeface="Roboto"/>
            </a:endParaRPr>
          </a:p>
          <a:p>
            <a:pPr marL="0" lvl="0" indent="0" algn="l" rtl="0">
              <a:spcBef>
                <a:spcPts val="0"/>
              </a:spcBef>
              <a:spcAft>
                <a:spcPts val="0"/>
              </a:spcAft>
              <a:buNone/>
            </a:pPr>
            <a:r>
              <a:rPr lang="uk" sz="1600">
                <a:highlight>
                  <a:srgbClr val="EAD1DC"/>
                </a:highlight>
                <a:latin typeface="Roboto"/>
                <a:ea typeface="Roboto"/>
                <a:cs typeface="Roboto"/>
                <a:sym typeface="Roboto"/>
              </a:rPr>
              <a:t>поки дані та метадані не будуть розміщені в Інтернеті для інших користувачів</a:t>
            </a:r>
            <a:endParaRPr sz="1600">
              <a:highlight>
                <a:srgbClr val="EAD1DC"/>
              </a:highlight>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91" name="Google Shape;291;p41"/>
          <p:cNvSpPr txBox="1">
            <a:spLocks noGrp="1"/>
          </p:cNvSpPr>
          <p:nvPr>
            <p:ph type="body" idx="1"/>
          </p:nvPr>
        </p:nvSpPr>
        <p:spPr>
          <a:xfrm>
            <a:off x="311700" y="1229875"/>
            <a:ext cx="6267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solidFill>
                  <a:srgbClr val="000000"/>
                </a:solidFill>
              </a:rPr>
              <a:t>"When all researchers are aware of Open Science, and are trained, supported and guided at all career stages to practice Open Science, the potential is there to fundamentally</a:t>
            </a:r>
            <a:r>
              <a:rPr lang="uk" b="1">
                <a:solidFill>
                  <a:srgbClr val="000000"/>
                </a:solidFill>
              </a:rPr>
              <a:t> </a:t>
            </a:r>
            <a:r>
              <a:rPr lang="uk" sz="2400" b="1">
                <a:solidFill>
                  <a:srgbClr val="000000"/>
                </a:solidFill>
              </a:rPr>
              <a:t>change the way research is performed and disseminated</a:t>
            </a:r>
            <a:r>
              <a:rPr lang="uk" b="1">
                <a:solidFill>
                  <a:srgbClr val="000000"/>
                </a:solidFill>
              </a:rPr>
              <a:t>, </a:t>
            </a:r>
            <a:r>
              <a:rPr lang="uk">
                <a:solidFill>
                  <a:srgbClr val="000000"/>
                </a:solidFill>
              </a:rPr>
              <a:t>fostering a scientific ecosystem in which research gains increased visibility, is shared more efficiently, and is performed with enhanced research integrity."</a:t>
            </a:r>
            <a:r>
              <a:rPr lang="uk">
                <a:solidFill>
                  <a:srgbClr val="000000"/>
                </a:solidFill>
                <a:uFill>
                  <a:noFill/>
                </a:uFill>
                <a:hlinkClick r:id="rId3"/>
              </a:rPr>
              <a:t> </a:t>
            </a:r>
            <a:endParaRPr/>
          </a:p>
          <a:p>
            <a:pPr marL="0" lvl="0" indent="0" algn="l" rtl="0">
              <a:spcBef>
                <a:spcPts val="1600"/>
              </a:spcBef>
              <a:spcAft>
                <a:spcPts val="1600"/>
              </a:spcAft>
              <a:buNone/>
            </a:pPr>
            <a:r>
              <a:rPr lang="uk" u="sng">
                <a:solidFill>
                  <a:srgbClr val="F47C24"/>
                </a:solidFill>
                <a:hlinkClick r:id="rId3"/>
              </a:rPr>
              <a:t>Open Science Skills Working Group Report</a:t>
            </a:r>
            <a:r>
              <a:rPr lang="uk">
                <a:solidFill>
                  <a:srgbClr val="000000"/>
                </a:solidFill>
              </a:rPr>
              <a:t> (2017)</a:t>
            </a:r>
            <a:endParaRPr/>
          </a:p>
        </p:txBody>
      </p:sp>
      <p:pic>
        <p:nvPicPr>
          <p:cNvPr id="292" name="Google Shape;292;p41"/>
          <p:cNvPicPr preferRelativeResize="0"/>
          <p:nvPr/>
        </p:nvPicPr>
        <p:blipFill>
          <a:blip r:embed="rId4">
            <a:alphaModFix/>
          </a:blip>
          <a:stretch>
            <a:fillRect/>
          </a:stretch>
        </p:blipFill>
        <p:spPr>
          <a:xfrm>
            <a:off x="6579300" y="615425"/>
            <a:ext cx="2259900" cy="3136187"/>
          </a:xfrm>
          <a:prstGeom prst="rect">
            <a:avLst/>
          </a:prstGeom>
          <a:noFill/>
          <a:ln>
            <a:noFill/>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Science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98" name="Google Shape;298;p42"/>
          <p:cNvSpPr txBox="1">
            <a:spLocks noGrp="1"/>
          </p:cNvSpPr>
          <p:nvPr>
            <p:ph type="body" idx="1"/>
          </p:nvPr>
        </p:nvSpPr>
        <p:spPr>
          <a:xfrm>
            <a:off x="311700" y="1229875"/>
            <a:ext cx="44037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sz="1400"/>
              <a:t>Тобто, Відкрита наука - це рух, який допомагає зробити результати наукових досліджень доступнішими, включаючи кодові дані та наукові статті.</a:t>
            </a:r>
            <a:endParaRPr sz="1400"/>
          </a:p>
          <a:p>
            <a:pPr marL="0" lvl="0" indent="0" algn="l" rtl="0">
              <a:spcBef>
                <a:spcPts val="1600"/>
              </a:spcBef>
              <a:spcAft>
                <a:spcPts val="0"/>
              </a:spcAft>
              <a:buNone/>
            </a:pPr>
            <a:r>
              <a:rPr lang="uk" sz="1400"/>
              <a:t>Вона охоплює багато різних, але часто взаємопов'язаних аспектів, що впливають на весь життєвий цикл дослідження, включаючи </a:t>
            </a:r>
            <a:r>
              <a:rPr lang="uk" sz="1400" b="1"/>
              <a:t>відкриту публікацію, відкриті дані, відкрите програмне забезпечення, відкриту експертну оцінку, відкрите поширення та відкриті матеріали</a:t>
            </a:r>
            <a:endParaRPr sz="1400" b="1"/>
          </a:p>
          <a:p>
            <a:pPr marL="0" lvl="0" indent="0" algn="l" rtl="0">
              <a:spcBef>
                <a:spcPts val="1600"/>
              </a:spcBef>
              <a:spcAft>
                <a:spcPts val="1600"/>
              </a:spcAft>
              <a:buNone/>
            </a:pPr>
            <a:endParaRPr sz="1400"/>
          </a:p>
        </p:txBody>
      </p:sp>
      <p:sp>
        <p:nvSpPr>
          <p:cNvPr id="299" name="Google Shape;299;p42"/>
          <p:cNvSpPr txBox="1"/>
          <p:nvPr/>
        </p:nvSpPr>
        <p:spPr>
          <a:xfrm>
            <a:off x="4878075" y="602575"/>
            <a:ext cx="4098900" cy="307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uk" b="1">
                <a:highlight>
                  <a:srgbClr val="D9D2E9"/>
                </a:highlight>
                <a:latin typeface="Roboto"/>
                <a:ea typeface="Roboto"/>
                <a:cs typeface="Roboto"/>
                <a:sym typeface="Roboto"/>
              </a:rPr>
              <a:t>Переваги:</a:t>
            </a:r>
            <a:endParaRPr b="1">
              <a:highlight>
                <a:srgbClr val="D9D2E9"/>
              </a:highlight>
              <a:latin typeface="Roboto"/>
              <a:ea typeface="Roboto"/>
              <a:cs typeface="Roboto"/>
              <a:sym typeface="Roboto"/>
            </a:endParaRPr>
          </a:p>
          <a:p>
            <a:pPr marL="0" lvl="0" indent="0" algn="l" rtl="0">
              <a:spcBef>
                <a:spcPts val="0"/>
              </a:spcBef>
              <a:spcAft>
                <a:spcPts val="0"/>
              </a:spcAft>
              <a:buNone/>
            </a:pPr>
            <a:endParaRPr>
              <a:highlight>
                <a:srgbClr val="D9D2E9"/>
              </a:highlight>
              <a:latin typeface="Roboto"/>
              <a:ea typeface="Roboto"/>
              <a:cs typeface="Roboto"/>
              <a:sym typeface="Roboto"/>
            </a:endParaRPr>
          </a:p>
          <a:p>
            <a:pPr marL="457200" lvl="0" indent="-317500" algn="l" rtl="0">
              <a:spcBef>
                <a:spcPts val="0"/>
              </a:spcBef>
              <a:spcAft>
                <a:spcPts val="0"/>
              </a:spcAft>
              <a:buSzPts val="1400"/>
              <a:buFont typeface="Roboto"/>
              <a:buChar char="➢"/>
            </a:pPr>
            <a:r>
              <a:rPr lang="uk">
                <a:highlight>
                  <a:srgbClr val="D9D2E9"/>
                </a:highlight>
                <a:latin typeface="Roboto"/>
                <a:ea typeface="Roboto"/>
                <a:cs typeface="Roboto"/>
                <a:sym typeface="Roboto"/>
              </a:rPr>
              <a:t>Підвищення мотивації для обміну ресурсами між дослідницькими дисциплінами, а також </a:t>
            </a:r>
            <a:r>
              <a:rPr lang="uk" sz="1800" b="1">
                <a:highlight>
                  <a:srgbClr val="D9D2E9"/>
                </a:highlight>
                <a:latin typeface="Roboto"/>
                <a:ea typeface="Roboto"/>
                <a:cs typeface="Roboto"/>
                <a:sym typeface="Roboto"/>
              </a:rPr>
              <a:t>підвищення прозорості</a:t>
            </a:r>
            <a:r>
              <a:rPr lang="uk">
                <a:highlight>
                  <a:srgbClr val="D9D2E9"/>
                </a:highlight>
                <a:latin typeface="Roboto"/>
                <a:ea typeface="Roboto"/>
                <a:cs typeface="Roboto"/>
                <a:sym typeface="Roboto"/>
              </a:rPr>
              <a:t> для більшої ефективності, підзвітності, стійкості для майбутніх поколінь і відтворюваності.</a:t>
            </a:r>
            <a:endParaRPr>
              <a:highlight>
                <a:srgbClr val="D9D2E9"/>
              </a:highlight>
              <a:latin typeface="Roboto"/>
              <a:ea typeface="Roboto"/>
              <a:cs typeface="Roboto"/>
              <a:sym typeface="Roboto"/>
            </a:endParaRPr>
          </a:p>
          <a:p>
            <a:pPr marL="457200" lvl="0" indent="0" algn="l" rtl="0">
              <a:spcBef>
                <a:spcPts val="0"/>
              </a:spcBef>
              <a:spcAft>
                <a:spcPts val="0"/>
              </a:spcAft>
              <a:buNone/>
            </a:pPr>
            <a:endParaRPr>
              <a:highlight>
                <a:srgbClr val="D9D2E9"/>
              </a:highlight>
              <a:latin typeface="Roboto"/>
              <a:ea typeface="Roboto"/>
              <a:cs typeface="Roboto"/>
              <a:sym typeface="Roboto"/>
            </a:endParaRPr>
          </a:p>
          <a:p>
            <a:pPr marL="457200" lvl="0" indent="-317500" algn="l" rtl="0">
              <a:spcBef>
                <a:spcPts val="0"/>
              </a:spcBef>
              <a:spcAft>
                <a:spcPts val="0"/>
              </a:spcAft>
              <a:buSzPts val="1400"/>
              <a:buFont typeface="Roboto"/>
              <a:buChar char="➢"/>
            </a:pPr>
            <a:r>
              <a:rPr lang="uk">
                <a:highlight>
                  <a:srgbClr val="D9D2E9"/>
                </a:highlight>
                <a:latin typeface="Roboto"/>
                <a:ea typeface="Roboto"/>
                <a:cs typeface="Roboto"/>
                <a:sym typeface="Roboto"/>
              </a:rPr>
              <a:t>Випадки порушень етичних норм, за яких підвищена прозорість може </a:t>
            </a:r>
            <a:r>
              <a:rPr lang="uk" sz="1800" b="1">
                <a:highlight>
                  <a:srgbClr val="D9D2E9"/>
                </a:highlight>
                <a:latin typeface="Roboto"/>
                <a:ea typeface="Roboto"/>
                <a:cs typeface="Roboto"/>
                <a:sym typeface="Roboto"/>
              </a:rPr>
              <a:t>зменшити шахрайство</a:t>
            </a:r>
            <a:r>
              <a:rPr lang="uk">
                <a:highlight>
                  <a:srgbClr val="D9D2E9"/>
                </a:highlight>
                <a:latin typeface="Roboto"/>
                <a:ea typeface="Roboto"/>
                <a:cs typeface="Roboto"/>
                <a:sym typeface="Roboto"/>
              </a:rPr>
              <a:t>, маніпулювання даними та вибіркову звітність про результати.</a:t>
            </a:r>
            <a:endParaRPr>
              <a:highlight>
                <a:srgbClr val="D9D2E9"/>
              </a:highlight>
              <a:latin typeface="Roboto"/>
              <a:ea typeface="Roboto"/>
              <a:cs typeface="Roboto"/>
              <a:sym typeface="Roboto"/>
            </a:endParaRPr>
          </a:p>
          <a:p>
            <a:pPr marL="457200" lvl="0" indent="0" algn="l" rtl="0">
              <a:spcBef>
                <a:spcPts val="0"/>
              </a:spcBef>
              <a:spcAft>
                <a:spcPts val="0"/>
              </a:spcAft>
              <a:buNone/>
            </a:pPr>
            <a:endParaRPr>
              <a:highlight>
                <a:srgbClr val="D9D2E9"/>
              </a:highlight>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Економічні причини Open Science</a:t>
            </a:r>
            <a:endParaRPr/>
          </a:p>
        </p:txBody>
      </p:sp>
      <p:sp>
        <p:nvSpPr>
          <p:cNvPr id="305" name="Google Shape;305;p43"/>
          <p:cNvSpPr txBox="1">
            <a:spLocks noGrp="1"/>
          </p:cNvSpPr>
          <p:nvPr>
            <p:ph type="body" idx="1"/>
          </p:nvPr>
        </p:nvSpPr>
        <p:spPr>
          <a:xfrm>
            <a:off x="2143575" y="1229875"/>
            <a:ext cx="6550800" cy="3339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uk-UA" dirty="0" smtClean="0"/>
              <a:t>Вимоги у</a:t>
            </a:r>
            <a:r>
              <a:rPr lang="uk" dirty="0" smtClean="0"/>
              <a:t>рядів </a:t>
            </a:r>
            <a:r>
              <a:rPr lang="uk" dirty="0"/>
              <a:t>на те, щоб дослідження, що фінансуються державою, були більш відкриті, часто з метою прискореного </a:t>
            </a:r>
            <a:r>
              <a:rPr lang="uk" b="1" dirty="0"/>
              <a:t>зростання економіки та інновацій</a:t>
            </a:r>
            <a:endParaRPr b="1" dirty="0"/>
          </a:p>
          <a:p>
            <a:pPr marL="457200" lvl="0" indent="-342900" algn="l" rtl="0">
              <a:spcBef>
                <a:spcPts val="0"/>
              </a:spcBef>
              <a:spcAft>
                <a:spcPts val="0"/>
              </a:spcAft>
              <a:buSzPts val="1800"/>
              <a:buChar char="➢"/>
            </a:pPr>
            <a:r>
              <a:rPr lang="uk" dirty="0"/>
              <a:t>дослідження, що </a:t>
            </a:r>
            <a:r>
              <a:rPr lang="uk" b="1" dirty="0"/>
              <a:t>фінансуються державою</a:t>
            </a:r>
            <a:r>
              <a:rPr lang="uk" dirty="0"/>
              <a:t>, повинні бути загальнодоступними </a:t>
            </a:r>
            <a:endParaRPr dirty="0"/>
          </a:p>
          <a:p>
            <a:pPr marL="457200" lvl="0" indent="-342900" algn="l" rtl="0">
              <a:spcBef>
                <a:spcPts val="0"/>
              </a:spcBef>
              <a:spcAft>
                <a:spcPts val="0"/>
              </a:spcAft>
              <a:buSzPts val="1800"/>
              <a:buChar char="➢"/>
            </a:pPr>
            <a:r>
              <a:rPr lang="uk" dirty="0"/>
              <a:t>необхідність стимулювати </a:t>
            </a:r>
            <a:r>
              <a:rPr lang="uk" b="1" dirty="0"/>
              <a:t>культурні зміни</a:t>
            </a:r>
            <a:r>
              <a:rPr lang="uk" dirty="0"/>
              <a:t> в дослідженнях і серед дослідників</a:t>
            </a:r>
            <a:endParaRPr dirty="0"/>
          </a:p>
          <a:p>
            <a:pPr marL="457200" lvl="0" indent="-342900" algn="l" rtl="0">
              <a:spcBef>
                <a:spcPts val="0"/>
              </a:spcBef>
              <a:spcAft>
                <a:spcPts val="0"/>
              </a:spcAft>
              <a:buSzPts val="1800"/>
              <a:buChar char="➢"/>
            </a:pPr>
            <a:r>
              <a:rPr lang="uk" dirty="0"/>
              <a:t>охоплення </a:t>
            </a:r>
            <a:r>
              <a:rPr lang="uk" b="1" dirty="0"/>
              <a:t>веб-інструментів і технологій</a:t>
            </a:r>
            <a:r>
              <a:rPr lang="uk" dirty="0"/>
              <a:t> для сприяння науковій співпраці</a:t>
            </a:r>
            <a:endParaRPr dirty="0"/>
          </a:p>
        </p:txBody>
      </p:sp>
      <p:pic>
        <p:nvPicPr>
          <p:cNvPr id="306" name="Google Shape;306;p43"/>
          <p:cNvPicPr preferRelativeResize="0"/>
          <p:nvPr/>
        </p:nvPicPr>
        <p:blipFill>
          <a:blip r:embed="rId3">
            <a:alphaModFix/>
          </a:blip>
          <a:stretch>
            <a:fillRect/>
          </a:stretch>
        </p:blipFill>
        <p:spPr>
          <a:xfrm>
            <a:off x="0" y="3468000"/>
            <a:ext cx="2143574" cy="1426801"/>
          </a:xfrm>
          <a:prstGeom prst="rect">
            <a:avLst/>
          </a:prstGeom>
          <a:noFill/>
          <a:ln>
            <a:noFill/>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a:t>Open Access Citation Advantage</a:t>
            </a:r>
            <a:endParaRPr/>
          </a:p>
        </p:txBody>
      </p:sp>
      <p:sp>
        <p:nvSpPr>
          <p:cNvPr id="312" name="Google Shape;312;p44"/>
          <p:cNvSpPr txBox="1">
            <a:spLocks noGrp="1"/>
          </p:cNvSpPr>
          <p:nvPr>
            <p:ph type="body" idx="1"/>
          </p:nvPr>
        </p:nvSpPr>
        <p:spPr>
          <a:xfrm>
            <a:off x="311700" y="1229875"/>
            <a:ext cx="5018700" cy="3339000"/>
          </a:xfrm>
          <a:prstGeom prst="rect">
            <a:avLst/>
          </a:prstGeom>
        </p:spPr>
        <p:txBody>
          <a:bodyPr spcFirstLastPara="1" wrap="square" lIns="91425" tIns="91425" rIns="91425" bIns="91425" anchor="t" anchorCtr="0">
            <a:noAutofit/>
          </a:bodyPr>
          <a:lstStyle/>
          <a:p>
            <a:pPr marL="0" lvl="0" indent="0" algn="l" rtl="0">
              <a:spcBef>
                <a:spcPts val="1200"/>
              </a:spcBef>
              <a:spcAft>
                <a:spcPts val="1200"/>
              </a:spcAft>
              <a:buNone/>
            </a:pPr>
            <a:r>
              <a:rPr lang="uk" sz="2000" dirty="0">
                <a:solidFill>
                  <a:srgbClr val="000000"/>
                </a:solidFill>
              </a:rPr>
              <a:t>Відкрита наука призводить до посилення впливу, пов'язаного з більш широким спільним використанням та повторним використанням (наприклад, так звана "перевага відкритого доступу").</a:t>
            </a:r>
            <a:endParaRPr sz="20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0164" y="857975"/>
            <a:ext cx="4864848" cy="342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57255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8588" y="89647"/>
            <a:ext cx="8473712" cy="928153"/>
          </a:xfrm>
        </p:spPr>
        <p:txBody>
          <a:bodyPr/>
          <a:lstStyle/>
          <a:p>
            <a:r>
              <a:rPr lang="uk-UA" sz="1600" b="1" dirty="0"/>
              <a:t>ОДЕСЬКА ДЕКЛАРАЦІЯ </a:t>
            </a:r>
            <a:r>
              <a:rPr lang="uk-UA" sz="1600" b="1" dirty="0" smtClean="0"/>
              <a:t>: Заява </a:t>
            </a:r>
            <a:r>
              <a:rPr lang="uk-UA" sz="1600" b="1" dirty="0"/>
              <a:t>Секції університетських бібліотек Української Бібліотечної Асоціації  щодо підтримки плану </a:t>
            </a:r>
            <a:r>
              <a:rPr lang="en-US" sz="1600" b="1" dirty="0"/>
              <a:t>S</a:t>
            </a:r>
            <a:r>
              <a:rPr lang="uk-UA" sz="1600" b="1" dirty="0"/>
              <a:t>: негайного та повного відкритого доступу до журнальних статей, які є результатом досліджень, що фінансуються державою.</a:t>
            </a:r>
            <a:r>
              <a:rPr lang="uk-UA" sz="1600" dirty="0"/>
              <a:t/>
            </a:r>
            <a:br>
              <a:rPr lang="uk-UA" sz="1600" dirty="0"/>
            </a:br>
            <a:r>
              <a:rPr lang="uk-UA" sz="3200" dirty="0"/>
              <a:t/>
            </a:r>
            <a:br>
              <a:rPr lang="uk-UA" sz="3200" dirty="0"/>
            </a:br>
            <a:endParaRPr lang="uk-UA" dirty="0"/>
          </a:p>
        </p:txBody>
      </p:sp>
      <p:sp>
        <p:nvSpPr>
          <p:cNvPr id="3" name="Місце для тексту 2"/>
          <p:cNvSpPr>
            <a:spLocks noGrp="1"/>
          </p:cNvSpPr>
          <p:nvPr>
            <p:ph type="body" idx="1"/>
          </p:nvPr>
        </p:nvSpPr>
        <p:spPr>
          <a:xfrm>
            <a:off x="311700" y="1229875"/>
            <a:ext cx="8706794" cy="3339000"/>
          </a:xfrm>
        </p:spPr>
        <p:txBody>
          <a:bodyPr/>
          <a:lstStyle/>
          <a:p>
            <a:r>
              <a:rPr lang="uk-UA" sz="1200" b="1" dirty="0"/>
              <a:t> </a:t>
            </a:r>
            <a:r>
              <a:rPr lang="uk-UA" sz="1200" i="1" dirty="0" smtClean="0"/>
              <a:t>Ми</a:t>
            </a:r>
            <a:r>
              <a:rPr lang="uk-UA" sz="1200" i="1" dirty="0"/>
              <a:t>, представники університетських бібліотек, видавництв, адміністрацій університетів та громадських організацій України, зібравшись на конференції в Одесі 19-21 червня 2019 р.,  заявляємо про повну підтримку Плану </a:t>
            </a:r>
            <a:r>
              <a:rPr lang="en-US" sz="1200" i="1" dirty="0"/>
              <a:t>S </a:t>
            </a:r>
            <a:r>
              <a:rPr lang="uk-UA" sz="1200" i="1" dirty="0"/>
              <a:t>та його цілей з огляду на виклики часу щодо Відкритого Доступу та Відкритої Науки. Ми підтримуємо всі міжнародні зусилля для досягнення вказаних цілей  негайного та повного відкритого доступу до журнальних статей, які є результатом досліджень, що фінансуються державою. Підкреслюємо, що особливо актуальними є ці завдання для української науки, яка довгий час перебувала в ізоляції до світової, і все ще є такою з огляду на ряд причин. </a:t>
            </a:r>
          </a:p>
          <a:p>
            <a:r>
              <a:rPr lang="uk-UA" sz="1200" i="1" dirty="0"/>
              <a:t>Ми звертаємось до університетських спільнот, видавництв, бібліотек сприяти відкритому доступу до результатів досліджень (через журнали відкритого доступу, інституційні </a:t>
            </a:r>
            <a:r>
              <a:rPr lang="uk-UA" sz="1200" i="1" dirty="0" err="1"/>
              <a:t>репозитарії</a:t>
            </a:r>
            <a:r>
              <a:rPr lang="uk-UA" sz="1200" i="1" dirty="0"/>
              <a:t> та </a:t>
            </a:r>
            <a:r>
              <a:rPr lang="uk-UA" sz="1200" i="1" dirty="0" err="1"/>
              <a:t>гарвестери</a:t>
            </a:r>
            <a:r>
              <a:rPr lang="uk-UA" sz="1200" i="1" dirty="0"/>
              <a:t> (в </a:t>
            </a:r>
            <a:r>
              <a:rPr lang="uk-UA" sz="1200" i="1" dirty="0" err="1"/>
              <a:t>т.ч</a:t>
            </a:r>
            <a:r>
              <a:rPr lang="uk-UA" sz="1200" i="1" dirty="0"/>
              <a:t>. Національний </a:t>
            </a:r>
            <a:r>
              <a:rPr lang="uk-UA" sz="1200" i="1" dirty="0" err="1"/>
              <a:t>репозитарій</a:t>
            </a:r>
            <a:r>
              <a:rPr lang="uk-UA" sz="1200" i="1" dirty="0"/>
              <a:t> академічних текстів). </a:t>
            </a:r>
          </a:p>
          <a:p>
            <a:r>
              <a:rPr lang="uk-UA" sz="1200" i="1" dirty="0"/>
              <a:t>Ми визнаємо необхідність покращення якості журнальних публікацій в країні через дотримання міжнародних стандартів та вимог (видавничих, рецензування, етики, використання ліцензій </a:t>
            </a:r>
            <a:r>
              <a:rPr lang="en-US" sz="1200" i="1" dirty="0"/>
              <a:t>Creative Commons</a:t>
            </a:r>
            <a:r>
              <a:rPr lang="uk-UA" sz="1200" i="1" dirty="0"/>
              <a:t>, </a:t>
            </a:r>
            <a:r>
              <a:rPr lang="en-US" sz="1200" i="1" dirty="0" err="1"/>
              <a:t>doi</a:t>
            </a:r>
            <a:r>
              <a:rPr lang="en-US" sz="1200" i="1" dirty="0"/>
              <a:t> </a:t>
            </a:r>
            <a:r>
              <a:rPr lang="uk-UA" sz="1200" i="1" dirty="0"/>
              <a:t>тощо), і всіляко сприяємо цьому. Ми також підтримуємо прозорість та моніторинг витрат на публікації з відкритим доступом. Разом з тим, вітаючи такі інфраструктурні інструменти, як DOAJ, чи </a:t>
            </a:r>
            <a:r>
              <a:rPr lang="uk-UA" sz="1200" i="1" dirty="0" err="1"/>
              <a:t>OpenDOAR</a:t>
            </a:r>
            <a:r>
              <a:rPr lang="uk-UA" sz="1200" i="1" dirty="0"/>
              <a:t>,  закликаємо, щоб </a:t>
            </a:r>
            <a:r>
              <a:rPr lang="uk-UA" sz="1200" i="1" dirty="0" err="1"/>
              <a:t>cOAlition</a:t>
            </a:r>
            <a:r>
              <a:rPr lang="uk-UA" sz="1200" i="1" dirty="0"/>
              <a:t> S та інші спонсори визнавали та підтримували також інші відповідні механізми для цієї мети, в </a:t>
            </a:r>
            <a:r>
              <a:rPr lang="uk-UA" sz="1200" i="1" dirty="0" err="1"/>
              <a:t>т.ч</a:t>
            </a:r>
            <a:r>
              <a:rPr lang="uk-UA" sz="1200" i="1" dirty="0"/>
              <a:t>. національні рішення. </a:t>
            </a:r>
          </a:p>
          <a:p>
            <a:endParaRPr lang="uk-UA" sz="1200" dirty="0"/>
          </a:p>
        </p:txBody>
      </p:sp>
    </p:spTree>
    <p:extLst>
      <p:ext uri="{BB962C8B-B14F-4D97-AF65-F5344CB8AC3E}">
        <p14:creationId xmlns:p14="http://schemas.microsoft.com/office/powerpoint/2010/main" val="40545858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4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uk" dirty="0" smtClean="0"/>
              <a:t>Дякуємо за </a:t>
            </a:r>
            <a:r>
              <a:rPr lang="uk" dirty="0"/>
              <a:t>увагу</a:t>
            </a:r>
            <a:r>
              <a:rPr lang="uk" dirty="0" smtClean="0"/>
              <a:t>!</a:t>
            </a:r>
            <a:br>
              <a:rPr lang="uk" dirty="0" smtClean="0"/>
            </a:br>
            <a:r>
              <a:rPr lang="en-US" dirty="0" smtClean="0">
                <a:hlinkClick r:id="rId3"/>
              </a:rPr>
              <a:t>yaroshenko@ukma.edu.ua</a:t>
            </a:r>
            <a:r>
              <a:rPr lang="en-US" dirty="0" smtClean="0"/>
              <a:t/>
            </a:r>
            <a:br>
              <a:rPr lang="en-US" dirty="0" smtClean="0"/>
            </a:br>
            <a:r>
              <a:rPr lang="en-US" dirty="0" smtClean="0">
                <a:hlinkClick r:id="rId4"/>
              </a:rPr>
              <a:t>yaroshenkooi@ukma.edu.ua</a:t>
            </a:r>
            <a:r>
              <a:rPr lang="en-US" dirty="0" smtClean="0"/>
              <a:t/>
            </a:r>
            <a:br>
              <a:rPr lang="en-US" dirty="0" smtClean="0"/>
            </a:br>
            <a:endParaRPr dirty="0"/>
          </a:p>
        </p:txBody>
      </p:sp>
      <p:sp>
        <p:nvSpPr>
          <p:cNvPr id="324" name="Google Shape;324;p46"/>
          <p:cNvSpPr txBox="1">
            <a:spLocks noGrp="1"/>
          </p:cNvSpPr>
          <p:nvPr>
            <p:ph type="body" idx="1"/>
          </p:nvPr>
        </p:nvSpPr>
        <p:spPr>
          <a:xfrm>
            <a:off x="932328" y="2020047"/>
            <a:ext cx="7899971" cy="2548827"/>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165" y="2074767"/>
            <a:ext cx="3853261" cy="2496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62587" y="4157565"/>
            <a:ext cx="1947956" cy="68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518" y="884052"/>
            <a:ext cx="5119874" cy="2234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984" y="311057"/>
            <a:ext cx="2600698" cy="308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4280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229" b="8717"/>
          <a:stretch/>
        </p:blipFill>
        <p:spPr bwMode="auto">
          <a:xfrm>
            <a:off x="3352800" y="227106"/>
            <a:ext cx="5605929" cy="4093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21" y="675341"/>
            <a:ext cx="3147891" cy="2414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7969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800" dirty="0"/>
              <a:t>The formal beginnings of the open access movement are several declarations issued in the early 2000s</a:t>
            </a:r>
            <a:endParaRPr lang="uk-UA" sz="1800" dirty="0"/>
          </a:p>
        </p:txBody>
      </p:sp>
      <p:sp>
        <p:nvSpPr>
          <p:cNvPr id="3" name="Місце для тексту 2"/>
          <p:cNvSpPr>
            <a:spLocks noGrp="1"/>
          </p:cNvSpPr>
          <p:nvPr>
            <p:ph type="body" idx="1"/>
          </p:nvPr>
        </p:nvSpPr>
        <p:spPr/>
        <p:txBody>
          <a:bodyPr/>
          <a:lstStyle/>
          <a:p>
            <a:r>
              <a:rPr lang="en-US" sz="2400" dirty="0" smtClean="0">
                <a:hlinkClick r:id="rId2"/>
              </a:rPr>
              <a:t>Budapest </a:t>
            </a:r>
            <a:r>
              <a:rPr lang="en-US" sz="2400" dirty="0">
                <a:hlinkClick r:id="rId2"/>
              </a:rPr>
              <a:t>Open Access Initiative</a:t>
            </a:r>
            <a:r>
              <a:rPr lang="en-US" sz="2400" dirty="0"/>
              <a:t> (2002</a:t>
            </a:r>
            <a:r>
              <a:rPr lang="en-US" sz="2400" dirty="0" smtClean="0"/>
              <a:t>)</a:t>
            </a:r>
            <a:endParaRPr lang="uk-UA" sz="2400" dirty="0" smtClean="0"/>
          </a:p>
          <a:p>
            <a:r>
              <a:rPr lang="en-US" sz="2400" dirty="0" smtClean="0">
                <a:hlinkClick r:id="rId3"/>
              </a:rPr>
              <a:t>Bethesda </a:t>
            </a:r>
            <a:r>
              <a:rPr lang="en-US" sz="2400" dirty="0">
                <a:hlinkClick r:id="rId3"/>
              </a:rPr>
              <a:t>Statement on Open Access Publishing</a:t>
            </a:r>
            <a:r>
              <a:rPr lang="en-US" sz="2400" dirty="0"/>
              <a:t> (</a:t>
            </a:r>
            <a:r>
              <a:rPr lang="en-US" sz="2400" dirty="0" smtClean="0"/>
              <a:t>2003)</a:t>
            </a:r>
            <a:endParaRPr lang="uk-UA" sz="2400" dirty="0" smtClean="0"/>
          </a:p>
          <a:p>
            <a:r>
              <a:rPr lang="en-US" sz="2400" dirty="0" smtClean="0">
                <a:hlinkClick r:id="rId4"/>
              </a:rPr>
              <a:t>Berlin </a:t>
            </a:r>
            <a:r>
              <a:rPr lang="en-US" sz="2400" dirty="0">
                <a:hlinkClick r:id="rId4"/>
              </a:rPr>
              <a:t>Declaration on Open Access to Knowledge in the Sciences and Humanities</a:t>
            </a:r>
            <a:r>
              <a:rPr lang="en-US" sz="2400" dirty="0"/>
              <a:t> (2003</a:t>
            </a:r>
            <a:r>
              <a:rPr lang="en-US" dirty="0"/>
              <a:t>). </a:t>
            </a:r>
            <a:endParaRPr lang="uk-UA" dirty="0"/>
          </a:p>
        </p:txBody>
      </p:sp>
    </p:spTree>
    <p:extLst>
      <p:ext uri="{BB962C8B-B14F-4D97-AF65-F5344CB8AC3E}">
        <p14:creationId xmlns:p14="http://schemas.microsoft.com/office/powerpoint/2010/main" val="39257737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910" t="8637" r="3227" b="8637"/>
          <a:stretch/>
        </p:blipFill>
        <p:spPr bwMode="auto">
          <a:xfrm>
            <a:off x="313764" y="311648"/>
            <a:ext cx="8401763" cy="4606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7041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3128</TotalTime>
  <Words>2703</Words>
  <Application>Microsoft Office PowerPoint</Application>
  <PresentationFormat>Екран (16:9)</PresentationFormat>
  <Paragraphs>204</Paragraphs>
  <Slides>59</Slides>
  <Notes>27</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59</vt:i4>
      </vt:variant>
    </vt:vector>
  </HeadingPairs>
  <TitlesOfParts>
    <vt:vector size="63" baseType="lpstr">
      <vt:lpstr>Arial</vt:lpstr>
      <vt:lpstr>Roboto</vt:lpstr>
      <vt:lpstr>Wingdings</vt:lpstr>
      <vt:lpstr>Geometric</vt:lpstr>
      <vt:lpstr>Відкритий доступ та відкрита наука:  «Чи є у Вас план, містере Фікс?»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The formal beginnings of the open access movement are several declarations issued in the early 2000s</vt:lpstr>
      <vt:lpstr>Презентація PowerPoint</vt:lpstr>
      <vt:lpstr>Презентація PowerPoint</vt:lpstr>
      <vt:lpstr>Презентація PowerPoint</vt:lpstr>
      <vt:lpstr>Золотий шлях OA: кому і для чого?</vt:lpstr>
      <vt:lpstr>Відкритий Доступ (OA)</vt:lpstr>
      <vt:lpstr>Gold, Green or in between? </vt:lpstr>
      <vt:lpstr>GREEN / GOLD OA:</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Open Science - весь цикл наукового дослідження (від пошуку інформації до аналізу цитувань)  здійснюється відкритими засобами та інструментами</vt:lpstr>
      <vt:lpstr>Бібліотеки, які подальші  плани?  </vt:lpstr>
      <vt:lpstr>The Declaration on Research Assessment (DORA) - Сан-Франциська декларація про оцінку наукових досліджень </vt:lpstr>
      <vt:lpstr>Презентація PowerPoint</vt:lpstr>
      <vt:lpstr>Презентація PowerPoint</vt:lpstr>
      <vt:lpstr>Презентація PowerPoint</vt:lpstr>
      <vt:lpstr>10 принципів </vt:lpstr>
      <vt:lpstr> Дорожня карта інтеграції України до Європейського дослідницького простору </vt:lpstr>
      <vt:lpstr>Full and immediate Open Access to scientific publications “With effect from 2021, all scholarly publications on the results from research funded by public or private grants provided by national, regional and international research councils and funding bodies, must be published in Open Access Journals, on Open Access Platforms, or made immediately available through Open Access Repositories without embargo”   </vt:lpstr>
      <vt:lpstr>Mandatory criteria for open access journals and platforms </vt:lpstr>
      <vt:lpstr>Презентація PowerPoint</vt:lpstr>
      <vt:lpstr>Презентація PowerPoint</vt:lpstr>
      <vt:lpstr>Презентація PowerPoint</vt:lpstr>
      <vt:lpstr>Презентація PowerPoint</vt:lpstr>
      <vt:lpstr>Open Data</vt:lpstr>
      <vt:lpstr>Open Data </vt:lpstr>
      <vt:lpstr>Презентація PowerPoint</vt:lpstr>
      <vt:lpstr>Open Data  </vt:lpstr>
      <vt:lpstr>Where do I deposit my data?</vt:lpstr>
      <vt:lpstr>How do I deposit my data?</vt:lpstr>
      <vt:lpstr>Презентація PowerPoint</vt:lpstr>
      <vt:lpstr>Map of Dataverse repositories around the world</vt:lpstr>
      <vt:lpstr>Презентація PowerPoint</vt:lpstr>
      <vt:lpstr>Registry of Research Data Repositories</vt:lpstr>
      <vt:lpstr>Додати свій інституційний репозитарій</vt:lpstr>
      <vt:lpstr>Open Science </vt:lpstr>
      <vt:lpstr>Open Science</vt:lpstr>
      <vt:lpstr>Open Science </vt:lpstr>
      <vt:lpstr>Open Science  </vt:lpstr>
      <vt:lpstr>Open Science   </vt:lpstr>
      <vt:lpstr>Open Science    </vt:lpstr>
      <vt:lpstr>Open Science     </vt:lpstr>
      <vt:lpstr>Економічні причини Open Science</vt:lpstr>
      <vt:lpstr>Open Access Citation Advantage</vt:lpstr>
      <vt:lpstr>Презентація PowerPoint</vt:lpstr>
      <vt:lpstr>ОДЕСЬКА ДЕКЛАРАЦІЯ : Заява Секції університетських бібліотек Української Бібліотечної Асоціації  щодо підтримки плану S: негайного та повного відкритого доступу до журнальних статей, які є результатом досліджень, що фінансуються державою.  </vt:lpstr>
      <vt:lpstr>Дякуємо за увагу! yaroshenko@ukma.edu.ua yaroshenkooi@ukma.edu.ua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Відкритий доступ та відкрита наука:  сучасні виклики</dc:title>
  <dc:creator>user</dc:creator>
  <cp:lastModifiedBy>user</cp:lastModifiedBy>
  <cp:revision>50</cp:revision>
  <dcterms:modified xsi:type="dcterms:W3CDTF">2019-06-14T10:23:57Z</dcterms:modified>
</cp:coreProperties>
</file>