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67" r:id="rId3"/>
    <p:sldId id="266" r:id="rId4"/>
    <p:sldId id="315" r:id="rId5"/>
    <p:sldId id="265" r:id="rId6"/>
    <p:sldId id="308" r:id="rId7"/>
    <p:sldId id="306" r:id="rId8"/>
    <p:sldId id="257" r:id="rId9"/>
    <p:sldId id="259" r:id="rId10"/>
    <p:sldId id="305" r:id="rId11"/>
    <p:sldId id="309" r:id="rId12"/>
    <p:sldId id="310" r:id="rId13"/>
    <p:sldId id="311" r:id="rId14"/>
    <p:sldId id="312" r:id="rId15"/>
    <p:sldId id="314" r:id="rId16"/>
    <p:sldId id="313" r:id="rId17"/>
    <p:sldId id="307" r:id="rId18"/>
    <p:sldId id="264" r:id="rId19"/>
    <p:sldId id="26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6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11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173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288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64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41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86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969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673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69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9/8/2018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69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79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558" y="192694"/>
            <a:ext cx="11516138" cy="3223212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uk-UA" sz="5400" b="1" dirty="0"/>
              <a:t>Могилянка: найкращі 4 роки життя, чи просто престижний диплом?</a:t>
            </a:r>
            <a:endParaRPr lang="uk-UA" sz="4800" b="1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FBC6F6BC-979A-40C5-856E-C266F43401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8870" y="3928766"/>
            <a:ext cx="8987513" cy="97762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uk-UA" sz="3600" b="1" dirty="0"/>
              <a:t>Михайло винницький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uk-UA" sz="2800" dirty="0"/>
              <a:t>Києво-могилянська академія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uk-UA" sz="2800" dirty="0"/>
              <a:t>8 вересня 2018</a:t>
            </a:r>
          </a:p>
        </p:txBody>
      </p:sp>
    </p:spTree>
    <p:extLst>
      <p:ext uri="{BB962C8B-B14F-4D97-AF65-F5344CB8AC3E}">
        <p14:creationId xmlns:p14="http://schemas.microsoft.com/office/powerpoint/2010/main" val="320869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>
            <a:extLst>
              <a:ext uri="{FF2B5EF4-FFF2-40B4-BE49-F238E27FC236}">
                <a16:creationId xmlns:a16="http://schemas.microsoft.com/office/drawing/2014/main" id="{2863152C-D255-46F8-80D8-B163BDC20A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7386" y="435544"/>
            <a:ext cx="9603275" cy="1049235"/>
          </a:xfrm>
          <a:noFill/>
          <a:ln/>
        </p:spPr>
        <p:txBody>
          <a:bodyPr>
            <a:noAutofit/>
          </a:bodyPr>
          <a:lstStyle/>
          <a:p>
            <a:r>
              <a:rPr lang="uk-UA" altLang="uk-UA" sz="40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Ієрархія </a:t>
            </a:r>
            <a:br>
              <a:rPr lang="en-US" altLang="uk-UA" sz="40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</a:br>
            <a:r>
              <a:rPr lang="uk-UA" altLang="uk-UA" sz="40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освіти</a:t>
            </a:r>
            <a:endParaRPr lang="en-GB" altLang="uk-UA" sz="4000" b="1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69648" name="AutoShape 16">
            <a:extLst>
              <a:ext uri="{FF2B5EF4-FFF2-40B4-BE49-F238E27FC236}">
                <a16:creationId xmlns:a16="http://schemas.microsoft.com/office/drawing/2014/main" id="{B01BAC22-D936-4434-9817-7789D75B1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861" y="-95534"/>
            <a:ext cx="9285027" cy="6872659"/>
          </a:xfrm>
          <a:prstGeom prst="triangle">
            <a:avLst>
              <a:gd name="adj" fmla="val 50000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69649" name="Rectangle 17">
            <a:extLst>
              <a:ext uri="{FF2B5EF4-FFF2-40B4-BE49-F238E27FC236}">
                <a16:creationId xmlns:a16="http://schemas.microsoft.com/office/drawing/2014/main" id="{108AA9D6-4BF6-4059-A14D-33EEBDC7D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231" y="5638800"/>
            <a:ext cx="1371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I </a:t>
            </a:r>
            <a:r>
              <a:rPr lang="uk-UA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рівень</a:t>
            </a:r>
            <a:endParaRPr lang="en-GB" altLang="uk-UA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69650" name="Rectangle 18">
            <a:extLst>
              <a:ext uri="{FF2B5EF4-FFF2-40B4-BE49-F238E27FC236}">
                <a16:creationId xmlns:a16="http://schemas.microsoft.com/office/drawing/2014/main" id="{CA96817F-FD43-42D3-A6E9-2D5892C6E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2574" y="5534991"/>
            <a:ext cx="441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«щоб вижити» (</a:t>
            </a:r>
            <a:r>
              <a:rPr lang="en-US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to survive)</a:t>
            </a:r>
            <a:endParaRPr lang="en-GB" altLang="uk-UA" sz="1600" dirty="0">
              <a:solidFill>
                <a:srgbClr val="800080"/>
              </a:solidFill>
              <a:latin typeface="Tahoma" panose="020B0604030504040204" pitchFamily="34" charset="0"/>
            </a:endParaRPr>
          </a:p>
        </p:txBody>
      </p:sp>
      <p:sp>
        <p:nvSpPr>
          <p:cNvPr id="69651" name="Rectangle 19">
            <a:extLst>
              <a:ext uri="{FF2B5EF4-FFF2-40B4-BE49-F238E27FC236}">
                <a16:creationId xmlns:a16="http://schemas.microsoft.com/office/drawing/2014/main" id="{4CE4570C-3F27-4E7C-80DD-885451605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0789" y="4587385"/>
            <a:ext cx="1600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I</a:t>
            </a:r>
            <a:r>
              <a:rPr lang="uk-UA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І</a:t>
            </a:r>
            <a:r>
              <a:rPr lang="en-US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</a:t>
            </a:r>
            <a:r>
              <a:rPr lang="uk-UA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рівень</a:t>
            </a:r>
            <a:endParaRPr lang="en-GB" altLang="uk-UA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69652" name="Rectangle 20">
            <a:extLst>
              <a:ext uri="{FF2B5EF4-FFF2-40B4-BE49-F238E27FC236}">
                <a16:creationId xmlns:a16="http://schemas.microsoft.com/office/drawing/2014/main" id="{B7C20B6C-A049-4628-B029-2389B1100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4647" y="3464193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I</a:t>
            </a:r>
            <a:r>
              <a:rPr lang="uk-UA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ІІ</a:t>
            </a:r>
            <a:r>
              <a:rPr lang="en-US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</a:t>
            </a:r>
            <a:r>
              <a:rPr lang="uk-UA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рівень</a:t>
            </a:r>
            <a:endParaRPr lang="en-GB" altLang="uk-UA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69653" name="Rectangle 21">
            <a:extLst>
              <a:ext uri="{FF2B5EF4-FFF2-40B4-BE49-F238E27FC236}">
                <a16:creationId xmlns:a16="http://schemas.microsoft.com/office/drawing/2014/main" id="{47FACAC3-38C4-48B0-926E-063A968D2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6103" y="2288561"/>
            <a:ext cx="1524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IV </a:t>
            </a:r>
            <a:r>
              <a:rPr lang="uk-UA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рівень</a:t>
            </a:r>
            <a:endParaRPr lang="en-GB" altLang="uk-UA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69654" name="Rectangle 22">
            <a:extLst>
              <a:ext uri="{FF2B5EF4-FFF2-40B4-BE49-F238E27FC236}">
                <a16:creationId xmlns:a16="http://schemas.microsoft.com/office/drawing/2014/main" id="{78E93862-5A6E-49CD-B700-D30F0771B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9689" y="1104900"/>
            <a:ext cx="1371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V </a:t>
            </a:r>
            <a:r>
              <a:rPr lang="uk-UA" alt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рівень</a:t>
            </a:r>
            <a:endParaRPr lang="en-GB" altLang="uk-UA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69655" name="Rectangle 23">
            <a:extLst>
              <a:ext uri="{FF2B5EF4-FFF2-40B4-BE49-F238E27FC236}">
                <a16:creationId xmlns:a16="http://schemas.microsoft.com/office/drawing/2014/main" id="{3AA8B41B-B1F4-4C06-AC74-272BBEC37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5710" y="4583312"/>
            <a:ext cx="4953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«щоб добре жити» (</a:t>
            </a:r>
            <a:r>
              <a:rPr lang="en-US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to live well)</a:t>
            </a:r>
            <a:endParaRPr lang="en-GB" altLang="uk-UA" sz="1600" dirty="0">
              <a:solidFill>
                <a:srgbClr val="800080"/>
              </a:solidFill>
              <a:latin typeface="Tahoma" panose="020B0604030504040204" pitchFamily="34" charset="0"/>
            </a:endParaRPr>
          </a:p>
        </p:txBody>
      </p:sp>
      <p:sp>
        <p:nvSpPr>
          <p:cNvPr id="69656" name="Rectangle 24">
            <a:extLst>
              <a:ext uri="{FF2B5EF4-FFF2-40B4-BE49-F238E27FC236}">
                <a16:creationId xmlns:a16="http://schemas.microsoft.com/office/drawing/2014/main" id="{6B89E3B6-7ABA-4F97-9F8E-90BF18819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3089" y="3440375"/>
            <a:ext cx="441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«щоб досягати» (</a:t>
            </a:r>
            <a:r>
              <a:rPr lang="en-US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to achieve)</a:t>
            </a:r>
            <a:endParaRPr lang="en-GB" altLang="uk-UA" sz="1600" dirty="0">
              <a:solidFill>
                <a:srgbClr val="800080"/>
              </a:solidFill>
              <a:latin typeface="Tahoma" panose="020B0604030504040204" pitchFamily="34" charset="0"/>
            </a:endParaRPr>
          </a:p>
        </p:txBody>
      </p:sp>
      <p:sp>
        <p:nvSpPr>
          <p:cNvPr id="69657" name="Rectangle 25">
            <a:extLst>
              <a:ext uri="{FF2B5EF4-FFF2-40B4-BE49-F238E27FC236}">
                <a16:creationId xmlns:a16="http://schemas.microsoft.com/office/drawing/2014/main" id="{FF1EBD50-A7E6-4AE6-BD67-F403403C4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5710" y="2241929"/>
            <a:ext cx="441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«щоб розуміти»</a:t>
            </a:r>
          </a:p>
          <a:p>
            <a:pPr algn="ctr"/>
            <a:r>
              <a:rPr lang="uk-UA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(</a:t>
            </a:r>
            <a:r>
              <a:rPr lang="en-US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to understand)</a:t>
            </a:r>
            <a:endParaRPr lang="en-GB" altLang="uk-UA" sz="1600" dirty="0">
              <a:solidFill>
                <a:srgbClr val="800080"/>
              </a:solidFill>
              <a:latin typeface="Tahoma" panose="020B0604030504040204" pitchFamily="34" charset="0"/>
            </a:endParaRPr>
          </a:p>
        </p:txBody>
      </p:sp>
      <p:sp>
        <p:nvSpPr>
          <p:cNvPr id="69658" name="Rectangle 26">
            <a:extLst>
              <a:ext uri="{FF2B5EF4-FFF2-40B4-BE49-F238E27FC236}">
                <a16:creationId xmlns:a16="http://schemas.microsoft.com/office/drawing/2014/main" id="{09558D40-6E29-4588-8C1A-55FD5CD0D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89" y="1028700"/>
            <a:ext cx="4114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«щоб служити»</a:t>
            </a:r>
          </a:p>
          <a:p>
            <a:pPr algn="ctr"/>
            <a:r>
              <a:rPr lang="en-US" altLang="uk-UA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(to serve)</a:t>
            </a:r>
            <a:endParaRPr lang="en-GB" altLang="uk-UA" sz="1600" dirty="0">
              <a:solidFill>
                <a:srgbClr val="800080"/>
              </a:solidFill>
              <a:latin typeface="Tahoma" panose="020B060403050404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AE6141B-EE41-436C-B6BF-4B011085DA54}"/>
              </a:ext>
            </a:extLst>
          </p:cNvPr>
          <p:cNvCxnSpPr/>
          <p:nvPr/>
        </p:nvCxnSpPr>
        <p:spPr>
          <a:xfrm flipH="1">
            <a:off x="8488907" y="1371600"/>
            <a:ext cx="1683232" cy="91696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6C4E402-921B-4DF3-9CC3-6269D2AFC421}"/>
              </a:ext>
            </a:extLst>
          </p:cNvPr>
          <p:cNvCxnSpPr/>
          <p:nvPr/>
        </p:nvCxnSpPr>
        <p:spPr>
          <a:xfrm flipH="1">
            <a:off x="9205972" y="1481634"/>
            <a:ext cx="1051813" cy="198255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A7A63ED-A1D8-4C26-93D5-CBA3159386A0}"/>
              </a:ext>
            </a:extLst>
          </p:cNvPr>
          <p:cNvCxnSpPr>
            <a:cxnSpLocks/>
          </p:cNvCxnSpPr>
          <p:nvPr/>
        </p:nvCxnSpPr>
        <p:spPr>
          <a:xfrm flipH="1">
            <a:off x="9597882" y="1594813"/>
            <a:ext cx="787282" cy="297462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4B5E11F-AA8C-473D-BDD9-20C2B72B4065}"/>
              </a:ext>
            </a:extLst>
          </p:cNvPr>
          <p:cNvSpPr txBox="1"/>
          <p:nvPr/>
        </p:nvSpPr>
        <p:spPr>
          <a:xfrm>
            <a:off x="10066101" y="251509"/>
            <a:ext cx="7457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?</a:t>
            </a:r>
            <a:endParaRPr lang="uk-UA" sz="96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B0AF94D-85B9-4730-933D-56BB1311AE74}"/>
              </a:ext>
            </a:extLst>
          </p:cNvPr>
          <p:cNvCxnSpPr/>
          <p:nvPr/>
        </p:nvCxnSpPr>
        <p:spPr>
          <a:xfrm flipH="1">
            <a:off x="8229600" y="1243013"/>
            <a:ext cx="1714500" cy="0"/>
          </a:xfrm>
          <a:prstGeom prst="straightConnector1">
            <a:avLst/>
          </a:prstGeom>
          <a:ln w="571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77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9" grpId="0" autoUpdateAnimBg="0"/>
      <p:bldP spid="69650" grpId="0" autoUpdateAnimBg="0"/>
      <p:bldP spid="69651" grpId="0" autoUpdateAnimBg="0"/>
      <p:bldP spid="69652" grpId="0" autoUpdateAnimBg="0"/>
      <p:bldP spid="69653" grpId="0" autoUpdateAnimBg="0"/>
      <p:bldP spid="69654" grpId="0" autoUpdateAnimBg="0"/>
      <p:bldP spid="69655" grpId="0" autoUpdateAnimBg="0"/>
      <p:bldP spid="69656" grpId="0" autoUpdateAnimBg="0"/>
      <p:bldP spid="69657" grpId="0" autoUpdateAnimBg="0"/>
      <p:bldP spid="69658" grpId="0" autoUpdateAnimBg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19683-BC46-4D5B-A6AA-4C8BF16DC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800" dirty="0"/>
              <a:t>Мотивація ІІ рівня («добре жити»):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8AEE7-DE7B-4380-A07C-E5CB67C70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2015732"/>
            <a:ext cx="11677649" cy="4227906"/>
          </a:xfrm>
        </p:spPr>
        <p:txBody>
          <a:bodyPr>
            <a:normAutofit/>
          </a:bodyPr>
          <a:lstStyle/>
          <a:p>
            <a:r>
              <a:rPr lang="uk-UA" sz="3200" dirty="0"/>
              <a:t>Могилянський диплом це квиток в життя! (престиж, мережа…)</a:t>
            </a:r>
          </a:p>
          <a:p>
            <a:pPr lvl="1"/>
            <a:r>
              <a:rPr lang="uk-UA" sz="2800" dirty="0"/>
              <a:t>«Піду працювати в іноземну компанію і все буде в шоколаді»</a:t>
            </a:r>
          </a:p>
          <a:p>
            <a:r>
              <a:rPr lang="uk-UA" sz="3200" dirty="0"/>
              <a:t>Розмова з викладачем: «Навчіть мене практичних речей!»</a:t>
            </a:r>
          </a:p>
          <a:p>
            <a:pPr lvl="1"/>
            <a:r>
              <a:rPr lang="uk-UA" sz="2800" dirty="0"/>
              <a:t>«За багато теорії» «Викладачі відстали» «От той – прикольний!»</a:t>
            </a:r>
          </a:p>
          <a:p>
            <a:r>
              <a:rPr lang="uk-UA" sz="3200" dirty="0"/>
              <a:t>Розмова з адміністрацією: «Я – клієнт!»</a:t>
            </a:r>
          </a:p>
          <a:p>
            <a:pPr lvl="1"/>
            <a:r>
              <a:rPr lang="uk-UA" sz="2800" dirty="0"/>
              <a:t>«Чому Ви мені не даєте того, що мені потрібно?!»</a:t>
            </a:r>
          </a:p>
        </p:txBody>
      </p:sp>
    </p:spTree>
    <p:extLst>
      <p:ext uri="{BB962C8B-B14F-4D97-AF65-F5344CB8AC3E}">
        <p14:creationId xmlns:p14="http://schemas.microsoft.com/office/powerpoint/2010/main" val="2501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19683-BC46-4D5B-A6AA-4C8BF16DC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800" dirty="0"/>
              <a:t>Мотивація ІІІ рівня («досягнути»):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8AEE7-DE7B-4380-A07C-E5CB67C70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2015732"/>
            <a:ext cx="11677649" cy="4227906"/>
          </a:xfrm>
        </p:spPr>
        <p:txBody>
          <a:bodyPr>
            <a:normAutofit/>
          </a:bodyPr>
          <a:lstStyle/>
          <a:p>
            <a:r>
              <a:rPr lang="uk-UA" sz="3200" dirty="0"/>
              <a:t>Могилянський диплом це квиток в життя! (престиж, мережа…)</a:t>
            </a:r>
          </a:p>
          <a:p>
            <a:pPr lvl="1"/>
            <a:r>
              <a:rPr lang="uk-UA" sz="2800" dirty="0"/>
              <a:t>«Створю власний старт-ап і все буде в шоколаді»</a:t>
            </a:r>
          </a:p>
          <a:p>
            <a:r>
              <a:rPr lang="uk-UA" sz="3200" dirty="0"/>
              <a:t>Розмова з викладачем: «А як у вас відпрацювати пропущене?»</a:t>
            </a:r>
            <a:endParaRPr lang="uk-UA" sz="2800" dirty="0"/>
          </a:p>
          <a:p>
            <a:r>
              <a:rPr lang="uk-UA" sz="3200" dirty="0"/>
              <a:t>Розмова з адміністрацією: «А навіщо з нею розмовляти?»</a:t>
            </a:r>
          </a:p>
          <a:p>
            <a:r>
              <a:rPr lang="uk-UA" sz="3200" dirty="0"/>
              <a:t>Розмова з колегами-студентами: «Обирайте мене бо я класний!»</a:t>
            </a:r>
          </a:p>
        </p:txBody>
      </p:sp>
    </p:spTree>
    <p:extLst>
      <p:ext uri="{BB962C8B-B14F-4D97-AF65-F5344CB8AC3E}">
        <p14:creationId xmlns:p14="http://schemas.microsoft.com/office/powerpoint/2010/main" val="282141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19683-BC46-4D5B-A6AA-4C8BF16DC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800" dirty="0"/>
              <a:t>Мотивація І</a:t>
            </a:r>
            <a:r>
              <a:rPr lang="en-US" sz="4800" dirty="0"/>
              <a:t>V</a:t>
            </a:r>
            <a:r>
              <a:rPr lang="uk-UA" sz="4800" dirty="0"/>
              <a:t> рівня («Зрозуміти»):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8AEE7-DE7B-4380-A07C-E5CB67C70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2015732"/>
            <a:ext cx="11677649" cy="4227906"/>
          </a:xfrm>
        </p:spPr>
        <p:txBody>
          <a:bodyPr>
            <a:normAutofit/>
          </a:bodyPr>
          <a:lstStyle/>
          <a:p>
            <a:r>
              <a:rPr lang="uk-UA" sz="3200" dirty="0"/>
              <a:t>Могилянка – місце дискусій (</a:t>
            </a:r>
            <a:r>
              <a:rPr lang="en-US" sz="3200" dirty="0"/>
              <a:t>who cares </a:t>
            </a:r>
            <a:r>
              <a:rPr lang="uk-UA" sz="3200" dirty="0"/>
              <a:t>про диплом!)</a:t>
            </a:r>
          </a:p>
          <a:p>
            <a:pPr lvl="1"/>
            <a:r>
              <a:rPr lang="uk-UA" sz="2800" dirty="0"/>
              <a:t>«Що буде після КМА? Давайте дожити до випуску…»</a:t>
            </a:r>
          </a:p>
          <a:p>
            <a:r>
              <a:rPr lang="uk-UA" sz="3200" dirty="0"/>
              <a:t>Розмова з викладачем: «А можна уточнення?»</a:t>
            </a:r>
          </a:p>
          <a:p>
            <a:pPr lvl="1"/>
            <a:r>
              <a:rPr lang="uk-UA" sz="2600" dirty="0"/>
              <a:t>«Але ж ___ писав інше ніж ви розказуєте!» «Але…»</a:t>
            </a:r>
          </a:p>
          <a:p>
            <a:r>
              <a:rPr lang="uk-UA" sz="3200" dirty="0"/>
              <a:t>Розмова з адміністрацією: «Як мені знайти на Вас час?»</a:t>
            </a:r>
          </a:p>
          <a:p>
            <a:r>
              <a:rPr lang="uk-UA" sz="3200" dirty="0"/>
              <a:t>Розмова з колегами-студентами: «Чому Ви не в бібліотеці?»</a:t>
            </a:r>
          </a:p>
        </p:txBody>
      </p:sp>
    </p:spTree>
    <p:extLst>
      <p:ext uri="{BB962C8B-B14F-4D97-AF65-F5344CB8AC3E}">
        <p14:creationId xmlns:p14="http://schemas.microsoft.com/office/powerpoint/2010/main" val="180679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19683-BC46-4D5B-A6AA-4C8BF16DC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/>
              <a:t>Мотивація </a:t>
            </a:r>
            <a:r>
              <a:rPr lang="en-US" sz="4800" dirty="0"/>
              <a:t>V</a:t>
            </a:r>
            <a:r>
              <a:rPr lang="uk-UA" sz="4800" dirty="0"/>
              <a:t> рівня («Служити»):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8AEE7-DE7B-4380-A07C-E5CB67C70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2015732"/>
            <a:ext cx="11677649" cy="4227906"/>
          </a:xfrm>
        </p:spPr>
        <p:txBody>
          <a:bodyPr>
            <a:normAutofit/>
          </a:bodyPr>
          <a:lstStyle/>
          <a:p>
            <a:r>
              <a:rPr lang="uk-UA" sz="3200" dirty="0"/>
              <a:t>Могилянка – моє місце, мій дім, частина мого «я»</a:t>
            </a:r>
          </a:p>
          <a:p>
            <a:pPr lvl="1"/>
            <a:r>
              <a:rPr lang="uk-UA" sz="2800" dirty="0"/>
              <a:t>«Що буде після КМА? Після КМА не буває…»</a:t>
            </a:r>
          </a:p>
          <a:p>
            <a:r>
              <a:rPr lang="uk-UA" sz="3200" dirty="0"/>
              <a:t>Розмова з викладачем: «А можна просто прийти без запису?»</a:t>
            </a:r>
          </a:p>
          <a:p>
            <a:pPr lvl="1"/>
            <a:r>
              <a:rPr lang="uk-UA" sz="2600" dirty="0"/>
              <a:t>«Коли Ви до нас прийдете на презентацію свого дослідження?»</a:t>
            </a:r>
          </a:p>
          <a:p>
            <a:r>
              <a:rPr lang="uk-UA" sz="3200" dirty="0"/>
              <a:t>Розмова з адміністрацією: «Коли засідання Вченої ради?»</a:t>
            </a:r>
          </a:p>
          <a:p>
            <a:r>
              <a:rPr lang="uk-UA" sz="3200" dirty="0"/>
              <a:t>Розмова з колегами-студентами: «Чому Ви не приходите…?»</a:t>
            </a:r>
          </a:p>
        </p:txBody>
      </p:sp>
    </p:spTree>
    <p:extLst>
      <p:ext uri="{BB962C8B-B14F-4D97-AF65-F5344CB8AC3E}">
        <p14:creationId xmlns:p14="http://schemas.microsoft.com/office/powerpoint/2010/main" val="316886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BE8FC-AB56-4CBF-9EC2-0FBDE376B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1" y="804519"/>
            <a:ext cx="10197604" cy="1049235"/>
          </a:xfrm>
        </p:spPr>
        <p:txBody>
          <a:bodyPr>
            <a:normAutofit/>
          </a:bodyPr>
          <a:lstStyle/>
          <a:p>
            <a:r>
              <a:rPr lang="uk-UA" sz="4800" b="1" dirty="0"/>
              <a:t>Ваша освіта має мету: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04386-1828-4E2E-9330-961E24B2E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386" y="2319336"/>
            <a:ext cx="3825030" cy="1718067"/>
          </a:xfrm>
        </p:spPr>
        <p:txBody>
          <a:bodyPr>
            <a:noAutofit/>
          </a:bodyPr>
          <a:lstStyle/>
          <a:p>
            <a:r>
              <a:rPr lang="uk-UA" sz="2800" dirty="0"/>
              <a:t>Світолглядні підходи (ІІ або ІІІ рівні)</a:t>
            </a:r>
          </a:p>
          <a:p>
            <a:endParaRPr lang="uk-UA" sz="2800" dirty="0"/>
          </a:p>
          <a:p>
            <a:r>
              <a:rPr lang="uk-UA" sz="2800" dirty="0"/>
              <a:t>Не забувайте, що мова йде про </a:t>
            </a:r>
            <a:r>
              <a:rPr lang="uk-UA" sz="2800" b="1" u="sng" dirty="0"/>
              <a:t>вміння</a:t>
            </a:r>
            <a:r>
              <a:rPr lang="uk-UA" sz="2800" b="1" dirty="0"/>
              <a:t> </a:t>
            </a:r>
            <a:r>
              <a:rPr lang="uk-UA" sz="2800" dirty="0"/>
              <a:t>а не лише про знання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85F2A6E-7B80-40EE-89A4-9EE3E0C039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6852" y="1457325"/>
            <a:ext cx="3708400" cy="33274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uk-UA" altLang="uk-UA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Навички</a:t>
            </a:r>
            <a:endParaRPr lang="en-US" altLang="uk-UA" sz="2400" dirty="0">
              <a:latin typeface="Times New Roman" panose="02020603050405020304" pitchFamily="18" charset="0"/>
            </a:endParaRPr>
          </a:p>
          <a:p>
            <a:pPr algn="ctr" eaLnBrk="0" hangingPunct="0"/>
            <a:r>
              <a:rPr lang="uk-UA" altLang="uk-UA" sz="2400" dirty="0">
                <a:latin typeface="Times New Roman" panose="02020603050405020304" pitchFamily="18" charset="0"/>
              </a:rPr>
              <a:t>Те, що ви </a:t>
            </a:r>
            <a:r>
              <a:rPr lang="uk-UA" altLang="uk-UA" sz="2400" u="sng" dirty="0">
                <a:latin typeface="Times New Roman" panose="02020603050405020304" pitchFamily="18" charset="0"/>
              </a:rPr>
              <a:t>вмієте</a:t>
            </a:r>
            <a:endParaRPr lang="en-US" altLang="uk-UA" sz="2400" u="sng" dirty="0">
              <a:latin typeface="Times New Roman" panose="02020603050405020304" pitchFamily="18" charset="0"/>
            </a:endParaRPr>
          </a:p>
          <a:p>
            <a:pPr algn="ctr" eaLnBrk="0" hangingPunct="0"/>
            <a:endParaRPr lang="en-US" altLang="uk-UA" sz="2400" dirty="0">
              <a:latin typeface="Times New Roman" panose="02020603050405020304" pitchFamily="18" charset="0"/>
            </a:endParaRPr>
          </a:p>
          <a:p>
            <a:pPr algn="ctr" eaLnBrk="0" hangingPunct="0"/>
            <a:endParaRPr lang="en-US" altLang="uk-UA" sz="2400" dirty="0">
              <a:latin typeface="Times New Roman" panose="02020603050405020304" pitchFamily="18" charset="0"/>
            </a:endParaRPr>
          </a:p>
          <a:p>
            <a:pPr algn="ctr" eaLnBrk="0" hangingPunct="0"/>
            <a:endParaRPr lang="en-US" altLang="uk-UA" sz="2400" dirty="0">
              <a:latin typeface="Times New Roman" panose="02020603050405020304" pitchFamily="18" charset="0"/>
            </a:endParaRPr>
          </a:p>
          <a:p>
            <a:pPr algn="ctr" eaLnBrk="0" hangingPunct="0"/>
            <a:r>
              <a:rPr lang="en-US" altLang="uk-UA" sz="24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CB58636-7BDC-489A-836A-EE289C07F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7652" y="3057525"/>
            <a:ext cx="3708400" cy="3403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hangingPunct="0"/>
            <a:endParaRPr lang="en-US" altLang="uk-UA" sz="3200" b="1" dirty="0">
              <a:latin typeface="Times New Roman" panose="02020603050405020304" pitchFamily="18" charset="0"/>
            </a:endParaRPr>
          </a:p>
          <a:p>
            <a:pPr eaLnBrk="0" hangingPunct="0"/>
            <a:endParaRPr lang="en-US" altLang="uk-UA" sz="3200" b="1" dirty="0">
              <a:latin typeface="Times New Roman" panose="02020603050405020304" pitchFamily="18" charset="0"/>
            </a:endParaRPr>
          </a:p>
          <a:p>
            <a:pPr eaLnBrk="0" hangingPunct="0"/>
            <a:r>
              <a:rPr lang="uk-UA" altLang="uk-UA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Попит</a:t>
            </a:r>
            <a:endParaRPr lang="en-US" altLang="uk-UA" sz="2400" dirty="0">
              <a:latin typeface="Times New Roman" panose="02020603050405020304" pitchFamily="18" charset="0"/>
            </a:endParaRPr>
          </a:p>
          <a:p>
            <a:pPr eaLnBrk="0" hangingPunct="0"/>
            <a:r>
              <a:rPr lang="uk-UA" altLang="uk-UA" sz="2400" dirty="0">
                <a:latin typeface="Times New Roman" panose="02020603050405020304" pitchFamily="18" charset="0"/>
              </a:rPr>
              <a:t>Те, за що </a:t>
            </a:r>
          </a:p>
          <a:p>
            <a:pPr eaLnBrk="0" hangingPunct="0"/>
            <a:r>
              <a:rPr lang="uk-UA" altLang="uk-UA" sz="2400" dirty="0">
                <a:latin typeface="Times New Roman" panose="02020603050405020304" pitchFamily="18" charset="0"/>
              </a:rPr>
              <a:t>платять гроші</a:t>
            </a:r>
            <a:endParaRPr lang="en-US" altLang="uk-UA" sz="2400" dirty="0">
              <a:latin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9F1B0EA-1A47-4125-BABF-778C97D10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6052" y="3057525"/>
            <a:ext cx="3708400" cy="3403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r" eaLnBrk="0" hangingPunct="0"/>
            <a:endParaRPr lang="en-US" altLang="uk-UA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  <a:p>
            <a:pPr algn="r" eaLnBrk="0" hangingPunct="0"/>
            <a:endParaRPr lang="en-US" altLang="uk-UA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  <a:p>
            <a:pPr algn="r" eaLnBrk="0" hangingPunct="0"/>
            <a:r>
              <a:rPr lang="en-US" altLang="uk-UA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Бажання</a:t>
            </a:r>
            <a:endParaRPr lang="en-US" altLang="uk-UA" sz="3200" b="1" dirty="0">
              <a:latin typeface="Times New Roman" panose="02020603050405020304" pitchFamily="18" charset="0"/>
            </a:endParaRPr>
          </a:p>
          <a:p>
            <a:pPr algn="r" eaLnBrk="0" hangingPunct="0"/>
            <a:r>
              <a:rPr lang="uk-UA" altLang="uk-UA" sz="2400" dirty="0">
                <a:latin typeface="Times New Roman" panose="02020603050405020304" pitchFamily="18" charset="0"/>
              </a:rPr>
              <a:t>Те, що вам</a:t>
            </a:r>
            <a:br>
              <a:rPr lang="en-US" altLang="uk-UA" sz="2400" dirty="0">
                <a:latin typeface="Times New Roman" panose="02020603050405020304" pitchFamily="18" charset="0"/>
              </a:rPr>
            </a:br>
            <a:r>
              <a:rPr lang="uk-UA" altLang="uk-UA" sz="2400" dirty="0">
                <a:latin typeface="Times New Roman" panose="02020603050405020304" pitchFamily="18" charset="0"/>
              </a:rPr>
              <a:t>подобається</a:t>
            </a:r>
            <a:endParaRPr lang="en-US" altLang="uk-UA" sz="2400" dirty="0">
              <a:latin typeface="Times New Roman" panose="02020603050405020304" pitchFamily="18" charset="0"/>
            </a:endParaRPr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id="{8CA9B7A1-994E-417F-9DBA-DF591F1F8DD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1464" y="3581400"/>
            <a:ext cx="685800" cy="11430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8" name="Line 7">
            <a:extLst>
              <a:ext uri="{FF2B5EF4-FFF2-40B4-BE49-F238E27FC236}">
                <a16:creationId xmlns:a16="http://schemas.microsoft.com/office/drawing/2014/main" id="{399B9AEB-D739-42F3-A46A-221CA01655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58152" y="3733800"/>
            <a:ext cx="595312" cy="987425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2DF303A0-14BC-4B9A-A6E9-FC54F7AA9B3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6264" y="3883025"/>
            <a:ext cx="547688" cy="917575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id="{BA76F0BD-D2A6-4BFC-84DD-38BB1F2A4FA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62952" y="4035425"/>
            <a:ext cx="457200" cy="7620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10B3A063-FAB7-4765-9300-4DD1ADA592C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501064" y="4191000"/>
            <a:ext cx="381000" cy="6096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id="{63EBE24C-5500-4F1B-9F44-D64B5A964F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805864" y="4495800"/>
            <a:ext cx="152400" cy="2286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id="{EABCD5B6-6CA6-43C8-B4C2-A7325BC2E8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5864" y="2895600"/>
            <a:ext cx="3367088" cy="1139825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440C2E8-64D4-4AA6-980F-B7BE90FF0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3864" y="2362200"/>
            <a:ext cx="1443729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uk-UA" altLang="uk-UA" sz="32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Щастя</a:t>
            </a:r>
            <a:endParaRPr lang="en-US" altLang="uk-UA" sz="3200" b="1" u="sng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E44DD1-07C7-4DEC-B017-F0796A912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8664" y="6516688"/>
            <a:ext cx="3754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uk-UA" sz="1400">
                <a:latin typeface="Times New Roman" panose="02020603050405020304" pitchFamily="18" charset="0"/>
              </a:rPr>
              <a:t>S.Covey, The 7 Habits of Highly Effective People</a:t>
            </a:r>
          </a:p>
        </p:txBody>
      </p:sp>
      <p:sp>
        <p:nvSpPr>
          <p:cNvPr id="16" name="Line 15">
            <a:extLst>
              <a:ext uri="{FF2B5EF4-FFF2-40B4-BE49-F238E27FC236}">
                <a16:creationId xmlns:a16="http://schemas.microsoft.com/office/drawing/2014/main" id="{1DE9332E-0BD3-48C0-AF78-23B939B2CF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53464" y="4343400"/>
            <a:ext cx="304800" cy="4572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17" name="Line 16">
            <a:extLst>
              <a:ext uri="{FF2B5EF4-FFF2-40B4-BE49-F238E27FC236}">
                <a16:creationId xmlns:a16="http://schemas.microsoft.com/office/drawing/2014/main" id="{001DB04C-6351-4B3A-9FAD-F9463743DB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39064" y="3505200"/>
            <a:ext cx="762000" cy="12192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18" name="Line 17">
            <a:extLst>
              <a:ext uri="{FF2B5EF4-FFF2-40B4-BE49-F238E27FC236}">
                <a16:creationId xmlns:a16="http://schemas.microsoft.com/office/drawing/2014/main" id="{0665E775-EAF3-4872-A5B7-7B8B89CB5E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15264" y="3581400"/>
            <a:ext cx="457200" cy="7620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69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 autoUpdateAnimBg="0"/>
      <p:bldP spid="5" grpId="0" animBg="1" autoUpdateAnimBg="0"/>
      <p:bldP spid="6" grpId="0" animBg="1" autoUpdateAnimBg="0"/>
      <p:bldP spid="14" grpId="0" autoUpdateAnimBg="0"/>
      <p:bldP spid="1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2D8D8DC-F7E2-4B27-886C-8AE8D340E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100" name="Picture 4" descr="ÐÐ¾Ð²âÑÐ·Ð°Ð½Ðµ Ð·Ð¾Ð±ÑÐ°Ð¶ÐµÐ½Ð½Ñ">
            <a:extLst>
              <a:ext uri="{FF2B5EF4-FFF2-40B4-BE49-F238E27FC236}">
                <a16:creationId xmlns:a16="http://schemas.microsoft.com/office/drawing/2014/main" id="{FEDE5CBD-A8B4-4982-95AA-67FFB0B5D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6" y="372996"/>
            <a:ext cx="9648576" cy="630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D77D03CA-43BB-449C-9EC8-CC98174C6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7B30DCB-FEB8-4923-93FF-31668EAF2181}"/>
              </a:ext>
            </a:extLst>
          </p:cNvPr>
          <p:cNvSpPr/>
          <p:nvPr/>
        </p:nvSpPr>
        <p:spPr>
          <a:xfrm>
            <a:off x="7361691" y="2285277"/>
            <a:ext cx="2100263" cy="224386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719062B-5D43-42A0-A23A-7F3C1BE3E73E}"/>
              </a:ext>
            </a:extLst>
          </p:cNvPr>
          <p:cNvCxnSpPr>
            <a:cxnSpLocks/>
          </p:cNvCxnSpPr>
          <p:nvPr/>
        </p:nvCxnSpPr>
        <p:spPr>
          <a:xfrm flipH="1">
            <a:off x="8941241" y="1391655"/>
            <a:ext cx="1063638" cy="92693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AEAE316-8E4C-427E-9B1F-BFD1F78F69C2}"/>
              </a:ext>
            </a:extLst>
          </p:cNvPr>
          <p:cNvSpPr txBox="1"/>
          <p:nvPr/>
        </p:nvSpPr>
        <p:spPr>
          <a:xfrm>
            <a:off x="9991069" y="941275"/>
            <a:ext cx="20721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Якщо хочите,</a:t>
            </a:r>
          </a:p>
          <a:p>
            <a:r>
              <a:rPr lang="uk-UA" sz="2800" dirty="0"/>
              <a:t>КМА вам допоможе</a:t>
            </a:r>
          </a:p>
          <a:p>
            <a:r>
              <a:rPr lang="uk-UA" sz="2800" dirty="0"/>
              <a:t>з цим розібратися…</a:t>
            </a:r>
          </a:p>
          <a:p>
            <a:endParaRPr lang="uk-UA" sz="2800" dirty="0"/>
          </a:p>
          <a:p>
            <a:r>
              <a:rPr lang="uk-UA" sz="2800" dirty="0"/>
              <a:t>Якщо захочите…</a:t>
            </a:r>
          </a:p>
        </p:txBody>
      </p:sp>
    </p:spTree>
    <p:extLst>
      <p:ext uri="{BB962C8B-B14F-4D97-AF65-F5344CB8AC3E}">
        <p14:creationId xmlns:p14="http://schemas.microsoft.com/office/powerpoint/2010/main" val="62244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597" y="519787"/>
            <a:ext cx="11426221" cy="135017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sz="4000" b="1" dirty="0"/>
              <a:t>Могилянка – місце можливостей (і вибору)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334" y="1869960"/>
            <a:ext cx="11677650" cy="4557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/>
              <a:t>Для середовища, в якому формується світогляд необхідні три складові: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800" dirty="0"/>
              <a:t>Аудиторія – місце для цікавих дискусій, обміну досвідом, формування дискурсу </a:t>
            </a:r>
            <a:r>
              <a:rPr lang="uk-UA" sz="2400" dirty="0"/>
              <a:t>- «горизонтальне» спілкування / «бо цікаво» а не «бо треба», «бо варто»</a:t>
            </a:r>
            <a:endParaRPr lang="uk-UA" sz="2800" dirty="0"/>
          </a:p>
          <a:p>
            <a:pPr marL="457200" indent="-457200">
              <a:buFont typeface="+mj-lt"/>
              <a:buAutoNum type="arabicPeriod"/>
            </a:pPr>
            <a:r>
              <a:rPr lang="uk-UA" sz="2800" dirty="0"/>
              <a:t>Лабораторія – відповідно обладнане місце для пошуку, кристалізації, виведення, узагальнення, вербалізації, зберігання НОВИХ знань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800" dirty="0"/>
              <a:t>Бутафорія – елементи приналежності, через які середовище перетворюється в спільноту: студентські кафе, гуртки, клуби, команди…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DD01E6-C382-496D-9DAD-90B150FAE5B4}"/>
              </a:ext>
            </a:extLst>
          </p:cNvPr>
          <p:cNvSpPr/>
          <p:nvPr/>
        </p:nvSpPr>
        <p:spPr>
          <a:xfrm>
            <a:off x="1533513" y="2773304"/>
            <a:ext cx="9686925" cy="685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Вибирайте предмети! (не лише за власною спеціальністю)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FD115E-49E0-45B9-929D-831F494BD400}"/>
              </a:ext>
            </a:extLst>
          </p:cNvPr>
          <p:cNvSpPr/>
          <p:nvPr/>
        </p:nvSpPr>
        <p:spPr>
          <a:xfrm>
            <a:off x="1538282" y="3895724"/>
            <a:ext cx="9686925" cy="685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Будьте ініціативні – дискусії, дослідження, вечірні події…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49EEDE-8A89-4B6D-B50B-86D64B93ACCE}"/>
              </a:ext>
            </a:extLst>
          </p:cNvPr>
          <p:cNvSpPr/>
          <p:nvPr/>
        </p:nvSpPr>
        <p:spPr>
          <a:xfrm>
            <a:off x="1533514" y="5048248"/>
            <a:ext cx="9686925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Долучайтеся до спільноти – команди, клуби, ОСС, театр… </a:t>
            </a:r>
          </a:p>
        </p:txBody>
      </p:sp>
    </p:spTree>
    <p:extLst>
      <p:ext uri="{BB962C8B-B14F-4D97-AF65-F5344CB8AC3E}">
        <p14:creationId xmlns:p14="http://schemas.microsoft.com/office/powerpoint/2010/main" val="324785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gay community">
            <a:extLst>
              <a:ext uri="{FF2B5EF4-FFF2-40B4-BE49-F238E27FC236}">
                <a16:creationId xmlns:a16="http://schemas.microsoft.com/office/drawing/2014/main" id="{C4DD1B7F-C771-4CFE-8700-284102226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865168" y="2221337"/>
            <a:ext cx="3326832" cy="214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Home\Desktop\zk1My00Y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85252" cy="349215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447364"/>
            <a:ext cx="4680520" cy="13849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000" dirty="0"/>
              <a:t> </a:t>
            </a:r>
            <a:r>
              <a:rPr lang="uk-UA" sz="2800" dirty="0"/>
              <a:t>- Будь-яка спільнота характеризується </a:t>
            </a:r>
            <a:r>
              <a:rPr lang="uk-UA" sz="2800" b="1" dirty="0">
                <a:solidFill>
                  <a:srgbClr val="FF0000"/>
                </a:solidFill>
              </a:rPr>
              <a:t>взаємодією</a:t>
            </a:r>
            <a:r>
              <a:rPr lang="uk-UA" sz="2800" dirty="0"/>
              <a:t> між людьми.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18526" y="89211"/>
            <a:ext cx="32001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Ознаки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Спільноти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C:\Users\Home\Desktop\karas-4245.jpg">
            <a:extLst>
              <a:ext uri="{FF2B5EF4-FFF2-40B4-BE49-F238E27FC236}">
                <a16:creationId xmlns:a16="http://schemas.microsoft.com/office/drawing/2014/main" id="{4AA5D884-C64A-410E-98B9-E3A46FD4F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9183" y="4292334"/>
            <a:ext cx="3788833" cy="2565666"/>
          </a:xfrm>
          <a:prstGeom prst="rect">
            <a:avLst/>
          </a:prstGeom>
          <a:noFill/>
        </p:spPr>
      </p:pic>
      <p:pic>
        <p:nvPicPr>
          <p:cNvPr id="8195" name="Picture 3" descr="C:\Users\Home\Desktop\0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279" y="3333429"/>
            <a:ext cx="2917615" cy="2100683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16250D-7E71-47C5-89AD-AC7B5EEE2930}"/>
              </a:ext>
            </a:extLst>
          </p:cNvPr>
          <p:cNvSpPr txBox="1"/>
          <p:nvPr/>
        </p:nvSpPr>
        <p:spPr>
          <a:xfrm>
            <a:off x="5491323" y="2291828"/>
            <a:ext cx="3347864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400" b="1" dirty="0"/>
              <a:t>подібний</a:t>
            </a:r>
            <a:r>
              <a:rPr lang="uk-UA" sz="2400" dirty="0"/>
              <a:t> </a:t>
            </a:r>
            <a:r>
              <a:rPr lang="uk-UA" sz="2400" b="1" dirty="0"/>
              <a:t>спосіб життя, інтереси, потреби, правила поведінки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153C316-4F65-496A-85D8-55F908C5BA00}"/>
              </a:ext>
            </a:extLst>
          </p:cNvPr>
          <p:cNvSpPr/>
          <p:nvPr/>
        </p:nvSpPr>
        <p:spPr>
          <a:xfrm>
            <a:off x="3869902" y="3799433"/>
            <a:ext cx="4664765" cy="252495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Нам потрібні:</a:t>
            </a:r>
          </a:p>
          <a:p>
            <a:pPr marL="342900" indent="-342900" algn="ctr">
              <a:buAutoNum type="arabicParenR"/>
            </a:pPr>
            <a:r>
              <a:rPr lang="uk-UA" sz="3200" b="1" dirty="0">
                <a:solidFill>
                  <a:srgbClr val="FF0000"/>
                </a:solidFill>
              </a:rPr>
              <a:t> Активність (разом)</a:t>
            </a:r>
          </a:p>
          <a:p>
            <a:pPr marL="342900" indent="-342900" algn="ctr">
              <a:buAutoNum type="arabicParenR"/>
            </a:pPr>
            <a:r>
              <a:rPr lang="uk-UA" sz="3200" b="1" dirty="0">
                <a:solidFill>
                  <a:srgbClr val="FF0000"/>
                </a:solidFill>
              </a:rPr>
              <a:t> Повторна взаємодія</a:t>
            </a:r>
          </a:p>
          <a:p>
            <a:pPr marL="342900" indent="-342900" algn="ctr">
              <a:buAutoNum type="arabicParenR"/>
            </a:pPr>
            <a:r>
              <a:rPr lang="uk-UA" sz="3200" b="1" dirty="0">
                <a:solidFill>
                  <a:srgbClr val="FF0000"/>
                </a:solidFill>
              </a:rPr>
              <a:t> Ідентифікатори спільності</a:t>
            </a:r>
          </a:p>
        </p:txBody>
      </p:sp>
      <p:pic>
        <p:nvPicPr>
          <p:cNvPr id="1026" name="Picture 2" descr="Image result for hells angels\">
            <a:extLst>
              <a:ext uri="{FF2B5EF4-FFF2-40B4-BE49-F238E27FC236}">
                <a16:creationId xmlns:a16="http://schemas.microsoft.com/office/drawing/2014/main" id="{D58827BF-A0BC-4C8B-8DFB-65D27A05D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634" y="65554"/>
            <a:ext cx="3315929" cy="223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46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5" name="Picture 17" descr="Пов’язане зображен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874" y="4700000"/>
            <a:ext cx="1057275" cy="122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Результат пошуку зображень за запитом &quot;university crests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881" y="2514590"/>
            <a:ext cx="1739900" cy="173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563683" y="49147"/>
            <a:ext cx="5068491" cy="248075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uk-UA" b="1" dirty="0"/>
              <a:t>Університет майбутнього: </a:t>
            </a:r>
            <a:br>
              <a:rPr lang="uk-UA" b="1" dirty="0"/>
            </a:br>
            <a:r>
              <a:rPr lang="uk-UA" b="1" dirty="0"/>
              <a:t>середовище для життя, спільнота якою гордишся</a:t>
            </a:r>
          </a:p>
        </p:txBody>
      </p:sp>
      <p:pic>
        <p:nvPicPr>
          <p:cNvPr id="2067" name="Picture 19" descr="Результат пошуку зображень за запитом &quot;university swimming pool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52" y="1800870"/>
            <a:ext cx="4138175" cy="275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1" descr="Результат пошуку зображень за запитом &quot;university volleyball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003" y="4194730"/>
            <a:ext cx="5123599" cy="267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Результат пошуку зображень за запитом &quot;могилянська gift shop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69" y="2574350"/>
            <a:ext cx="3630305" cy="363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Результат пошуку зображень за запитом &quot;university crests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28576"/>
            <a:ext cx="54737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Пов’язане зображення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940" y="2852096"/>
            <a:ext cx="3980705" cy="398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Результат пошуку зображень за запитом &quot;university theatre&quot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44" y="3908426"/>
            <a:ext cx="248602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Picture 29" descr="Результат пошуку зображень за запитом &quot;могилянська gift shop&quot;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940" y="2840832"/>
            <a:ext cx="3980705" cy="398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33" descr="Результат пошуку зображень за запитом &quot;student cafe&quot;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7343"/>
            <a:ext cx="12192000" cy="812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Світлина від Mychailo Wynnyckyj.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655" y="907466"/>
            <a:ext cx="9144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70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9B9C0F0-A84C-4356-95AC-EDFA28D75228}"/>
              </a:ext>
            </a:extLst>
          </p:cNvPr>
          <p:cNvSpPr/>
          <p:nvPr/>
        </p:nvSpPr>
        <p:spPr>
          <a:xfrm>
            <a:off x="614008" y="4251770"/>
            <a:ext cx="10673032" cy="1695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9" name="Picture 2" descr="Image result for canada tryzub">
            <a:extLst>
              <a:ext uri="{FF2B5EF4-FFF2-40B4-BE49-F238E27FC236}">
                <a16:creationId xmlns:a16="http://schemas.microsoft.com/office/drawing/2014/main" id="{808F4F1E-D11C-456E-922C-37FA0E963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07" y="4254271"/>
            <a:ext cx="1545635" cy="169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Ð ÐµÐ·ÑÐ»ÑÑÐ°Ñ Ð¿Ð¾ÑÑÐºÑ Ð·Ð¾Ð±ÑÐ°Ð¶ÐµÐ½Ñ Ð·Ð° Ð·Ð°Ð¿Ð¸ÑÐ¾Ð¼ &quot;Ð¿Ð»Ð°ÑÑ&quot;">
            <a:extLst>
              <a:ext uri="{FF2B5EF4-FFF2-40B4-BE49-F238E27FC236}">
                <a16:creationId xmlns:a16="http://schemas.microsoft.com/office/drawing/2014/main" id="{D486698F-67E0-4A19-A2A3-7B9672CE2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417" y="4250341"/>
            <a:ext cx="1276353" cy="168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ÐÐ¾Ð²âÑÐ·Ð°Ð½Ðµ Ð·Ð¾Ð±ÑÐ°Ð¶ÐµÐ½Ð½Ñ">
            <a:extLst>
              <a:ext uri="{FF2B5EF4-FFF2-40B4-BE49-F238E27FC236}">
                <a16:creationId xmlns:a16="http://schemas.microsoft.com/office/drawing/2014/main" id="{D11918A3-71FA-4CE6-8977-E92C496F9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711" y="4259058"/>
            <a:ext cx="2357830" cy="168104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46" name="Picture 22" descr="ÐÐ¾Ð²âÑÐ·Ð°Ð½Ðµ Ð·Ð¾Ð±ÑÐ°Ð¶ÐµÐ½Ð½Ñ">
            <a:extLst>
              <a:ext uri="{FF2B5EF4-FFF2-40B4-BE49-F238E27FC236}">
                <a16:creationId xmlns:a16="http://schemas.microsoft.com/office/drawing/2014/main" id="{C418573D-B977-4A29-B023-8A27B161BB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07" b="26616"/>
          <a:stretch/>
        </p:blipFill>
        <p:spPr bwMode="auto">
          <a:xfrm>
            <a:off x="7894750" y="2759244"/>
            <a:ext cx="2513714" cy="116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Ð ÐµÐ·ÑÐ»ÑÑÐ°Ñ Ð¿Ð¾ÑÑÐºÑ Ð·Ð¾Ð±ÑÐ°Ð¶ÐµÐ½Ñ Ð·Ð° Ð·Ð°Ð¿Ð¸ÑÐ¾Ð¼ &quot;lava computers&quot;">
            <a:extLst>
              <a:ext uri="{FF2B5EF4-FFF2-40B4-BE49-F238E27FC236}">
                <a16:creationId xmlns:a16="http://schemas.microsoft.com/office/drawing/2014/main" id="{14B5F103-D3CC-44E3-99F5-4FC80E426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776" y="4396115"/>
            <a:ext cx="2094097" cy="14335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Picture 4" descr="Image result for cambridge university logo">
            <a:extLst>
              <a:ext uri="{FF2B5EF4-FFF2-40B4-BE49-F238E27FC236}">
                <a16:creationId xmlns:a16="http://schemas.microsoft.com/office/drawing/2014/main" id="{4B1C719F-4F10-4489-AE93-3CDDCBC28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7534" y="4252255"/>
            <a:ext cx="2534361" cy="169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ÐÐ¾Ð²âÑÐ·Ð°Ð½Ðµ Ð·Ð¾Ð±ÑÐ°Ð¶ÐµÐ½Ð½Ñ">
            <a:extLst>
              <a:ext uri="{FF2B5EF4-FFF2-40B4-BE49-F238E27FC236}">
                <a16:creationId xmlns:a16="http://schemas.microsoft.com/office/drawing/2014/main" id="{D96C44F8-13C7-4B52-B8B6-3D7F13C805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58"/>
          <a:stretch/>
        </p:blipFill>
        <p:spPr bwMode="auto">
          <a:xfrm>
            <a:off x="7896055" y="233326"/>
            <a:ext cx="3468635" cy="11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Image result for lvbs logo">
            <a:extLst>
              <a:ext uri="{FF2B5EF4-FFF2-40B4-BE49-F238E27FC236}">
                <a16:creationId xmlns:a16="http://schemas.microsoft.com/office/drawing/2014/main" id="{6D9BC1AE-C2D6-4917-B106-1368D760E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030" y="1317314"/>
            <a:ext cx="2424707" cy="179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22A51E-3741-4898-9647-ED67842833DE}"/>
              </a:ext>
            </a:extLst>
          </p:cNvPr>
          <p:cNvSpPr txBox="1"/>
          <p:nvPr/>
        </p:nvSpPr>
        <p:spPr>
          <a:xfrm>
            <a:off x="2869693" y="817001"/>
            <a:ext cx="244971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dirty="0"/>
              <a:t>«Я»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3094BC-C458-409E-B9FD-03D78DEC184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51" y="97851"/>
            <a:ext cx="7188900" cy="40437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A54C577-795B-475E-AAA9-03C0001BD88F}"/>
              </a:ext>
            </a:extLst>
          </p:cNvPr>
          <p:cNvSpPr/>
          <p:nvPr/>
        </p:nvSpPr>
        <p:spPr>
          <a:xfrm>
            <a:off x="0" y="76431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050" name="Picture 2" descr="ÐÐ¾Ð²âÑÐ·Ð°Ð½Ðµ Ð·Ð¾Ð±ÑÐ°Ð¶ÐµÐ½Ð½Ñ">
            <a:extLst>
              <a:ext uri="{FF2B5EF4-FFF2-40B4-BE49-F238E27FC236}">
                <a16:creationId xmlns:a16="http://schemas.microsoft.com/office/drawing/2014/main" id="{C2E73A57-5F1B-48E9-A4B7-1AAC7B595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812" y="76431"/>
            <a:ext cx="8812213" cy="6858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1066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59FF2F-33AC-4455-929B-F6A55CF05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267" y="407963"/>
            <a:ext cx="10854007" cy="610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5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5" y="804519"/>
            <a:ext cx="10195170" cy="1049235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/>
              <a:t>Діти! Вчіться в Україні!</a:t>
            </a:r>
            <a:br>
              <a:rPr lang="uk-UA" sz="4000" b="1" dirty="0"/>
            </a:br>
            <a:endParaRPr lang="uk-U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684" y="1996521"/>
            <a:ext cx="11332316" cy="451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/>
              <a:t>Бо кращої якості закордоном </a:t>
            </a:r>
            <a:r>
              <a:rPr lang="uk-UA" sz="2400" dirty="0"/>
              <a:t>(на рівні бакалаврату) </a:t>
            </a:r>
            <a:r>
              <a:rPr lang="uk-UA" sz="3200" u="sng" dirty="0"/>
              <a:t>Ви не знайдете</a:t>
            </a:r>
            <a:r>
              <a:rPr lang="uk-UA" sz="3200" dirty="0"/>
              <a:t>!</a:t>
            </a:r>
          </a:p>
          <a:p>
            <a:pPr marL="0" indent="0">
              <a:buNone/>
            </a:pPr>
            <a:endParaRPr lang="uk-UA" sz="1200" dirty="0"/>
          </a:p>
          <a:p>
            <a:pPr marL="0" indent="0">
              <a:buNone/>
            </a:pPr>
            <a:r>
              <a:rPr lang="uk-UA" sz="2800" dirty="0"/>
              <a:t>Піраміди якості:</a:t>
            </a:r>
          </a:p>
        </p:txBody>
      </p:sp>
      <p:sp>
        <p:nvSpPr>
          <p:cNvPr id="4" name="Isosceles Triangle 3"/>
          <p:cNvSpPr/>
          <p:nvPr/>
        </p:nvSpPr>
        <p:spPr>
          <a:xfrm>
            <a:off x="7648052" y="3086100"/>
            <a:ext cx="3406802" cy="3592490"/>
          </a:xfrm>
          <a:prstGeom prst="triangle">
            <a:avLst>
              <a:gd name="adj" fmla="val 481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Isosceles Triangle 4"/>
          <p:cNvSpPr/>
          <p:nvPr/>
        </p:nvSpPr>
        <p:spPr>
          <a:xfrm>
            <a:off x="545253" y="4656229"/>
            <a:ext cx="10727210" cy="20223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361876" y="4724018"/>
            <a:ext cx="14021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52356" y="4347158"/>
            <a:ext cx="6983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Oxford, Cambridge, Harvard, Yale</a:t>
            </a:r>
            <a:endParaRPr lang="uk-UA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220322" y="3310143"/>
            <a:ext cx="3148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НаУКМА, УКУ</a:t>
            </a:r>
          </a:p>
          <a:p>
            <a:r>
              <a:rPr lang="uk-UA" sz="2400" dirty="0"/>
              <a:t>КНУ. КПІ…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1157491" y="5579608"/>
            <a:ext cx="1459059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600" dirty="0"/>
              <a:t>Мова йде про </a:t>
            </a:r>
            <a:r>
              <a:rPr lang="uk-UA" sz="3600" b="1" dirty="0"/>
              <a:t>БАКАЛАВРАТ</a:t>
            </a:r>
            <a:r>
              <a:rPr lang="uk-UA" sz="3600" dirty="0"/>
              <a:t> (отже </a:t>
            </a:r>
            <a:r>
              <a:rPr lang="uk-UA" sz="3600" u="sng" dirty="0"/>
              <a:t>навчальні</a:t>
            </a:r>
            <a:r>
              <a:rPr lang="uk-UA" sz="3600" dirty="0"/>
              <a:t> програми!)</a:t>
            </a:r>
          </a:p>
        </p:txBody>
      </p:sp>
    </p:spTree>
    <p:extLst>
      <p:ext uri="{BB962C8B-B14F-4D97-AF65-F5344CB8AC3E}">
        <p14:creationId xmlns:p14="http://schemas.microsoft.com/office/powerpoint/2010/main" val="231924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9" grpId="0"/>
      <p:bldP spid="10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BD913-698A-4F16-A0D3-CD642743A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44276"/>
            <a:ext cx="9603275" cy="1049235"/>
          </a:xfrm>
        </p:spPr>
        <p:txBody>
          <a:bodyPr>
            <a:normAutofit/>
          </a:bodyPr>
          <a:lstStyle/>
          <a:p>
            <a:r>
              <a:rPr lang="uk-UA" sz="5400" b="1" dirty="0"/>
              <a:t>Пам</a:t>
            </a:r>
            <a:r>
              <a:rPr lang="en-US" sz="5400" b="1" dirty="0"/>
              <a:t>’</a:t>
            </a:r>
            <a:r>
              <a:rPr lang="uk-UA" sz="5400" b="1" dirty="0"/>
              <a:t>ятаєте посвяту?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9639B-5C54-42C6-BDAE-ADA3B2F53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081" y="1896464"/>
            <a:ext cx="11546006" cy="4117260"/>
          </a:xfrm>
        </p:spPr>
        <p:txBody>
          <a:bodyPr>
            <a:normAutofit/>
          </a:bodyPr>
          <a:lstStyle/>
          <a:p>
            <a:r>
              <a:rPr lang="uk-UA" sz="3900" b="1" dirty="0"/>
              <a:t>«Могилянка – місце можливостей»</a:t>
            </a:r>
          </a:p>
          <a:p>
            <a:pPr lvl="1"/>
            <a:r>
              <a:rPr lang="uk-UA" sz="3900" b="1" dirty="0"/>
              <a:t>Правда… </a:t>
            </a:r>
            <a:r>
              <a:rPr lang="uk-UA" sz="3500" b="1" dirty="0"/>
              <a:t>Але можливості створюєте ви! А ви вже щось зробили в тому напрямку?</a:t>
            </a:r>
            <a:r>
              <a:rPr lang="uk-UA" sz="3200" b="1" dirty="0"/>
              <a:t> </a:t>
            </a:r>
            <a:r>
              <a:rPr lang="uk-UA" sz="2400" b="1" dirty="0"/>
              <a:t>(чи поки що «споживаєте»?)</a:t>
            </a:r>
            <a:endParaRPr lang="uk-UA" sz="2100" b="1" dirty="0"/>
          </a:p>
          <a:p>
            <a:r>
              <a:rPr lang="uk-UA" sz="3900" b="1" dirty="0"/>
              <a:t>«Ви тут бо Ви найкращі!!!» </a:t>
            </a:r>
          </a:p>
          <a:p>
            <a:pPr lvl="1"/>
            <a:r>
              <a:rPr lang="uk-UA" sz="3900" b="1" dirty="0"/>
              <a:t>БРЕХНЯ!!! </a:t>
            </a:r>
            <a:r>
              <a:rPr lang="uk-UA" sz="3500" b="1" dirty="0"/>
              <a:t>Бо Ви (поки що?) такими не є!</a:t>
            </a:r>
          </a:p>
        </p:txBody>
      </p:sp>
      <p:sp>
        <p:nvSpPr>
          <p:cNvPr id="4" name="AutoShape 2" descr="Image result for irwin braverman">
            <a:extLst>
              <a:ext uri="{FF2B5EF4-FFF2-40B4-BE49-F238E27FC236}">
                <a16:creationId xmlns:a16="http://schemas.microsoft.com/office/drawing/2014/main" id="{AC8702E9-BB69-44B8-AEFE-EE15D4D90D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AutoShape 8" descr="Image result for irwin braverman">
            <a:extLst>
              <a:ext uri="{FF2B5EF4-FFF2-40B4-BE49-F238E27FC236}">
                <a16:creationId xmlns:a16="http://schemas.microsoft.com/office/drawing/2014/main" id="{0D5A3A53-43FE-4DA2-BF5C-1B573080DF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947D26-84A8-4DA0-ADEE-95A3B8C937A9}"/>
              </a:ext>
            </a:extLst>
          </p:cNvPr>
          <p:cNvSpPr txBox="1"/>
          <p:nvPr/>
        </p:nvSpPr>
        <p:spPr>
          <a:xfrm>
            <a:off x="9737891" y="4208086"/>
            <a:ext cx="18085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7200" dirty="0">
                <a:solidFill>
                  <a:srgbClr val="FF0000"/>
                </a:solidFill>
              </a:rPr>
              <a:t>ЗНО</a:t>
            </a:r>
          </a:p>
        </p:txBody>
      </p:sp>
    </p:spTree>
    <p:extLst>
      <p:ext uri="{BB962C8B-B14F-4D97-AF65-F5344CB8AC3E}">
        <p14:creationId xmlns:p14="http://schemas.microsoft.com/office/powerpoint/2010/main" val="234431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BD913-698A-4F16-A0D3-CD642743A3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5400" b="1" dirty="0"/>
              <a:t>Навіщо ви тут?</a:t>
            </a:r>
          </a:p>
        </p:txBody>
      </p:sp>
      <p:sp>
        <p:nvSpPr>
          <p:cNvPr id="4" name="AutoShape 2" descr="Image result for irwin braverman">
            <a:extLst>
              <a:ext uri="{FF2B5EF4-FFF2-40B4-BE49-F238E27FC236}">
                <a16:creationId xmlns:a16="http://schemas.microsoft.com/office/drawing/2014/main" id="{AC8702E9-BB69-44B8-AEFE-EE15D4D90D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AutoShape 8" descr="Image result for irwin braverman">
            <a:extLst>
              <a:ext uri="{FF2B5EF4-FFF2-40B4-BE49-F238E27FC236}">
                <a16:creationId xmlns:a16="http://schemas.microsoft.com/office/drawing/2014/main" id="{0D5A3A53-43FE-4DA2-BF5C-1B573080DF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7289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43591-8D8E-4B9C-9A11-335359CC0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36404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/>
              <a:t>«Вищий навчальний заклад» </a:t>
            </a:r>
            <a:br>
              <a:rPr lang="en-US" sz="3600" b="1" dirty="0"/>
            </a:br>
            <a:r>
              <a:rPr lang="en-US" sz="2400" b="1" dirty="0"/>
              <a:t>vs</a:t>
            </a:r>
            <a:r>
              <a:rPr lang="uk-UA" sz="3600" b="1" dirty="0"/>
              <a:t> </a:t>
            </a:r>
            <a:br>
              <a:rPr lang="en-US" sz="3600" b="1" dirty="0"/>
            </a:br>
            <a:r>
              <a:rPr lang="uk-UA" sz="3600" b="1" dirty="0"/>
              <a:t>«Заклад вищої освіти»</a:t>
            </a:r>
            <a:br>
              <a:rPr lang="uk-UA" sz="3600" dirty="0"/>
            </a:br>
            <a:endParaRPr lang="uk-UA" sz="3600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831A403B-A638-482F-AEDC-C60D2EEECC72}"/>
              </a:ext>
            </a:extLst>
          </p:cNvPr>
          <p:cNvSpPr txBox="1">
            <a:spLocks/>
          </p:cNvSpPr>
          <p:nvPr/>
        </p:nvSpPr>
        <p:spPr>
          <a:xfrm>
            <a:off x="640920" y="2005104"/>
            <a:ext cx="11224591" cy="38921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dirty="0"/>
              <a:t>«Навчання» - похідне від «вчення»: існує «правда», яку треба/можна «розкрити» (зокрема через вчення Біблії)</a:t>
            </a:r>
          </a:p>
          <a:p>
            <a:r>
              <a:rPr lang="uk-UA" sz="2800" dirty="0"/>
              <a:t>Індустріальна ера – існує «правильний» спосіб/підхід, який треба «навчити» (зокрема через вивчення теорії + практики)</a:t>
            </a:r>
          </a:p>
          <a:p>
            <a:r>
              <a:rPr lang="uk-UA" sz="2800" dirty="0"/>
              <a:t>Результат якісного «навчання» – фахівець, який знаходить своє місце на ринку праці</a:t>
            </a:r>
          </a:p>
        </p:txBody>
      </p:sp>
    </p:spTree>
    <p:extLst>
      <p:ext uri="{BB962C8B-B14F-4D97-AF65-F5344CB8AC3E}">
        <p14:creationId xmlns:p14="http://schemas.microsoft.com/office/powerpoint/2010/main" val="356274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4770" y="86965"/>
            <a:ext cx="10263343" cy="104923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uk-UA" sz="4400" b="1" dirty="0"/>
              <a:t>Могилянка погано вас «навчить»</a:t>
            </a:r>
            <a:br>
              <a:rPr lang="uk-UA" sz="2800" b="1" dirty="0"/>
            </a:br>
            <a:r>
              <a:rPr lang="en-US" sz="2000" b="1" dirty="0"/>
              <a:t>Don’t say we didn’t warn you!</a:t>
            </a:r>
            <a:endParaRPr lang="uk-UA" sz="3600" b="1" dirty="0"/>
          </a:p>
        </p:txBody>
      </p:sp>
      <p:sp>
        <p:nvSpPr>
          <p:cNvPr id="6" name="Arrow: Right 5"/>
          <p:cNvSpPr/>
          <p:nvPr/>
        </p:nvSpPr>
        <p:spPr>
          <a:xfrm>
            <a:off x="2030004" y="2322839"/>
            <a:ext cx="1416658" cy="1325217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Вхідний матеріал</a:t>
            </a:r>
          </a:p>
        </p:txBody>
      </p:sp>
      <p:sp>
        <p:nvSpPr>
          <p:cNvPr id="7" name="Rectangle 6"/>
          <p:cNvSpPr/>
          <p:nvPr/>
        </p:nvSpPr>
        <p:spPr>
          <a:xfrm>
            <a:off x="3408227" y="2322839"/>
            <a:ext cx="3874103" cy="13252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4236131" y="1862492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/>
              <a:t>Навчальна програма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08157" y="2044541"/>
            <a:ext cx="13252" cy="17492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424524" y="2090931"/>
            <a:ext cx="13252" cy="17492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46085" y="2110811"/>
            <a:ext cx="13252" cy="17492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275704" y="2156328"/>
            <a:ext cx="13252" cy="17492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892836" y="2322839"/>
            <a:ext cx="901148" cy="1331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Arrow: Right 15"/>
          <p:cNvSpPr/>
          <p:nvPr/>
        </p:nvSpPr>
        <p:spPr>
          <a:xfrm>
            <a:off x="8866877" y="2316216"/>
            <a:ext cx="1455586" cy="1325217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фахівець</a:t>
            </a:r>
          </a:p>
        </p:txBody>
      </p:sp>
      <p:sp>
        <p:nvSpPr>
          <p:cNvPr id="17" name="Arrow: Right 16"/>
          <p:cNvSpPr/>
          <p:nvPr/>
        </p:nvSpPr>
        <p:spPr>
          <a:xfrm>
            <a:off x="7415761" y="2316215"/>
            <a:ext cx="397565" cy="1325217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3408227" y="2571774"/>
            <a:ext cx="1099930" cy="2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3401603" y="2869946"/>
            <a:ext cx="1099930" cy="2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3394979" y="3168118"/>
            <a:ext cx="1099930" cy="2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3388355" y="3466290"/>
            <a:ext cx="1099930" cy="2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367149" y="2545270"/>
            <a:ext cx="1194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600" dirty="0">
                <a:solidFill>
                  <a:schemeClr val="bg1"/>
                </a:solidFill>
              </a:rPr>
              <a:t>дисципліни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770037" y="1894262"/>
            <a:ext cx="1096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/>
              <a:t>Атестація</a:t>
            </a:r>
          </a:p>
        </p:txBody>
      </p:sp>
      <p:sp>
        <p:nvSpPr>
          <p:cNvPr id="26" name="Oval 25"/>
          <p:cNvSpPr/>
          <p:nvPr/>
        </p:nvSpPr>
        <p:spPr>
          <a:xfrm>
            <a:off x="10044384" y="2090931"/>
            <a:ext cx="1618749" cy="1840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tx1"/>
                </a:solidFill>
              </a:rPr>
              <a:t>Робота</a:t>
            </a:r>
          </a:p>
          <a:p>
            <a:pPr algn="ctr"/>
            <a:r>
              <a:rPr lang="uk-UA" sz="2400" b="1" dirty="0">
                <a:solidFill>
                  <a:schemeClr val="tx1"/>
                </a:solidFill>
              </a:rPr>
              <a:t>за</a:t>
            </a:r>
          </a:p>
          <a:p>
            <a:pPr algn="ctr"/>
            <a:r>
              <a:rPr lang="uk-UA" sz="2400" b="1" dirty="0">
                <a:solidFill>
                  <a:schemeClr val="tx1"/>
                </a:solidFill>
              </a:rPr>
              <a:t>Спец.</a:t>
            </a:r>
          </a:p>
        </p:txBody>
      </p:sp>
      <p:sp>
        <p:nvSpPr>
          <p:cNvPr id="27" name="Oval 26"/>
          <p:cNvSpPr/>
          <p:nvPr/>
        </p:nvSpPr>
        <p:spPr>
          <a:xfrm>
            <a:off x="344426" y="2110811"/>
            <a:ext cx="1740785" cy="1840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tx1"/>
                </a:solidFill>
              </a:rPr>
              <a:t>Свідомі вступ-ники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A983CD-53F0-4CDF-8AB6-1914BE52A9EA}"/>
              </a:ext>
            </a:extLst>
          </p:cNvPr>
          <p:cNvSpPr/>
          <p:nvPr/>
        </p:nvSpPr>
        <p:spPr>
          <a:xfrm>
            <a:off x="463826" y="4079720"/>
            <a:ext cx="114683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uk-UA" sz="2400" dirty="0"/>
              <a:t>Результат (в інших універах): </a:t>
            </a:r>
          </a:p>
          <a:p>
            <a:pPr>
              <a:spcAft>
                <a:spcPts val="1800"/>
              </a:spcAft>
            </a:pPr>
            <a:r>
              <a:rPr lang="uk-UA" sz="2400" dirty="0"/>
              <a:t>Викладачі демотивовані – «вичитують» матеріал (вкотре!)</a:t>
            </a:r>
          </a:p>
          <a:p>
            <a:pPr>
              <a:spcAft>
                <a:spcPts val="1800"/>
              </a:spcAft>
            </a:pPr>
            <a:r>
              <a:rPr lang="uk-UA" sz="2400" dirty="0"/>
              <a:t>Студенти демотивовані – «самоврядування» перетворюється виключно в захист прав студентів </a:t>
            </a:r>
            <a:r>
              <a:rPr lang="uk-UA" sz="2000" dirty="0"/>
              <a:t>(профспілкова функція)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99339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14" grpId="0" animBg="1"/>
      <p:bldP spid="16" grpId="0" animBg="1"/>
      <p:bldP spid="17" grpId="0" animBg="1"/>
      <p:bldP spid="24" grpId="0"/>
      <p:bldP spid="25" grpId="0"/>
      <p:bldP spid="26" grpId="0" animBg="1"/>
      <p:bldP spid="27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858" y="140381"/>
            <a:ext cx="11483376" cy="135017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sz="4000" b="1" dirty="0"/>
              <a:t>«Освіта» – Про світ!</a:t>
            </a:r>
            <a:br>
              <a:rPr lang="uk-UA" sz="4000" b="1" dirty="0"/>
            </a:br>
            <a:r>
              <a:rPr lang="uk-UA" sz="2800" b="1" dirty="0"/>
              <a:t>Могилянка – місце, де формується погляд на світ (світ-огляд)</a:t>
            </a:r>
            <a:endParaRPr lang="uk-U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869960"/>
            <a:ext cx="11677650" cy="4557344"/>
          </a:xfrm>
        </p:spPr>
        <p:txBody>
          <a:bodyPr>
            <a:normAutofit/>
          </a:bodyPr>
          <a:lstStyle/>
          <a:p>
            <a:r>
              <a:rPr lang="uk-UA" sz="3200" dirty="0"/>
              <a:t>Заклад освіти (університет) це НЕ місце «підготовки» !!! </a:t>
            </a:r>
          </a:p>
          <a:p>
            <a:pPr lvl="1"/>
            <a:r>
              <a:rPr lang="uk-UA" sz="2800" dirty="0"/>
              <a:t>Тут розмовляють про світ, який </a:t>
            </a:r>
            <a:r>
              <a:rPr lang="uk-UA" sz="2800" b="1" dirty="0"/>
              <a:t>Є</a:t>
            </a:r>
            <a:r>
              <a:rPr lang="uk-UA" sz="2800" dirty="0"/>
              <a:t> тут і зараз… (розуміють!)</a:t>
            </a:r>
          </a:p>
          <a:p>
            <a:pPr lvl="1"/>
            <a:r>
              <a:rPr lang="uk-UA" sz="2800" dirty="0"/>
              <a:t>Тут описують світ, який міг би бути… (мріють і експериментують)</a:t>
            </a:r>
          </a:p>
          <a:p>
            <a:pPr lvl="1"/>
            <a:endParaRPr lang="uk-UA" sz="3200" dirty="0"/>
          </a:p>
          <a:p>
            <a:pPr marL="0" indent="0">
              <a:buNone/>
            </a:pPr>
            <a:r>
              <a:rPr lang="en-US" sz="3200" dirty="0"/>
              <a:t>“University education should help students gain the skills they will need for their sixth job, not their first job”</a:t>
            </a:r>
          </a:p>
          <a:p>
            <a:pPr marL="0" indent="0" algn="r">
              <a:buNone/>
            </a:pPr>
            <a:r>
              <a:rPr lang="en-US" dirty="0"/>
              <a:t>Drew Faust – President of Harvard University</a:t>
            </a:r>
            <a:endParaRPr lang="uk-UA" dirty="0"/>
          </a:p>
          <a:p>
            <a:pPr marL="0" indent="0">
              <a:buNone/>
            </a:pP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02762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2185</TotalTime>
  <Words>894</Words>
  <Application>Microsoft Office PowerPoint</Application>
  <PresentationFormat>Widescreen</PresentationFormat>
  <Paragraphs>128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Adobe Gothic Std B</vt:lpstr>
      <vt:lpstr>Arial</vt:lpstr>
      <vt:lpstr>Gill Sans MT</vt:lpstr>
      <vt:lpstr>Tahoma</vt:lpstr>
      <vt:lpstr>Times New Roman</vt:lpstr>
      <vt:lpstr>Verdana</vt:lpstr>
      <vt:lpstr>Gallery</vt:lpstr>
      <vt:lpstr>Могилянка: найкращі 4 роки життя, чи просто престижний диплом?</vt:lpstr>
      <vt:lpstr>PowerPoint Presentation</vt:lpstr>
      <vt:lpstr>PowerPoint Presentation</vt:lpstr>
      <vt:lpstr>Діти! Вчіться в Україні! </vt:lpstr>
      <vt:lpstr>Пам’ятаєте посвяту?</vt:lpstr>
      <vt:lpstr>Навіщо ви тут?</vt:lpstr>
      <vt:lpstr>«Вищий навчальний заклад»  vs  «Заклад вищої освіти» </vt:lpstr>
      <vt:lpstr>Могилянка погано вас «навчить» Don’t say we didn’t warn you!</vt:lpstr>
      <vt:lpstr>«Освіта» – Про світ! Могилянка – місце, де формується погляд на світ (світ-огляд)</vt:lpstr>
      <vt:lpstr>Ієрархія  освіти</vt:lpstr>
      <vt:lpstr>Мотивація ІІ рівня («добре жити»):</vt:lpstr>
      <vt:lpstr>Мотивація ІІІ рівня («досягнути»):</vt:lpstr>
      <vt:lpstr>Мотивація ІV рівня («Зрозуміти»):</vt:lpstr>
      <vt:lpstr>Мотивація V рівня («Служити»):</vt:lpstr>
      <vt:lpstr>Ваша освіта має мету:</vt:lpstr>
      <vt:lpstr>PowerPoint Presentation</vt:lpstr>
      <vt:lpstr>Могилянка – місце можливостей (і вибору)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«Вищий навчальний заклад»  «Заклад вищої освіти» Гра слів чи сутнісна відмінність?</dc:title>
  <dc:creator>Михайло</dc:creator>
  <cp:lastModifiedBy>Михайло</cp:lastModifiedBy>
  <cp:revision>49</cp:revision>
  <dcterms:created xsi:type="dcterms:W3CDTF">2017-05-04T15:06:55Z</dcterms:created>
  <dcterms:modified xsi:type="dcterms:W3CDTF">2018-09-08T09:57:05Z</dcterms:modified>
</cp:coreProperties>
</file>