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1"/>
  </p:notesMasterIdLst>
  <p:sldIdLst>
    <p:sldId id="257" r:id="rId2"/>
    <p:sldId id="885" r:id="rId3"/>
    <p:sldId id="489" r:id="rId4"/>
    <p:sldId id="681" r:id="rId5"/>
    <p:sldId id="452" r:id="rId6"/>
    <p:sldId id="806" r:id="rId7"/>
    <p:sldId id="690" r:id="rId8"/>
    <p:sldId id="805" r:id="rId9"/>
    <p:sldId id="886" r:id="rId10"/>
    <p:sldId id="873" r:id="rId11"/>
    <p:sldId id="808" r:id="rId12"/>
    <p:sldId id="815" r:id="rId13"/>
    <p:sldId id="888" r:id="rId14"/>
    <p:sldId id="875" r:id="rId15"/>
    <p:sldId id="812" r:id="rId16"/>
    <p:sldId id="811" r:id="rId17"/>
    <p:sldId id="889" r:id="rId18"/>
    <p:sldId id="890" r:id="rId19"/>
    <p:sldId id="891" r:id="rId20"/>
    <p:sldId id="892" r:id="rId21"/>
    <p:sldId id="893" r:id="rId22"/>
    <p:sldId id="894" r:id="rId23"/>
    <p:sldId id="895" r:id="rId24"/>
    <p:sldId id="896" r:id="rId25"/>
    <p:sldId id="897" r:id="rId26"/>
    <p:sldId id="898" r:id="rId27"/>
    <p:sldId id="899" r:id="rId28"/>
    <p:sldId id="901" r:id="rId29"/>
    <p:sldId id="903" r:id="rId30"/>
    <p:sldId id="904" r:id="rId31"/>
    <p:sldId id="905" r:id="rId32"/>
    <p:sldId id="906" r:id="rId33"/>
    <p:sldId id="816" r:id="rId34"/>
    <p:sldId id="817" r:id="rId35"/>
    <p:sldId id="876" r:id="rId36"/>
    <p:sldId id="877" r:id="rId37"/>
    <p:sldId id="878" r:id="rId38"/>
    <p:sldId id="879" r:id="rId39"/>
    <p:sldId id="880" r:id="rId40"/>
    <p:sldId id="881" r:id="rId41"/>
    <p:sldId id="818" r:id="rId42"/>
    <p:sldId id="814" r:id="rId43"/>
    <p:sldId id="813" r:id="rId44"/>
    <p:sldId id="819" r:id="rId45"/>
    <p:sldId id="820" r:id="rId46"/>
    <p:sldId id="821" r:id="rId47"/>
    <p:sldId id="822" r:id="rId48"/>
    <p:sldId id="824" r:id="rId49"/>
    <p:sldId id="825" r:id="rId50"/>
    <p:sldId id="827" r:id="rId51"/>
    <p:sldId id="826" r:id="rId52"/>
    <p:sldId id="829" r:id="rId53"/>
    <p:sldId id="830" r:id="rId54"/>
    <p:sldId id="831" r:id="rId55"/>
    <p:sldId id="832" r:id="rId56"/>
    <p:sldId id="882" r:id="rId57"/>
    <p:sldId id="884" r:id="rId58"/>
    <p:sldId id="833" r:id="rId59"/>
    <p:sldId id="834" r:id="rId60"/>
    <p:sldId id="835" r:id="rId61"/>
    <p:sldId id="838" r:id="rId62"/>
    <p:sldId id="839" r:id="rId63"/>
    <p:sldId id="840" r:id="rId64"/>
    <p:sldId id="846" r:id="rId65"/>
    <p:sldId id="847" r:id="rId66"/>
    <p:sldId id="848" r:id="rId67"/>
    <p:sldId id="851" r:id="rId68"/>
    <p:sldId id="852" r:id="rId69"/>
    <p:sldId id="853" r:id="rId70"/>
    <p:sldId id="855" r:id="rId71"/>
    <p:sldId id="856" r:id="rId72"/>
    <p:sldId id="857" r:id="rId73"/>
    <p:sldId id="864" r:id="rId74"/>
    <p:sldId id="865" r:id="rId75"/>
    <p:sldId id="867" r:id="rId76"/>
    <p:sldId id="868" r:id="rId77"/>
    <p:sldId id="858" r:id="rId78"/>
    <p:sldId id="859" r:id="rId79"/>
    <p:sldId id="860" r:id="rId80"/>
    <p:sldId id="861" r:id="rId81"/>
    <p:sldId id="863" r:id="rId82"/>
    <p:sldId id="862" r:id="rId83"/>
    <p:sldId id="869" r:id="rId84"/>
    <p:sldId id="907" r:id="rId85"/>
    <p:sldId id="908" r:id="rId86"/>
    <p:sldId id="909" r:id="rId87"/>
    <p:sldId id="870" r:id="rId88"/>
    <p:sldId id="871" r:id="rId89"/>
    <p:sldId id="488" r:id="rId9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990000"/>
    <a:srgbClr val="993300"/>
    <a:srgbClr val="CC3300"/>
    <a:srgbClr val="FF9999"/>
    <a:srgbClr val="FF0000"/>
    <a:srgbClr val="3399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36" autoAdjust="0"/>
    <p:restoredTop sz="92967" autoAdjust="0"/>
  </p:normalViewPr>
  <p:slideViewPr>
    <p:cSldViewPr>
      <p:cViewPr>
        <p:scale>
          <a:sx n="66" d="100"/>
          <a:sy n="66" d="100"/>
        </p:scale>
        <p:origin x="-114" y="4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mn-cs"/>
              </a:defRPr>
            </a:lvl1pPr>
          </a:lstStyle>
          <a:p>
            <a:pPr>
              <a:defRPr/>
            </a:pPr>
            <a:fld id="{E98C8300-4EDE-413A-816A-9E514BB235DF}" type="slidenum">
              <a:rPr lang="en-US"/>
              <a:pPr>
                <a:defRPr/>
              </a:pPr>
              <a:t>‹#›</a:t>
            </a:fld>
            <a:endParaRPr lang="en-US"/>
          </a:p>
        </p:txBody>
      </p:sp>
    </p:spTree>
    <p:extLst>
      <p:ext uri="{BB962C8B-B14F-4D97-AF65-F5344CB8AC3E}">
        <p14:creationId xmlns:p14="http://schemas.microsoft.com/office/powerpoint/2010/main" val="13245350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78FC80E6-3228-492A-8400-6EB5E6ABB1AC}" type="slidenum">
              <a:rPr lang="en-US" smtClean="0">
                <a:cs typeface="Arial" charset="0"/>
              </a:rPr>
              <a:pPr/>
              <a:t>1</a:t>
            </a:fld>
            <a:endParaRPr lang="en-US" smtClean="0">
              <a:cs typeface="Arial"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xfrm>
            <a:off x="914400" y="4343400"/>
            <a:ext cx="5029200" cy="4114800"/>
          </a:xfrm>
          <a:noFill/>
          <a:ln/>
        </p:spPr>
        <p:txBody>
          <a:bodyPr/>
          <a:lstStyle/>
          <a:p>
            <a:pPr eaLnBrk="1" hangingPunct="1"/>
            <a:endParaRPr lang="ru-R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EBEDCE31-4DD7-4362-A847-1DB9EF61EFB3}" type="slidenum">
              <a:rPr lang="en-US" sz="1200"/>
              <a:pPr algn="r"/>
              <a:t>61</a:t>
            </a:fld>
            <a:endParaRPr lang="en-US" sz="1200"/>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ln/>
        </p:spPr>
        <p:txBody>
          <a:bodyPr/>
          <a:lstStyle/>
          <a:p>
            <a:pPr eaLnBrk="1" hangingPunct="1"/>
            <a:endParaRPr lang="ru-RU" smtClean="0">
              <a:ea typeface="ＭＳ Ｐゴシック"/>
              <a:cs typeface="ＭＳ Ｐゴシック"/>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1F409633-06D5-4286-A3D4-D7CE52275EFE}" type="slidenum">
              <a:rPr lang="en-US" sz="1200"/>
              <a:pPr algn="r"/>
              <a:t>62</a:t>
            </a:fld>
            <a:endParaRPr lang="en-US" sz="1200"/>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a:noFill/>
          <a:ln/>
        </p:spPr>
        <p:txBody>
          <a:bodyPr/>
          <a:lstStyle/>
          <a:p>
            <a:pPr eaLnBrk="1" hangingPunct="1"/>
            <a:endParaRPr lang="ru-RU" smtClean="0">
              <a:ea typeface="ＭＳ Ｐゴシック"/>
              <a:cs typeface="ＭＳ Ｐゴシック"/>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13F54AA1-6C8F-4B9A-86C3-F3D82F7A8CFC}" type="slidenum">
              <a:rPr lang="en-US" sz="1200"/>
              <a:pPr algn="r"/>
              <a:t>63</a:t>
            </a:fld>
            <a:endParaRPr lang="en-US" sz="1200"/>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p:spPr>
        <p:txBody>
          <a:bodyPr/>
          <a:lstStyle/>
          <a:p>
            <a:pPr eaLnBrk="1" hangingPunct="1"/>
            <a:endParaRPr lang="ru-RU" smtClean="0">
              <a:ea typeface="ＭＳ Ｐゴシック"/>
              <a:cs typeface="ＭＳ Ｐゴシック"/>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195E8064-022B-4A3A-9EEC-FDD09F9F950A}" type="slidenum">
              <a:rPr lang="en-US" sz="1200"/>
              <a:pPr algn="r"/>
              <a:t>64</a:t>
            </a:fld>
            <a:endParaRPr lang="en-US" sz="1200"/>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a:noFill/>
          <a:ln/>
        </p:spPr>
        <p:txBody>
          <a:bodyPr/>
          <a:lstStyle/>
          <a:p>
            <a:pPr eaLnBrk="1" hangingPunct="1"/>
            <a:endParaRPr lang="ru-RU" smtClean="0">
              <a:ea typeface="ＭＳ Ｐゴシック"/>
              <a:cs typeface="ＭＳ Ｐゴシック"/>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noTextEdit="1"/>
          </p:cNvSpPr>
          <p:nvPr>
            <p:ph type="sldImg"/>
          </p:nvPr>
        </p:nvSpPr>
        <p:spPr>
          <a:ln/>
        </p:spPr>
      </p:sp>
      <p:sp>
        <p:nvSpPr>
          <p:cNvPr id="111618" name="Notes Placeholder 2"/>
          <p:cNvSpPr>
            <a:spLocks noGrp="1"/>
          </p:cNvSpPr>
          <p:nvPr>
            <p:ph type="body" idx="1"/>
          </p:nvPr>
        </p:nvSpPr>
        <p:spPr>
          <a:noFill/>
          <a:ln/>
        </p:spPr>
        <p:txBody>
          <a:bodyPr/>
          <a:lstStyle/>
          <a:p>
            <a:endParaRPr lang="ru-RU" smtClean="0">
              <a:ea typeface="ＭＳ Ｐゴシック"/>
              <a:cs typeface="ＭＳ Ｐゴシック"/>
            </a:endParaRPr>
          </a:p>
        </p:txBody>
      </p:sp>
      <p:sp>
        <p:nvSpPr>
          <p:cNvPr id="111619"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lIns="91409" tIns="45705" rIns="91409" bIns="45705" anchor="b"/>
          <a:lstStyle/>
          <a:p>
            <a:pPr algn="r"/>
            <a:fld id="{151D9554-50C1-42BC-9BAC-40EE85D80429}" type="slidenum">
              <a:rPr lang="en-US" sz="1200"/>
              <a:pPr algn="r"/>
              <a:t>79</a:t>
            </a:fld>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lide Image Placeholder 1"/>
          <p:cNvSpPr>
            <a:spLocks noGrp="1" noRot="1" noChangeAspect="1" noTextEdit="1"/>
          </p:cNvSpPr>
          <p:nvPr>
            <p:ph type="sldImg"/>
          </p:nvPr>
        </p:nvSpPr>
        <p:spPr>
          <a:ln/>
        </p:spPr>
      </p:sp>
      <p:sp>
        <p:nvSpPr>
          <p:cNvPr id="113666" name="Notes Placeholder 2"/>
          <p:cNvSpPr>
            <a:spLocks noGrp="1"/>
          </p:cNvSpPr>
          <p:nvPr>
            <p:ph type="body" idx="1"/>
          </p:nvPr>
        </p:nvSpPr>
        <p:spPr>
          <a:noFill/>
          <a:ln/>
        </p:spPr>
        <p:txBody>
          <a:bodyPr/>
          <a:lstStyle/>
          <a:p>
            <a:endParaRPr lang="ru-RU" smtClean="0">
              <a:ea typeface="ＭＳ Ｐゴシック"/>
              <a:cs typeface="ＭＳ Ｐゴシック"/>
            </a:endParaRPr>
          </a:p>
        </p:txBody>
      </p:sp>
      <p:sp>
        <p:nvSpPr>
          <p:cNvPr id="11366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lIns="91398" tIns="45699" rIns="91398" bIns="45699" anchor="b"/>
          <a:lstStyle/>
          <a:p>
            <a:pPr algn="r"/>
            <a:fld id="{EF5ABBBF-24A8-460F-A39C-56DE8256F7F1}" type="slidenum">
              <a:rPr lang="en-US" sz="1200">
                <a:solidFill>
                  <a:srgbClr val="000000"/>
                </a:solidFill>
              </a:rPr>
              <a:pPr algn="r"/>
              <a:t>80</a:t>
            </a:fld>
            <a:endParaRPr lang="en-US" sz="1200">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Slide Image Placeholder 1"/>
          <p:cNvSpPr>
            <a:spLocks noGrp="1" noRot="1" noChangeAspect="1" noTextEdit="1"/>
          </p:cNvSpPr>
          <p:nvPr>
            <p:ph type="sldImg"/>
          </p:nvPr>
        </p:nvSpPr>
        <p:spPr>
          <a:ln/>
        </p:spPr>
      </p:sp>
      <p:sp>
        <p:nvSpPr>
          <p:cNvPr id="115714" name="Notes Placeholder 2"/>
          <p:cNvSpPr>
            <a:spLocks noGrp="1"/>
          </p:cNvSpPr>
          <p:nvPr>
            <p:ph type="body" idx="1"/>
          </p:nvPr>
        </p:nvSpPr>
        <p:spPr>
          <a:noFill/>
          <a:ln/>
        </p:spPr>
        <p:txBody>
          <a:bodyPr/>
          <a:lstStyle/>
          <a:p>
            <a:endParaRPr lang="ru-RU" smtClean="0">
              <a:ea typeface="ＭＳ Ｐゴシック"/>
              <a:cs typeface="ＭＳ Ｐゴシック"/>
            </a:endParaRPr>
          </a:p>
        </p:txBody>
      </p:sp>
      <p:sp>
        <p:nvSpPr>
          <p:cNvPr id="115715"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lIns="91409" tIns="45705" rIns="91409" bIns="45705" anchor="b"/>
          <a:lstStyle/>
          <a:p>
            <a:pPr algn="r"/>
            <a:fld id="{037AF030-9A50-4753-AB92-5238E19F9512}" type="slidenum">
              <a:rPr lang="en-US" sz="1200"/>
              <a:pPr algn="r"/>
              <a:t>81</a:t>
            </a:fld>
            <a:endParaRPr 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Slide Image Placeholder 1"/>
          <p:cNvSpPr>
            <a:spLocks noGrp="1" noRot="1" noChangeAspect="1" noTextEdit="1"/>
          </p:cNvSpPr>
          <p:nvPr>
            <p:ph type="sldImg"/>
          </p:nvPr>
        </p:nvSpPr>
        <p:spPr>
          <a:ln/>
        </p:spPr>
      </p:sp>
      <p:sp>
        <p:nvSpPr>
          <p:cNvPr id="117762" name="Notes Placeholder 2"/>
          <p:cNvSpPr>
            <a:spLocks noGrp="1"/>
          </p:cNvSpPr>
          <p:nvPr>
            <p:ph type="body" idx="1"/>
          </p:nvPr>
        </p:nvSpPr>
        <p:spPr>
          <a:noFill/>
          <a:ln/>
        </p:spPr>
        <p:txBody>
          <a:bodyPr/>
          <a:lstStyle/>
          <a:p>
            <a:endParaRPr lang="ru-RU" smtClean="0">
              <a:ea typeface="ＭＳ Ｐゴシック"/>
              <a:cs typeface="ＭＳ Ｐゴシック"/>
            </a:endParaRPr>
          </a:p>
        </p:txBody>
      </p:sp>
      <p:sp>
        <p:nvSpPr>
          <p:cNvPr id="11776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lIns="91409" tIns="45705" rIns="91409" bIns="45705" anchor="b"/>
          <a:lstStyle/>
          <a:p>
            <a:pPr algn="r"/>
            <a:fld id="{4160C741-1E6D-469A-A6BF-3311EC2420B7}" type="slidenum">
              <a:rPr lang="en-US" sz="1200"/>
              <a:pPr algn="r"/>
              <a:t>82</a:t>
            </a:fld>
            <a:endParaRPr 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A5567B5A-BCCF-4987-80D1-0BF9DB158E8C}" type="slidenum">
              <a:rPr lang="en-US" sz="1200"/>
              <a:pPr algn="r"/>
              <a:t>87</a:t>
            </a:fld>
            <a:endParaRPr lang="en-US" sz="1200"/>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a:noFill/>
          <a:ln/>
        </p:spPr>
        <p:txBody>
          <a:bodyPr/>
          <a:lstStyle/>
          <a:p>
            <a:pPr eaLnBrk="1" hangingPunct="1"/>
            <a:endParaRPr lang="ru-RU" smtClean="0">
              <a:ea typeface="ＭＳ Ｐゴシック"/>
              <a:cs typeface="ＭＳ Ｐゴシック"/>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D3DFC9EE-960B-411C-82F6-8E5CB10018F6}" type="slidenum">
              <a:rPr lang="en-US" sz="1200"/>
              <a:pPr algn="r"/>
              <a:t>88</a:t>
            </a:fld>
            <a:endParaRPr lang="en-US" sz="1200"/>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a:noFill/>
          <a:ln/>
        </p:spPr>
        <p:txBody>
          <a:bodyPr/>
          <a:lstStyle/>
          <a:p>
            <a:pPr eaLnBrk="1" hangingPunct="1"/>
            <a:endParaRPr lang="ru-RU" smtClean="0">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9BBA38D-AE7A-47FB-BCF7-A5EE9AFA80E3}" type="slidenum">
              <a:rPr lang="en-US" sz="1200">
                <a:latin typeface="Times New Roman" pitchFamily="18" charset="0"/>
              </a:rPr>
              <a:pPr algn="r"/>
              <a:t>2</a:t>
            </a:fld>
            <a:endParaRPr lang="en-US" sz="1200">
              <a:latin typeface="Times New Roman" pitchFamily="18" charset="0"/>
            </a:endParaRPr>
          </a:p>
        </p:txBody>
      </p:sp>
      <p:sp>
        <p:nvSpPr>
          <p:cNvPr id="20482" name="Rectangle 2"/>
          <p:cNvSpPr>
            <a:spLocks noGrp="1" noRot="1" noChangeAspect="1" noChangeArrowheads="1" noTextEdit="1"/>
          </p:cNvSpPr>
          <p:nvPr>
            <p:ph type="sldImg"/>
          </p:nvPr>
        </p:nvSpPr>
        <p:spPr>
          <a:xfrm>
            <a:off x="1143000" y="687388"/>
            <a:ext cx="4572000" cy="3429000"/>
          </a:xfrm>
          <a:ln/>
        </p:spPr>
      </p:sp>
      <p:sp>
        <p:nvSpPr>
          <p:cNvPr id="20483" name="Rectangle 3"/>
          <p:cNvSpPr>
            <a:spLocks noGrp="1" noChangeArrowheads="1"/>
          </p:cNvSpPr>
          <p:nvPr>
            <p:ph type="body" idx="1"/>
          </p:nvPr>
        </p:nvSpPr>
        <p:spPr>
          <a:xfrm>
            <a:off x="685800" y="4343400"/>
            <a:ext cx="5486400" cy="4113213"/>
          </a:xfrm>
          <a:noFill/>
          <a:ln/>
        </p:spPr>
        <p:txBody>
          <a:bodyPr/>
          <a:lstStyle/>
          <a:p>
            <a:pPr eaLnBrk="1" hangingPunct="1"/>
            <a:endParaRPr lang="pl-PL"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7"/>
          <p:cNvSpPr>
            <a:spLocks noGrp="1" noChangeArrowheads="1"/>
          </p:cNvSpPr>
          <p:nvPr>
            <p:ph type="sldNum" sz="quarter" idx="5"/>
          </p:nvPr>
        </p:nvSpPr>
        <p:spPr>
          <a:noFill/>
        </p:spPr>
        <p:txBody>
          <a:bodyPr/>
          <a:lstStyle/>
          <a:p>
            <a:fld id="{F530A4C9-EC95-4875-8571-329988679C64}" type="slidenum">
              <a:rPr lang="en-US" smtClean="0">
                <a:latin typeface="Times New Roman" pitchFamily="18" charset="0"/>
                <a:cs typeface="Arial" charset="0"/>
              </a:rPr>
              <a:pPr/>
              <a:t>89</a:t>
            </a:fld>
            <a:endParaRPr lang="en-US" smtClean="0">
              <a:latin typeface="Times New Roman" pitchFamily="18" charset="0"/>
              <a:cs typeface="Arial" charset="0"/>
            </a:endParaRPr>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a:xfrm>
            <a:off x="914400" y="4341813"/>
            <a:ext cx="5029200" cy="4116387"/>
          </a:xfrm>
          <a:noFill/>
          <a:ln/>
        </p:spPr>
        <p:txBody>
          <a:bodyPr/>
          <a:lstStyle/>
          <a:p>
            <a:pPr eaLnBrk="1" hangingPunct="1"/>
            <a:r>
              <a:rPr lang="en-US" smtClean="0">
                <a:latin typeface="Times New Roman" pitchFamily="18" charset="0"/>
              </a:rPr>
              <a:t>New and other UIs:</a:t>
            </a:r>
          </a:p>
          <a:p>
            <a:pPr eaLnBrk="1" hangingPunct="1"/>
            <a:r>
              <a:rPr lang="en-US" smtClean="0">
                <a:latin typeface="Times New Roman" pitchFamily="18" charset="0"/>
              </a:rPr>
              <a:t>Medical Videos</a:t>
            </a:r>
          </a:p>
          <a:p>
            <a:pPr eaLnBrk="1" hangingPunct="1"/>
            <a:r>
              <a:rPr lang="en-US" smtClean="0">
                <a:latin typeface="Times New Roman" pitchFamily="18" charset="0"/>
              </a:rPr>
              <a:t>Searchasaurus</a:t>
            </a:r>
          </a:p>
          <a:p>
            <a:pPr eaLnBrk="1" hangingPunct="1"/>
            <a:r>
              <a:rPr lang="en-US" smtClean="0">
                <a:latin typeface="Times New Roman" pitchFamily="18" charset="0"/>
              </a:rPr>
              <a:t>Health Library Custom Print</a:t>
            </a:r>
          </a:p>
          <a:p>
            <a:pPr eaLnBrk="1" hangingPunct="1"/>
            <a:r>
              <a:rPr lang="en-US" smtClean="0">
                <a:latin typeface="Times New Roman" pitchFamily="18" charset="0"/>
              </a:rPr>
              <a:t>DynaMed UI enhancements and CME</a:t>
            </a:r>
          </a:p>
          <a:p>
            <a:pPr eaLnBrk="1" hangingPunct="1"/>
            <a:r>
              <a:rPr lang="en-US" smtClean="0">
                <a:latin typeface="Times New Roman" pitchFamily="18" charset="0"/>
              </a:rPr>
              <a:t>CHC: Health Library, EBR</a:t>
            </a:r>
          </a:p>
          <a:p>
            <a:pPr eaLnBrk="1" hangingPunct="1"/>
            <a:r>
              <a:rPr lang="en-US" smtClean="0">
                <a:latin typeface="Times New Roman" pitchFamily="18" charset="0"/>
              </a:rPr>
              <a:t>CHC Spanish Interface</a:t>
            </a:r>
          </a:p>
          <a:p>
            <a:pPr eaLnBrk="1" hangingPunct="1"/>
            <a:r>
              <a:rPr lang="en-US" smtClean="0">
                <a:latin typeface="Times New Roman" pitchFamily="18" charset="0"/>
              </a:rPr>
              <a:t>LRC phase II (without multi-DB)</a:t>
            </a:r>
          </a:p>
          <a:p>
            <a:pPr eaLnBrk="1" hangingPunct="1"/>
            <a:r>
              <a:rPr lang="en-US" smtClean="0">
                <a:latin typeface="Times New Roman" pitchFamily="18" charset="0"/>
              </a:rPr>
              <a:t>Small Engine Repair Reference Center</a:t>
            </a:r>
          </a:p>
          <a:p>
            <a:pPr eaLnBrk="1" hangingPunct="1"/>
            <a:r>
              <a:rPr lang="en-US" smtClean="0">
                <a:latin typeface="Times New Roman" pitchFamily="18" charset="0"/>
              </a:rPr>
              <a:t>PointsOfViewInterface</a:t>
            </a:r>
          </a:p>
          <a:p>
            <a:pPr eaLnBrk="1" hangingPunct="1"/>
            <a:r>
              <a:rPr lang="en-US" smtClean="0">
                <a:latin typeface="Times New Roman" pitchFamily="18" charset="0"/>
              </a:rPr>
              <a:t>Home Improvement Reference Center</a:t>
            </a:r>
          </a:p>
          <a:p>
            <a:pPr eaLnBrk="1" hangingPunct="1"/>
            <a:r>
              <a:rPr lang="en-US" smtClean="0">
                <a:latin typeface="Times New Roman" pitchFamily="18" charset="0"/>
              </a:rPr>
              <a:t>Nursing Reference Center </a:t>
            </a:r>
          </a:p>
          <a:p>
            <a:pPr eaLnBrk="1" hangingPunct="1"/>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p:spPr>
        <p:txBody>
          <a:bodyPr/>
          <a:lstStyle/>
          <a:p>
            <a:fld id="{741505C4-A117-4799-AF09-577508606721}" type="slidenum">
              <a:rPr lang="en-US" smtClean="0">
                <a:cs typeface="Arial" charset="0"/>
              </a:rPr>
              <a:pPr/>
              <a:t>5</a:t>
            </a:fld>
            <a:endParaRPr lang="en-US" smtClean="0">
              <a:cs typeface="Arial" charset="0"/>
            </a:endParaRPr>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p:spPr>
        <p:txBody>
          <a:bodyPr/>
          <a:lstStyle/>
          <a:p>
            <a:r>
              <a:rPr lang="cs-CZ" smtClean="0"/>
              <a:t>A s tím i počet uživatelů a našich partnerů.</a:t>
            </a: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p:spPr>
        <p:txBody>
          <a:bodyPr/>
          <a:lstStyle/>
          <a:p>
            <a:fld id="{359DEF02-CE79-4FDE-B169-CB9FBDE6458A}" type="slidenum">
              <a:rPr lang="en-US" smtClean="0">
                <a:cs typeface="Arial" charset="0"/>
              </a:rPr>
              <a:pPr/>
              <a:t>6</a:t>
            </a:fld>
            <a:endParaRPr lang="en-US" smtClean="0">
              <a:cs typeface="Arial" charset="0"/>
            </a:endParaRP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xfrm>
            <a:off x="914400" y="4343400"/>
            <a:ext cx="5029200" cy="4114800"/>
          </a:xfrm>
          <a:noFill/>
          <a:ln/>
        </p:spPr>
        <p:txBody>
          <a:bodyPr/>
          <a:lstStyle/>
          <a:p>
            <a:pPr eaLnBrk="1" hangingPunct="1"/>
            <a:endParaRPr lang="ru-RU" smtClean="0">
              <a:ea typeface="ＭＳ Ｐゴシック"/>
              <a:cs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p:spPr>
        <p:txBody>
          <a:bodyPr/>
          <a:lstStyle/>
          <a:p>
            <a:fld id="{708457F1-1904-4988-89A9-48123EB9DCE1}" type="slidenum">
              <a:rPr lang="en-US" smtClean="0">
                <a:latin typeface="Times New Roman" pitchFamily="18" charset="0"/>
                <a:cs typeface="Arial" charset="0"/>
              </a:rPr>
              <a:pPr/>
              <a:t>44</a:t>
            </a:fld>
            <a:endParaRPr lang="en-US" smtClean="0">
              <a:latin typeface="Times New Roman" pitchFamily="18" charset="0"/>
              <a:cs typeface="Arial" charset="0"/>
            </a:endParaRPr>
          </a:p>
        </p:txBody>
      </p:sp>
      <p:sp>
        <p:nvSpPr>
          <p:cNvPr id="6656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27" tIns="45714" rIns="91427" bIns="45714" anchor="b"/>
          <a:lstStyle/>
          <a:p>
            <a:pPr algn="r"/>
            <a:fld id="{D650D9A5-E8A9-4742-BE45-A917D2658BB7}" type="slidenum">
              <a:rPr lang="en-US" sz="1200"/>
              <a:pPr algn="r"/>
              <a:t>44</a:t>
            </a:fld>
            <a:endParaRPr lang="en-US" sz="1200"/>
          </a:p>
        </p:txBody>
      </p:sp>
      <p:sp>
        <p:nvSpPr>
          <p:cNvPr id="66563" name="Rectangle 2"/>
          <p:cNvSpPr>
            <a:spLocks noGrp="1" noRot="1" noChangeAspect="1" noChangeArrowheads="1" noTextEdit="1"/>
          </p:cNvSpPr>
          <p:nvPr>
            <p:ph type="sldImg"/>
          </p:nvPr>
        </p:nvSpPr>
        <p:spPr>
          <a:xfrm>
            <a:off x="1144588" y="685800"/>
            <a:ext cx="4572000" cy="3429000"/>
          </a:xfrm>
          <a:ln/>
        </p:spPr>
      </p:sp>
      <p:sp>
        <p:nvSpPr>
          <p:cNvPr id="66564" name="Rectangle 3"/>
          <p:cNvSpPr>
            <a:spLocks noGrp="1" noChangeArrowheads="1"/>
          </p:cNvSpPr>
          <p:nvPr>
            <p:ph type="body" idx="1"/>
          </p:nvPr>
        </p:nvSpPr>
        <p:spPr>
          <a:xfrm>
            <a:off x="914400" y="4343400"/>
            <a:ext cx="5029200" cy="4114800"/>
          </a:xfrm>
          <a:solidFill>
            <a:srgbClr val="FFFFFF"/>
          </a:solidFill>
          <a:ln>
            <a:solidFill>
              <a:srgbClr val="000000"/>
            </a:solidFill>
          </a:ln>
        </p:spPr>
        <p:txBody>
          <a:bodyPr lIns="91427" tIns="45714" rIns="91427" bIns="45714"/>
          <a:lstStyle/>
          <a:p>
            <a:pPr eaLnBrk="1" hangingPunct="1"/>
            <a:endParaRPr lang="sr-Cyrl-C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CAB03223-2644-4F4D-BD11-AA7F9D1B6F9A}" type="slidenum">
              <a:rPr lang="en-US" sz="1200"/>
              <a:pPr algn="r"/>
              <a:t>48</a:t>
            </a:fld>
            <a:endParaRPr lang="en-US" sz="1200"/>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p:spPr>
        <p:txBody>
          <a:bodyPr/>
          <a:lstStyle/>
          <a:p>
            <a:pPr eaLnBrk="1" hangingPunct="1"/>
            <a:endParaRPr lang="ru-RU" smtClean="0">
              <a:ea typeface="ＭＳ Ｐゴシック"/>
              <a:cs typeface="ＭＳ Ｐゴシック"/>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8B6CB943-A8A0-4D0E-A57B-21029D22A4AA}" type="slidenum">
              <a:rPr lang="en-US" sz="1200"/>
              <a:pPr algn="r"/>
              <a:t>49</a:t>
            </a:fld>
            <a:endParaRPr lang="en-US" sz="1200"/>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p:spPr>
        <p:txBody>
          <a:bodyPr/>
          <a:lstStyle/>
          <a:p>
            <a:pPr eaLnBrk="1" hangingPunct="1"/>
            <a:endParaRPr lang="ru-RU" smtClean="0">
              <a:ea typeface="ＭＳ Ｐゴシック"/>
              <a:cs typeface="ＭＳ Ｐゴシック"/>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noTextEdit="1"/>
          </p:cNvSpPr>
          <p:nvPr>
            <p:ph type="sldImg"/>
          </p:nvPr>
        </p:nvSpPr>
        <p:spPr>
          <a:ln/>
        </p:spPr>
      </p:sp>
      <p:sp>
        <p:nvSpPr>
          <p:cNvPr id="78850" name="Notes Placeholder 2"/>
          <p:cNvSpPr>
            <a:spLocks noGrp="1"/>
          </p:cNvSpPr>
          <p:nvPr>
            <p:ph type="body" idx="1"/>
          </p:nvPr>
        </p:nvSpPr>
        <p:spPr>
          <a:noFill/>
          <a:ln/>
        </p:spPr>
        <p:txBody>
          <a:bodyPr/>
          <a:lstStyle/>
          <a:p>
            <a:endParaRPr lang="ru-RU" smtClean="0">
              <a:ea typeface="ＭＳ Ｐゴシック"/>
              <a:cs typeface="ＭＳ Ｐゴシック"/>
            </a:endParaRPr>
          </a:p>
        </p:txBody>
      </p:sp>
      <p:sp>
        <p:nvSpPr>
          <p:cNvPr id="78851" name="Slide Number Placeholder 3"/>
          <p:cNvSpPr>
            <a:spLocks noGrp="1"/>
          </p:cNvSpPr>
          <p:nvPr>
            <p:ph type="sldNum" sz="quarter" idx="5"/>
          </p:nvPr>
        </p:nvSpPr>
        <p:spPr>
          <a:noFill/>
        </p:spPr>
        <p:txBody>
          <a:bodyPr/>
          <a:lstStyle/>
          <a:p>
            <a:fld id="{8EDE04BD-59B0-4643-A884-3CA5089B1D60}" type="slidenum">
              <a:rPr lang="en-US" smtClean="0">
                <a:cs typeface="Arial" charset="0"/>
              </a:rPr>
              <a:pPr/>
              <a:t>53</a:t>
            </a:fld>
            <a:endParaRPr lang="en-US" smtClean="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ED0A2D1C-A5C9-4556-B88B-5B30C95B169F}" type="slidenum">
              <a:rPr lang="en-US" sz="1200"/>
              <a:pPr algn="r"/>
              <a:t>58</a:t>
            </a:fld>
            <a:endParaRPr lang="en-US" sz="1200"/>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noFill/>
          <a:ln/>
        </p:spPr>
        <p:txBody>
          <a:bodyPr/>
          <a:lstStyle/>
          <a:p>
            <a:pPr eaLnBrk="1" hangingPunct="1"/>
            <a:endParaRPr lang="ru-RU" smtClean="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Tree>
  </p:cSld>
  <p:clrMapOvr>
    <a:masterClrMapping/>
  </p:clrMapOvr>
  <p:transition advClick="0">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ransition advClick="0">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914400"/>
            <a:ext cx="2286000" cy="56673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0" y="914400"/>
            <a:ext cx="6705600" cy="56673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ransition advClick="0">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0" y="914400"/>
            <a:ext cx="9144000" cy="56673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ransition advClick="0">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914400"/>
            <a:ext cx="91440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2055813"/>
            <a:ext cx="4038600" cy="452596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2055813"/>
            <a:ext cx="4038600" cy="21859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4394200"/>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ransition advClick="0">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a:prstGeom prst="rect">
            <a:avLst/>
          </a:prstGeom>
        </p:spPr>
        <p:txBody>
          <a:bodyPr/>
          <a:lstStyle/>
          <a:p>
            <a:pPr lvl="0"/>
            <a:endParaRPr lang="ru-RU" noProof="0"/>
          </a:p>
        </p:txBody>
      </p:sp>
      <p:sp>
        <p:nvSpPr>
          <p:cNvPr id="4" name="Дата 3"/>
          <p:cNvSpPr>
            <a:spLocks noGrp="1"/>
          </p:cNvSpPr>
          <p:nvPr>
            <p:ph type="dt" sz="half" idx="10"/>
          </p:nvPr>
        </p:nvSpPr>
        <p:spPr>
          <a:xfrm>
            <a:off x="457200" y="6245225"/>
            <a:ext cx="2133600" cy="476250"/>
          </a:xfrm>
          <a:prstGeom prst="rect">
            <a:avLst/>
          </a:prstGeom>
        </p:spPr>
        <p:txBody>
          <a:bodyPr/>
          <a:lstStyle>
            <a:lvl1pPr>
              <a:defRPr>
                <a:latin typeface="Arial" charset="0"/>
                <a:cs typeface="+mn-cs"/>
              </a:defRPr>
            </a:lvl1pPr>
          </a:lstStyle>
          <a:p>
            <a:pPr>
              <a:defRPr/>
            </a:pPr>
            <a:endParaRPr lang="ru-RU"/>
          </a:p>
        </p:txBody>
      </p:sp>
      <p:sp>
        <p:nvSpPr>
          <p:cNvPr id="5" name="Нижний колонтитул 4"/>
          <p:cNvSpPr>
            <a:spLocks noGrp="1"/>
          </p:cNvSpPr>
          <p:nvPr>
            <p:ph type="ftr" sz="quarter" idx="11"/>
          </p:nvPr>
        </p:nvSpPr>
        <p:spPr>
          <a:xfrm>
            <a:off x="3124200" y="6245225"/>
            <a:ext cx="2895600" cy="476250"/>
          </a:xfrm>
          <a:prstGeom prst="rect">
            <a:avLst/>
          </a:prstGeom>
        </p:spPr>
        <p:txBody>
          <a:bodyPr/>
          <a:lstStyle>
            <a:lvl1pPr>
              <a:defRPr>
                <a:latin typeface="Arial" charset="0"/>
                <a:cs typeface="+mn-cs"/>
              </a:defRPr>
            </a:lvl1pPr>
          </a:lstStyle>
          <a:p>
            <a:pPr>
              <a:defRPr/>
            </a:pPr>
            <a:endParaRPr lang="ru-RU"/>
          </a:p>
        </p:txBody>
      </p:sp>
      <p:sp>
        <p:nvSpPr>
          <p:cNvPr id="6" name="Номер слайда 5"/>
          <p:cNvSpPr>
            <a:spLocks noGrp="1"/>
          </p:cNvSpPr>
          <p:nvPr>
            <p:ph type="sldNum" sz="quarter" idx="12"/>
          </p:nvPr>
        </p:nvSpPr>
        <p:spPr>
          <a:xfrm>
            <a:off x="6553200" y="6245225"/>
            <a:ext cx="2133600" cy="476250"/>
          </a:xfrm>
          <a:prstGeom prst="rect">
            <a:avLst/>
          </a:prstGeom>
        </p:spPr>
        <p:txBody>
          <a:bodyPr/>
          <a:lstStyle>
            <a:lvl1pPr>
              <a:defRPr>
                <a:latin typeface="Arial" charset="0"/>
                <a:cs typeface="+mn-cs"/>
              </a:defRPr>
            </a:lvl1pPr>
          </a:lstStyle>
          <a:p>
            <a:pPr>
              <a:defRPr/>
            </a:pPr>
            <a:fld id="{2821BC37-8C29-4D39-BBC3-FDFF6469D37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ransition advClick="0">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cSld>
  <p:clrMapOvr>
    <a:masterClrMapping/>
  </p:clrMapOvr>
  <p:transition advClick="0">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20558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20558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ransition advClick="0">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ransition advClick="0">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cSld>
  <p:clrMapOvr>
    <a:masterClrMapping/>
  </p:clrMapOvr>
  <p:transition advClick="0">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transition advClick="0">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transition advClick="0">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transition advClick="0">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Ehost_header"/>
          <p:cNvPicPr>
            <a:picLocks noChangeAspect="1" noChangeArrowheads="1"/>
          </p:cNvPicPr>
          <p:nvPr userDrawn="1"/>
        </p:nvPicPr>
        <p:blipFill>
          <a:blip r:embed="rId16"/>
          <a:srcRect/>
          <a:stretch>
            <a:fillRect/>
          </a:stretch>
        </p:blipFill>
        <p:spPr bwMode="auto">
          <a:xfrm>
            <a:off x="0" y="0"/>
            <a:ext cx="91440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0" y="914400"/>
            <a:ext cx="91440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7200" y="2055813"/>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62" r:id="rId1"/>
    <p:sldLayoutId id="2147483661" r:id="rId2"/>
    <p:sldLayoutId id="2147483660" r:id="rId3"/>
    <p:sldLayoutId id="2147483659" r:id="rId4"/>
    <p:sldLayoutId id="2147483658" r:id="rId5"/>
    <p:sldLayoutId id="2147483657" r:id="rId6"/>
    <p:sldLayoutId id="2147483656" r:id="rId7"/>
    <p:sldLayoutId id="2147483655" r:id="rId8"/>
    <p:sldLayoutId id="2147483654" r:id="rId9"/>
    <p:sldLayoutId id="2147483653" r:id="rId10"/>
    <p:sldLayoutId id="2147483652" r:id="rId11"/>
    <p:sldLayoutId id="2147483651" r:id="rId12"/>
    <p:sldLayoutId id="2147483650" r:id="rId13"/>
    <p:sldLayoutId id="2147483663" r:id="rId14"/>
  </p:sldLayoutIdLst>
  <p:transition advClick="0">
    <p:dissolve/>
  </p:transition>
  <p:txStyles>
    <p:titleStyle>
      <a:lvl1pPr algn="ctr" rtl="0" eaLnBrk="0" fontAlgn="base" hangingPunct="0">
        <a:spcBef>
          <a:spcPct val="0"/>
        </a:spcBef>
        <a:spcAft>
          <a:spcPct val="0"/>
        </a:spcAft>
        <a:defRPr sz="2800" b="1">
          <a:solidFill>
            <a:schemeClr val="accent2"/>
          </a:solidFill>
          <a:latin typeface="+mj-lt"/>
          <a:ea typeface="+mj-ea"/>
          <a:cs typeface="+mj-cs"/>
        </a:defRPr>
      </a:lvl1pPr>
      <a:lvl2pPr algn="ctr" rtl="0" eaLnBrk="0" fontAlgn="base" hangingPunct="0">
        <a:spcBef>
          <a:spcPct val="0"/>
        </a:spcBef>
        <a:spcAft>
          <a:spcPct val="0"/>
        </a:spcAft>
        <a:defRPr sz="2800" b="1">
          <a:solidFill>
            <a:schemeClr val="accent2"/>
          </a:solidFill>
          <a:latin typeface="Arial" charset="0"/>
        </a:defRPr>
      </a:lvl2pPr>
      <a:lvl3pPr algn="ctr" rtl="0" eaLnBrk="0" fontAlgn="base" hangingPunct="0">
        <a:spcBef>
          <a:spcPct val="0"/>
        </a:spcBef>
        <a:spcAft>
          <a:spcPct val="0"/>
        </a:spcAft>
        <a:defRPr sz="2800" b="1">
          <a:solidFill>
            <a:schemeClr val="accent2"/>
          </a:solidFill>
          <a:latin typeface="Arial" charset="0"/>
        </a:defRPr>
      </a:lvl3pPr>
      <a:lvl4pPr algn="ctr" rtl="0" eaLnBrk="0" fontAlgn="base" hangingPunct="0">
        <a:spcBef>
          <a:spcPct val="0"/>
        </a:spcBef>
        <a:spcAft>
          <a:spcPct val="0"/>
        </a:spcAft>
        <a:defRPr sz="2800" b="1">
          <a:solidFill>
            <a:schemeClr val="accent2"/>
          </a:solidFill>
          <a:latin typeface="Arial" charset="0"/>
        </a:defRPr>
      </a:lvl4pPr>
      <a:lvl5pPr algn="ctr" rtl="0" eaLnBrk="0" fontAlgn="base" hangingPunct="0">
        <a:spcBef>
          <a:spcPct val="0"/>
        </a:spcBef>
        <a:spcAft>
          <a:spcPct val="0"/>
        </a:spcAft>
        <a:defRPr sz="2800" b="1">
          <a:solidFill>
            <a:schemeClr val="accent2"/>
          </a:solidFill>
          <a:latin typeface="Arial" charset="0"/>
        </a:defRPr>
      </a:lvl5pPr>
      <a:lvl6pPr marL="457200" algn="ctr" rtl="0" fontAlgn="base">
        <a:spcBef>
          <a:spcPct val="0"/>
        </a:spcBef>
        <a:spcAft>
          <a:spcPct val="0"/>
        </a:spcAft>
        <a:defRPr sz="2800" b="1">
          <a:solidFill>
            <a:schemeClr val="accent2"/>
          </a:solidFill>
          <a:latin typeface="Arial" charset="0"/>
        </a:defRPr>
      </a:lvl6pPr>
      <a:lvl7pPr marL="914400" algn="ctr" rtl="0" fontAlgn="base">
        <a:spcBef>
          <a:spcPct val="0"/>
        </a:spcBef>
        <a:spcAft>
          <a:spcPct val="0"/>
        </a:spcAft>
        <a:defRPr sz="2800" b="1">
          <a:solidFill>
            <a:schemeClr val="accent2"/>
          </a:solidFill>
          <a:latin typeface="Arial" charset="0"/>
        </a:defRPr>
      </a:lvl7pPr>
      <a:lvl8pPr marL="1371600" algn="ctr" rtl="0" fontAlgn="base">
        <a:spcBef>
          <a:spcPct val="0"/>
        </a:spcBef>
        <a:spcAft>
          <a:spcPct val="0"/>
        </a:spcAft>
        <a:defRPr sz="2800" b="1">
          <a:solidFill>
            <a:schemeClr val="accent2"/>
          </a:solidFill>
          <a:latin typeface="Arial" charset="0"/>
        </a:defRPr>
      </a:lvl8pPr>
      <a:lvl9pPr marL="1828800" algn="ctr" rtl="0" fontAlgn="base">
        <a:spcBef>
          <a:spcPct val="0"/>
        </a:spcBef>
        <a:spcAft>
          <a:spcPct val="0"/>
        </a:spcAft>
        <a:defRPr sz="2800" b="1">
          <a:solidFill>
            <a:schemeClr val="accent2"/>
          </a:solidFill>
          <a:latin typeface="Arial" charset="0"/>
        </a:defRPr>
      </a:lvl9pPr>
    </p:titleStyle>
    <p:bodyStyle>
      <a:lvl1pPr marL="225425" indent="-225425" algn="l" rtl="0" eaLnBrk="0" fontAlgn="base" hangingPunct="0">
        <a:spcBef>
          <a:spcPct val="20000"/>
        </a:spcBef>
        <a:spcAft>
          <a:spcPct val="0"/>
        </a:spcAft>
        <a:buClr>
          <a:schemeClr val="accent2"/>
        </a:buClr>
        <a:buChar char="•"/>
        <a:defRPr sz="2200">
          <a:solidFill>
            <a:schemeClr val="tx1"/>
          </a:solidFill>
          <a:latin typeface="+mn-lt"/>
          <a:ea typeface="+mn-ea"/>
          <a:cs typeface="+mn-cs"/>
        </a:defRPr>
      </a:lvl1pPr>
      <a:lvl2pPr marL="688975" indent="-231775" algn="l" rtl="0" eaLnBrk="0" fontAlgn="base" hangingPunct="0">
        <a:spcBef>
          <a:spcPct val="20000"/>
        </a:spcBef>
        <a:spcAft>
          <a:spcPct val="0"/>
        </a:spcAft>
        <a:buClr>
          <a:schemeClr val="accent2"/>
        </a:buClr>
        <a:buChar char="–"/>
        <a:defRPr sz="2000">
          <a:solidFill>
            <a:schemeClr val="tx1"/>
          </a:solidFill>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defRPr>
      </a:lvl3pPr>
      <a:lvl4pPr marL="1600200" indent="-228600" algn="l" rtl="0" eaLnBrk="0" fontAlgn="base" hangingPunct="0">
        <a:spcBef>
          <a:spcPct val="20000"/>
        </a:spcBef>
        <a:spcAft>
          <a:spcPct val="0"/>
        </a:spcAft>
        <a:buClr>
          <a:schemeClr val="accent2"/>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2"/>
        </a:buClr>
        <a:buChar char="»"/>
        <a:defRPr sz="2000">
          <a:solidFill>
            <a:schemeClr val="tx1"/>
          </a:solidFill>
          <a:latin typeface="+mn-lt"/>
        </a:defRPr>
      </a:lvl5pPr>
      <a:lvl6pPr marL="2514600" indent="-228600" algn="l" rtl="0" fontAlgn="base">
        <a:spcBef>
          <a:spcPct val="20000"/>
        </a:spcBef>
        <a:spcAft>
          <a:spcPct val="0"/>
        </a:spcAft>
        <a:buClr>
          <a:schemeClr val="accent2"/>
        </a:buClr>
        <a:buChar char="»"/>
        <a:defRPr>
          <a:solidFill>
            <a:schemeClr val="tx1"/>
          </a:solidFill>
          <a:latin typeface="+mn-lt"/>
        </a:defRPr>
      </a:lvl6pPr>
      <a:lvl7pPr marL="2971800" indent="-228600" algn="l" rtl="0" fontAlgn="base">
        <a:spcBef>
          <a:spcPct val="20000"/>
        </a:spcBef>
        <a:spcAft>
          <a:spcPct val="0"/>
        </a:spcAft>
        <a:buClr>
          <a:schemeClr val="accent2"/>
        </a:buClr>
        <a:buChar char="»"/>
        <a:defRPr>
          <a:solidFill>
            <a:schemeClr val="tx1"/>
          </a:solidFill>
          <a:latin typeface="+mn-lt"/>
        </a:defRPr>
      </a:lvl7pPr>
      <a:lvl8pPr marL="3429000" indent="-228600" algn="l" rtl="0" fontAlgn="base">
        <a:spcBef>
          <a:spcPct val="20000"/>
        </a:spcBef>
        <a:spcAft>
          <a:spcPct val="0"/>
        </a:spcAft>
        <a:buClr>
          <a:schemeClr val="accent2"/>
        </a:buClr>
        <a:buChar char="»"/>
        <a:defRPr>
          <a:solidFill>
            <a:schemeClr val="tx1"/>
          </a:solidFill>
          <a:latin typeface="+mn-lt"/>
        </a:defRPr>
      </a:lvl8pPr>
      <a:lvl9pPr marL="3886200" indent="-228600" algn="l" rtl="0" fontAlgn="base">
        <a:spcBef>
          <a:spcPct val="20000"/>
        </a:spcBef>
        <a:spcAft>
          <a:spcPct val="0"/>
        </a:spcAft>
        <a:buClr>
          <a:schemeClr val="accent2"/>
        </a:buClr>
        <a:buChar char="»"/>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jpeg"/><Relationship Id="rId7" Type="http://schemas.openxmlformats.org/officeDocument/2006/relationships/image" Target="../media/image42.png"/><Relationship Id="rId2" Type="http://schemas.openxmlformats.org/officeDocument/2006/relationships/image" Target="../media/image37.jpe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jpeg"/><Relationship Id="rId4" Type="http://schemas.openxmlformats.org/officeDocument/2006/relationships/image" Target="../media/image3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 Id="rId4" Type="http://schemas.openxmlformats.org/officeDocument/2006/relationships/image" Target="../media/image66.png"/></Relationships>
</file>

<file path=ppt/slides/_rels/slide3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3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image" Target="../media/image78.png"/><Relationship Id="rId1" Type="http://schemas.openxmlformats.org/officeDocument/2006/relationships/slideLayout" Target="../slideLayouts/slideLayout2.xml"/><Relationship Id="rId6" Type="http://schemas.openxmlformats.org/officeDocument/2006/relationships/image" Target="../media/image82.png"/><Relationship Id="rId5" Type="http://schemas.openxmlformats.org/officeDocument/2006/relationships/image" Target="../media/image81.png"/><Relationship Id="rId10" Type="http://schemas.openxmlformats.org/officeDocument/2006/relationships/image" Target="../media/image86.png"/><Relationship Id="rId4" Type="http://schemas.openxmlformats.org/officeDocument/2006/relationships/image" Target="../media/image80.png"/><Relationship Id="rId9" Type="http://schemas.openxmlformats.org/officeDocument/2006/relationships/image" Target="../media/image85.png"/></Relationships>
</file>

<file path=ppt/slides/_rels/slide47.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jpeg"/><Relationship Id="rId18" Type="http://schemas.openxmlformats.org/officeDocument/2006/relationships/image" Target="../media/image29.jpe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jpeg"/><Relationship Id="rId17" Type="http://schemas.openxmlformats.org/officeDocument/2006/relationships/image" Target="../media/image28.png"/><Relationship Id="rId2" Type="http://schemas.openxmlformats.org/officeDocument/2006/relationships/notesSlide" Target="../notesSlides/notesSlide3.xml"/><Relationship Id="rId16" Type="http://schemas.openxmlformats.org/officeDocument/2006/relationships/image" Target="../media/image27.jpeg"/><Relationship Id="rId20"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17.jpeg"/><Relationship Id="rId11" Type="http://schemas.openxmlformats.org/officeDocument/2006/relationships/image" Target="../media/image22.jpeg"/><Relationship Id="rId5" Type="http://schemas.openxmlformats.org/officeDocument/2006/relationships/image" Target="../media/image16.png"/><Relationship Id="rId15" Type="http://schemas.openxmlformats.org/officeDocument/2006/relationships/image" Target="../media/image26.jpeg"/><Relationship Id="rId10" Type="http://schemas.openxmlformats.org/officeDocument/2006/relationships/image" Target="../media/image21.jpeg"/><Relationship Id="rId19" Type="http://schemas.openxmlformats.org/officeDocument/2006/relationships/hyperlink" Target="http://sfedu.ru/" TargetMode="External"/><Relationship Id="rId4" Type="http://schemas.openxmlformats.org/officeDocument/2006/relationships/image" Target="../media/image15.jpeg"/><Relationship Id="rId9" Type="http://schemas.openxmlformats.org/officeDocument/2006/relationships/image" Target="../media/image20.jpeg"/><Relationship Id="rId14" Type="http://schemas.openxmlformats.org/officeDocument/2006/relationships/image" Target="../media/image25.jpeg"/></Relationships>
</file>

<file path=ppt/slides/_rels/slide50.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94.png"/></Relationships>
</file>

<file path=ppt/slides/_rels/slide54.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16.png"/></Relationships>
</file>

<file path=ppt/slides/_rels/slide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80.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16.png"/></Relationships>
</file>

<file path=ppt/slides/_rels/slide81.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27.png"/><Relationship Id="rId4" Type="http://schemas.openxmlformats.org/officeDocument/2006/relationships/image" Target="../media/image126.png"/></Relationships>
</file>

<file path=ppt/slides/_rels/slide89.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3" descr="Ehost_main"/>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7410" name="Rectangle 2"/>
          <p:cNvSpPr>
            <a:spLocks noChangeArrowheads="1"/>
          </p:cNvSpPr>
          <p:nvPr/>
        </p:nvSpPr>
        <p:spPr bwMode="auto">
          <a:xfrm>
            <a:off x="0" y="4800600"/>
            <a:ext cx="9144000" cy="1066800"/>
          </a:xfrm>
          <a:prstGeom prst="rect">
            <a:avLst/>
          </a:prstGeom>
          <a:noFill/>
          <a:ln w="9525" algn="ctr">
            <a:noFill/>
            <a:miter lim="800000"/>
            <a:headEnd/>
            <a:tailEnd/>
          </a:ln>
        </p:spPr>
        <p:txBody>
          <a:bodyPr wrap="none"/>
          <a:lstStyle/>
          <a:p>
            <a:pPr algn="ctr" eaLnBrk="0" hangingPunct="0"/>
            <a:r>
              <a:rPr lang="ru-RU" sz="2800" b="1">
                <a:solidFill>
                  <a:schemeClr val="bg1"/>
                </a:solidFill>
              </a:rPr>
              <a:t>Электронные информационные ресурсы EBSCO </a:t>
            </a:r>
            <a:r>
              <a:rPr lang="en-US" sz="2800" b="1">
                <a:solidFill>
                  <a:schemeClr val="bg1"/>
                </a:solidFill>
              </a:rPr>
              <a:t/>
            </a:r>
            <a:br>
              <a:rPr lang="en-US" sz="2800" b="1">
                <a:solidFill>
                  <a:schemeClr val="bg1"/>
                </a:solidFill>
              </a:rPr>
            </a:br>
            <a:r>
              <a:rPr lang="ru-RU" sz="2800" b="1">
                <a:solidFill>
                  <a:schemeClr val="bg1"/>
                </a:solidFill>
              </a:rPr>
              <a:t>для пользователей Научной библиотеки</a:t>
            </a:r>
            <a:endParaRPr lang="en-US" sz="2800" b="1" i="1">
              <a:solidFill>
                <a:schemeClr val="bg1"/>
              </a:solidFill>
            </a:endParaRPr>
          </a:p>
        </p:txBody>
      </p:sp>
      <p:sp>
        <p:nvSpPr>
          <p:cNvPr id="17411" name="Text Box 5"/>
          <p:cNvSpPr txBox="1">
            <a:spLocks noChangeArrowheads="1"/>
          </p:cNvSpPr>
          <p:nvPr/>
        </p:nvSpPr>
        <p:spPr bwMode="auto">
          <a:xfrm>
            <a:off x="0" y="6003925"/>
            <a:ext cx="4502150" cy="854075"/>
          </a:xfrm>
          <a:prstGeom prst="rect">
            <a:avLst/>
          </a:prstGeom>
          <a:noFill/>
          <a:ln w="9525">
            <a:noFill/>
            <a:miter lim="800000"/>
            <a:headEnd/>
            <a:tailEnd/>
          </a:ln>
        </p:spPr>
        <p:txBody>
          <a:bodyPr>
            <a:spAutoFit/>
          </a:bodyPr>
          <a:lstStyle/>
          <a:p>
            <a:pPr>
              <a:spcBef>
                <a:spcPct val="50000"/>
              </a:spcBef>
            </a:pPr>
            <a:r>
              <a:rPr lang="pl-PL" sz="2000" b="1">
                <a:solidFill>
                  <a:schemeClr val="bg1"/>
                </a:solidFill>
                <a:ea typeface="Arial Unicode MS" pitchFamily="34" charset="-128"/>
                <a:cs typeface="Arial Unicode MS" pitchFamily="34" charset="-128"/>
              </a:rPr>
              <a:t>Conference in Mohyla Academy</a:t>
            </a:r>
            <a:endParaRPr lang="pl-PL" sz="2000" b="1">
              <a:solidFill>
                <a:schemeClr val="bg1"/>
              </a:solidFill>
              <a:latin typeface="Arial Unicode MS" pitchFamily="34" charset="-128"/>
              <a:ea typeface="Arial Unicode MS" pitchFamily="34" charset="-128"/>
              <a:cs typeface="Arial Unicode MS" pitchFamily="34" charset="-128"/>
            </a:endParaRPr>
          </a:p>
          <a:p>
            <a:pPr>
              <a:spcBef>
                <a:spcPct val="50000"/>
              </a:spcBef>
            </a:pPr>
            <a:r>
              <a:rPr lang="ru-RU" sz="2000" b="1">
                <a:solidFill>
                  <a:schemeClr val="bg1"/>
                </a:solidFill>
                <a:latin typeface="Arial Unicode MS" pitchFamily="34" charset="-128"/>
                <a:ea typeface="Arial Unicode MS" pitchFamily="34" charset="-128"/>
                <a:cs typeface="Arial Unicode MS" pitchFamily="34" charset="-128"/>
              </a:rPr>
              <a:t>Киев</a:t>
            </a:r>
            <a:r>
              <a:rPr lang="pl-PL" sz="2000" b="1">
                <a:solidFill>
                  <a:schemeClr val="bg1"/>
                </a:solidFill>
                <a:ea typeface="Arial Unicode MS" pitchFamily="34" charset="-128"/>
                <a:cs typeface="Arial Unicode MS" pitchFamily="34" charset="-128"/>
              </a:rPr>
              <a:t>, 31.01.</a:t>
            </a:r>
            <a:r>
              <a:rPr lang="pl-PL" sz="2000" b="1">
                <a:solidFill>
                  <a:schemeClr val="bg1"/>
                </a:solidFill>
                <a:latin typeface="Arial Unicode MS" pitchFamily="34" charset="-128"/>
                <a:ea typeface="Arial Unicode MS" pitchFamily="34" charset="-128"/>
                <a:cs typeface="Arial Unicode MS" pitchFamily="34" charset="-128"/>
              </a:rPr>
              <a:t>-</a:t>
            </a:r>
            <a:r>
              <a:rPr lang="pl-PL" sz="2000" b="1">
                <a:solidFill>
                  <a:schemeClr val="bg1"/>
                </a:solidFill>
                <a:ea typeface="Arial Unicode MS" pitchFamily="34" charset="-128"/>
                <a:cs typeface="Arial Unicode MS" pitchFamily="34" charset="-128"/>
              </a:rPr>
              <a:t>1.02.</a:t>
            </a:r>
            <a:r>
              <a:rPr lang="pl-PL" sz="2000" b="1">
                <a:solidFill>
                  <a:schemeClr val="bg1"/>
                </a:solidFill>
                <a:latin typeface="Arial Unicode MS" pitchFamily="34" charset="-128"/>
                <a:ea typeface="Arial Unicode MS" pitchFamily="34" charset="-128"/>
                <a:cs typeface="Arial Unicode MS" pitchFamily="34" charset="-128"/>
              </a:rPr>
              <a:t>201</a:t>
            </a:r>
            <a:r>
              <a:rPr lang="pl-PL" sz="2000" b="1">
                <a:solidFill>
                  <a:schemeClr val="bg1"/>
                </a:solidFill>
                <a:ea typeface="Arial Unicode MS" pitchFamily="34" charset="-128"/>
                <a:cs typeface="Arial Unicode MS" pitchFamily="34" charset="-128"/>
              </a:rPr>
              <a:t>3</a:t>
            </a:r>
            <a:endParaRPr lang="pl-PL" sz="2000">
              <a:solidFill>
                <a:schemeClr val="bg1"/>
              </a:solidFill>
              <a:ea typeface="Arial Unicode MS" pitchFamily="34" charset="-128"/>
              <a:cs typeface="Arial Unicode MS" pitchFamily="34" charset="-128"/>
            </a:endParaRPr>
          </a:p>
        </p:txBody>
      </p:sp>
      <p:sp>
        <p:nvSpPr>
          <p:cNvPr id="17412" name="Rectangle 5"/>
          <p:cNvSpPr>
            <a:spLocks noChangeArrowheads="1"/>
          </p:cNvSpPr>
          <p:nvPr/>
        </p:nvSpPr>
        <p:spPr bwMode="auto">
          <a:xfrm>
            <a:off x="5532438" y="5851525"/>
            <a:ext cx="3124200" cy="1006475"/>
          </a:xfrm>
          <a:prstGeom prst="rect">
            <a:avLst/>
          </a:prstGeom>
          <a:noFill/>
          <a:ln w="9525">
            <a:noFill/>
            <a:miter lim="800000"/>
            <a:headEnd/>
            <a:tailEnd/>
          </a:ln>
        </p:spPr>
        <p:txBody>
          <a:bodyPr>
            <a:spAutoFit/>
          </a:bodyPr>
          <a:lstStyle/>
          <a:p>
            <a:r>
              <a:rPr lang="en-US" sz="2000" b="1">
                <a:solidFill>
                  <a:schemeClr val="bg1"/>
                </a:solidFill>
                <a:latin typeface="Arial Unicode MS" pitchFamily="34" charset="-128"/>
                <a:ea typeface="Arial Unicode MS" pitchFamily="34" charset="-128"/>
                <a:cs typeface="Arial Unicode MS" pitchFamily="34" charset="-128"/>
              </a:rPr>
              <a:t>Teresa G</a:t>
            </a:r>
            <a:r>
              <a:rPr lang="en-US" sz="2000" b="1">
                <a:solidFill>
                  <a:schemeClr val="bg1"/>
                </a:solidFill>
                <a:ea typeface="Arial Unicode MS" pitchFamily="34" charset="-128"/>
                <a:cs typeface="Arial Unicode MS" pitchFamily="34" charset="-128"/>
              </a:rPr>
              <a:t>ó</a:t>
            </a:r>
            <a:r>
              <a:rPr lang="en-US" sz="2000" b="1">
                <a:solidFill>
                  <a:schemeClr val="bg1"/>
                </a:solidFill>
                <a:latin typeface="Arial Unicode MS" pitchFamily="34" charset="-128"/>
                <a:ea typeface="Arial Unicode MS" pitchFamily="34" charset="-128"/>
                <a:cs typeface="Arial Unicode MS" pitchFamily="34" charset="-128"/>
              </a:rPr>
              <a:t>recka</a:t>
            </a:r>
          </a:p>
          <a:p>
            <a:r>
              <a:rPr lang="en-US" sz="2000" b="1">
                <a:solidFill>
                  <a:schemeClr val="bg1"/>
                </a:solidFill>
                <a:latin typeface="Arial Unicode MS" pitchFamily="34" charset="-128"/>
                <a:ea typeface="Arial Unicode MS" pitchFamily="34" charset="-128"/>
                <a:cs typeface="Arial Unicode MS" pitchFamily="34" charset="-128"/>
              </a:rPr>
              <a:t>EBSCO</a:t>
            </a:r>
            <a:r>
              <a:rPr lang="pl-PL" sz="2000" b="1">
                <a:solidFill>
                  <a:schemeClr val="bg1"/>
                </a:solidFill>
                <a:latin typeface="Arial Unicode MS" pitchFamily="34" charset="-128"/>
                <a:ea typeface="Arial Unicode MS" pitchFamily="34" charset="-128"/>
                <a:cs typeface="Arial Unicode MS" pitchFamily="34" charset="-128"/>
              </a:rPr>
              <a:t> Publishing</a:t>
            </a:r>
          </a:p>
          <a:p>
            <a:r>
              <a:rPr lang="pl-PL" sz="2000" b="1">
                <a:solidFill>
                  <a:schemeClr val="bg1"/>
                </a:solidFill>
                <a:latin typeface="Arial Unicode MS" pitchFamily="34" charset="-128"/>
                <a:ea typeface="Arial Unicode MS" pitchFamily="34" charset="-128"/>
                <a:cs typeface="Arial Unicode MS" pitchFamily="34" charset="-128"/>
              </a:rPr>
              <a:t>tgorecka@ebsco.com</a:t>
            </a:r>
          </a:p>
        </p:txBody>
      </p:sp>
    </p:spTree>
  </p:cSld>
  <p:clrMapOvr>
    <a:masterClrMapping/>
  </p:clrMapOvr>
  <p:transition advClick="0">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1295400" y="533400"/>
            <a:ext cx="7848600" cy="609600"/>
          </a:xfrm>
        </p:spPr>
        <p:txBody>
          <a:bodyPr/>
          <a:lstStyle/>
          <a:p>
            <a:r>
              <a:rPr lang="ru-RU" sz="2400" smtClean="0">
                <a:ea typeface="Arial Unicode MS" pitchFamily="34" charset="-128"/>
                <a:cs typeface="Arial Unicode MS" pitchFamily="34" charset="-128"/>
              </a:rPr>
              <a:t>Концентрация инф. рынка в области 5 приоритетных направлений - </a:t>
            </a:r>
            <a:r>
              <a:rPr lang="ru-RU" sz="2400" smtClean="0"/>
              <a:t>а</a:t>
            </a:r>
            <a:r>
              <a:rPr lang="ru-RU" sz="2400" smtClean="0">
                <a:ea typeface="ＭＳ Ｐゴシック"/>
                <a:cs typeface="ＭＳ Ｐゴシック"/>
              </a:rPr>
              <a:t>нализ</a:t>
            </a:r>
            <a:r>
              <a:rPr lang="ru-RU" sz="2400" smtClean="0">
                <a:ea typeface="Arial Unicode MS" pitchFamily="34" charset="-128"/>
                <a:cs typeface="Arial Unicode MS" pitchFamily="34" charset="-128"/>
              </a:rPr>
              <a:t> </a:t>
            </a:r>
            <a:r>
              <a:rPr lang="ru-RU" sz="2400" smtClean="0">
                <a:ea typeface="Arial Unicode MS" pitchFamily="34" charset="-128"/>
                <a:cs typeface="ＭＳ Ｐゴシック"/>
              </a:rPr>
              <a:t>консорциума НЭИКОН</a:t>
            </a:r>
            <a:r>
              <a:rPr lang="ru-RU" sz="1800" smtClean="0">
                <a:ea typeface="ＭＳ Ｐゴシック"/>
                <a:cs typeface="ＭＳ Ｐゴシック"/>
              </a:rPr>
              <a:t> </a:t>
            </a:r>
            <a:br>
              <a:rPr lang="ru-RU" sz="1800" smtClean="0">
                <a:ea typeface="ＭＳ Ｐゴシック"/>
                <a:cs typeface="ＭＳ Ｐゴシック"/>
              </a:rPr>
            </a:br>
            <a:endParaRPr lang="ru-RU" sz="1800" smtClean="0">
              <a:ea typeface="ＭＳ Ｐゴシック"/>
              <a:cs typeface="ＭＳ Ｐゴシック"/>
            </a:endParaRPr>
          </a:p>
        </p:txBody>
      </p:sp>
      <p:graphicFrame>
        <p:nvGraphicFramePr>
          <p:cNvPr id="27780" name="Group 132"/>
          <p:cNvGraphicFramePr>
            <a:graphicFrameLocks noGrp="1"/>
          </p:cNvGraphicFramePr>
          <p:nvPr/>
        </p:nvGraphicFramePr>
        <p:xfrm>
          <a:off x="0" y="1447800"/>
          <a:ext cx="9144000" cy="5087938"/>
        </p:xfrm>
        <a:graphic>
          <a:graphicData uri="http://schemas.openxmlformats.org/drawingml/2006/table">
            <a:tbl>
              <a:tblPr/>
              <a:tblGrid>
                <a:gridCol w="1143000"/>
                <a:gridCol w="914400"/>
                <a:gridCol w="493713"/>
                <a:gridCol w="1066800"/>
                <a:gridCol w="649287"/>
                <a:gridCol w="998538"/>
                <a:gridCol w="677862"/>
                <a:gridCol w="969963"/>
                <a:gridCol w="630237"/>
                <a:gridCol w="1017588"/>
                <a:gridCol w="582612"/>
              </a:tblGrid>
              <a:tr h="1066800">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yr" pitchFamily="34" charset="0"/>
                          <a:cs typeface="Arial" charset="0"/>
                        </a:rPr>
                        <a:t>Издатель</a:t>
                      </a:r>
                      <a:endParaRPr kumimoji="0" lang="en-US" sz="14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gridSpan="2">
                  <a:txBody>
                    <a:bodyPr/>
                    <a:lstStyle/>
                    <a:p>
                      <a:pPr marL="0" marR="0" lvl="0" indent="0" algn="l" defTabSz="449263"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Живые системы</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hMerge="1">
                  <a:txBody>
                    <a:bodyPr/>
                    <a:lstStyle/>
                    <a:p>
                      <a:endParaRPr lang="en-US"/>
                    </a:p>
                  </a:txBody>
                  <a:tcPr/>
                </a:tc>
                <a:tc gridSpan="2">
                  <a:txBody>
                    <a:bodyPr/>
                    <a:lstStyle/>
                    <a:p>
                      <a:pPr marL="0" marR="0" lvl="0" indent="0" algn="l" defTabSz="449263"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Информационно-телекоммуникац-ионные системы</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hMerge="1">
                  <a:txBody>
                    <a:bodyPr/>
                    <a:lstStyle/>
                    <a:p>
                      <a:endParaRPr lang="en-US"/>
                    </a:p>
                  </a:txBody>
                  <a:tcPr/>
                </a:tc>
                <a:tc gridSpan="2">
                  <a:txBody>
                    <a:bodyPr/>
                    <a:lstStyle/>
                    <a:p>
                      <a:pPr marL="0" marR="0" lvl="0" indent="0" algn="l" defTabSz="449263"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Рациональное природопользование</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hMerge="1">
                  <a:txBody>
                    <a:bodyPr/>
                    <a:lstStyle/>
                    <a:p>
                      <a:endParaRPr lang="en-US"/>
                    </a:p>
                  </a:txBody>
                  <a:tcPr/>
                </a:tc>
                <a:tc gridSpan="2">
                  <a:txBody>
                    <a:bodyPr/>
                    <a:lstStyle/>
                    <a:p>
                      <a:pPr marL="0" marR="0" lvl="0" indent="0" algn="l" defTabSz="449263"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Энергетика и энергосбережение</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hMerge="1">
                  <a:txBody>
                    <a:bodyPr/>
                    <a:lstStyle/>
                    <a:p>
                      <a:endParaRPr lang="en-US"/>
                    </a:p>
                  </a:txBody>
                  <a:tcPr/>
                </a:tc>
                <a:tc gridSpan="2">
                  <a:txBody>
                    <a:bodyPr/>
                    <a:lstStyle/>
                    <a:p>
                      <a:pPr marL="0" marR="0" lvl="0" indent="0" algn="l" defTabSz="449263"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cs typeface="Arial" charset="0"/>
                        </a:rPr>
                        <a:t>Индустрия наносистем и материалы</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hMerge="1">
                  <a:txBody>
                    <a:bodyPr/>
                    <a:lstStyle/>
                    <a:p>
                      <a:endParaRPr lang="en-US"/>
                    </a:p>
                  </a:txBody>
                  <a:tcPr/>
                </a:tc>
              </a:tr>
              <a:tr h="542925">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yr" pitchFamily="34" charset="0"/>
                          <a:cs typeface="Arial" charset="0"/>
                        </a:rPr>
                        <a:t> </a:t>
                      </a:r>
                      <a:endParaRPr kumimoji="0" lang="en-US" sz="14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yr" pitchFamily="34" charset="0"/>
                          <a:cs typeface="Arial" charset="0"/>
                        </a:rPr>
                        <a:t>Журналы</a:t>
                      </a:r>
                      <a:endParaRPr kumimoji="0" lang="en-US" sz="13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yr" pitchFamily="34" charset="0"/>
                          <a:cs typeface="Arial" charset="0"/>
                        </a:rPr>
                        <a:t>%</a:t>
                      </a:r>
                      <a:endParaRPr kumimoji="0" lang="en-US" sz="13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yr" pitchFamily="34" charset="0"/>
                          <a:cs typeface="Arial" charset="0"/>
                        </a:rPr>
                        <a:t>Журналы</a:t>
                      </a:r>
                      <a:endParaRPr kumimoji="0" lang="en-US" sz="13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yr" pitchFamily="34" charset="0"/>
                          <a:cs typeface="Arial" charset="0"/>
                        </a:rPr>
                        <a:t>%</a:t>
                      </a:r>
                      <a:endParaRPr kumimoji="0" lang="en-US" sz="13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yr" pitchFamily="34" charset="0"/>
                          <a:cs typeface="Arial" charset="0"/>
                        </a:rPr>
                        <a:t>Журналы</a:t>
                      </a:r>
                      <a:endParaRPr kumimoji="0" lang="en-US" sz="13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yr" pitchFamily="34" charset="0"/>
                          <a:cs typeface="Arial" charset="0"/>
                        </a:rPr>
                        <a:t>%</a:t>
                      </a:r>
                      <a:endParaRPr kumimoji="0" lang="en-US" sz="13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yr" pitchFamily="34" charset="0"/>
                          <a:cs typeface="Arial" charset="0"/>
                        </a:rPr>
                        <a:t>Журналы</a:t>
                      </a:r>
                      <a:endParaRPr kumimoji="0" lang="en-US" sz="13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yr" pitchFamily="34" charset="0"/>
                          <a:cs typeface="Arial" charset="0"/>
                        </a:rPr>
                        <a:t>%</a:t>
                      </a:r>
                      <a:endParaRPr kumimoji="0" lang="en-US" sz="13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yr" pitchFamily="34" charset="0"/>
                          <a:cs typeface="Arial" charset="0"/>
                        </a:rPr>
                        <a:t>Журналы</a:t>
                      </a:r>
                      <a:endParaRPr kumimoji="0" lang="en-US" sz="13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chemeClr val="tx1"/>
                          </a:solidFill>
                          <a:effectLst/>
                          <a:latin typeface="Arial Cyr" pitchFamily="34" charset="0"/>
                          <a:cs typeface="Arial" charset="0"/>
                        </a:rPr>
                        <a:t>%</a:t>
                      </a:r>
                      <a:endParaRPr kumimoji="0" lang="en-US" sz="13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368300">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Elsevier</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706</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20</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297</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23</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355</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22</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163</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23</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676</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22</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r>
              <a:tr h="479425">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Springer-Kluwer</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314</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9</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179</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14</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155</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10</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60</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8</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267</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9</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9425">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Wiley-Blackwell</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414</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12</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98</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7</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138</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9</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38</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5</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265</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9</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9425">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Taylor &amp;</a:t>
                      </a:r>
                    </a:p>
                    <a:p>
                      <a:pPr marL="0" marR="0" lvl="0" indent="0" algn="l"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Francis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225</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6</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64</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5</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101</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6</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45</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6</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191</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6</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9425">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Для 4 издателей</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1659</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47</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638</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49</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749</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47</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306</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43</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1399</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46</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6713">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EBSCO_ASC</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792</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22</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309</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24</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346</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22</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153</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21</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637</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21</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r>
              <a:tr h="368300">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IEEE</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8</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0</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183</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14</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12</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97</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13</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161</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5</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8125">
                <a:tc>
                  <a:txBody>
                    <a:bodyPr/>
                    <a:lstStyle/>
                    <a:p>
                      <a:pPr marL="0" marR="0" lvl="0" indent="0" algn="l"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Arial" charset="0"/>
                        </a:rPr>
                        <a:t>Всего журналов</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3521</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100</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1312</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100</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1599</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100</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719</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100</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3016</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yr" pitchFamily="34" charset="0"/>
                          <a:cs typeface="Arial" charset="0"/>
                        </a:rPr>
                        <a:t>100</a:t>
                      </a:r>
                      <a:endParaRPr kumimoji="0" lang="en-US" sz="1200" b="1"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ChangeArrowheads="1"/>
          </p:cNvSpPr>
          <p:nvPr/>
        </p:nvSpPr>
        <p:spPr bwMode="auto">
          <a:xfrm>
            <a:off x="685800" y="4551363"/>
            <a:ext cx="3036888" cy="427037"/>
          </a:xfrm>
          <a:prstGeom prst="rect">
            <a:avLst/>
          </a:prstGeom>
          <a:noFill/>
          <a:ln w="9525">
            <a:noFill/>
            <a:miter lim="800000"/>
            <a:headEnd/>
            <a:tailEnd/>
          </a:ln>
        </p:spPr>
        <p:txBody>
          <a:bodyPr>
            <a:spAutoFit/>
          </a:bodyPr>
          <a:lstStyle/>
          <a:p>
            <a:r>
              <a:rPr lang="en-US" sz="1300" b="1">
                <a:solidFill>
                  <a:schemeClr val="bg1"/>
                </a:solidFill>
              </a:rPr>
              <a:t>Journals in full text</a:t>
            </a:r>
            <a:endParaRPr lang="en-US" sz="1200" b="1">
              <a:solidFill>
                <a:schemeClr val="bg1"/>
              </a:solidFill>
            </a:endParaRPr>
          </a:p>
          <a:p>
            <a:r>
              <a:rPr lang="en-US" sz="900" b="1">
                <a:solidFill>
                  <a:schemeClr val="bg1"/>
                </a:solidFill>
              </a:rPr>
              <a:t>(Most with PDF’s)</a:t>
            </a:r>
          </a:p>
        </p:txBody>
      </p:sp>
      <p:sp>
        <p:nvSpPr>
          <p:cNvPr id="31746" name="Rectangle 3"/>
          <p:cNvSpPr>
            <a:spLocks noChangeArrowheads="1"/>
          </p:cNvSpPr>
          <p:nvPr/>
        </p:nvSpPr>
        <p:spPr bwMode="auto">
          <a:xfrm>
            <a:off x="1676400" y="0"/>
            <a:ext cx="5903913" cy="519113"/>
          </a:xfrm>
          <a:prstGeom prst="rect">
            <a:avLst/>
          </a:prstGeom>
          <a:noFill/>
          <a:ln w="9525">
            <a:noFill/>
            <a:miter lim="800000"/>
            <a:headEnd/>
            <a:tailEnd/>
          </a:ln>
        </p:spPr>
        <p:txBody>
          <a:bodyPr>
            <a:spAutoFit/>
          </a:bodyPr>
          <a:lstStyle/>
          <a:p>
            <a:pPr algn="ctr" eaLnBrk="0" hangingPunct="0"/>
            <a:r>
              <a:rPr lang="en-US" sz="2800" b="1">
                <a:solidFill>
                  <a:schemeClr val="bg1"/>
                </a:solidFill>
              </a:rPr>
              <a:t>Academic Search</a:t>
            </a:r>
            <a:r>
              <a:rPr lang="ru-RU" sz="2800" b="1">
                <a:solidFill>
                  <a:schemeClr val="bg1"/>
                </a:solidFill>
              </a:rPr>
              <a:t> </a:t>
            </a:r>
            <a:r>
              <a:rPr lang="en-US" sz="2800" b="1">
                <a:solidFill>
                  <a:schemeClr val="bg1"/>
                </a:solidFill>
              </a:rPr>
              <a:t>Complete</a:t>
            </a:r>
          </a:p>
        </p:txBody>
      </p:sp>
      <p:sp>
        <p:nvSpPr>
          <p:cNvPr id="31747" name="Rectangle 4"/>
          <p:cNvSpPr>
            <a:spLocks noChangeArrowheads="1"/>
          </p:cNvSpPr>
          <p:nvPr/>
        </p:nvSpPr>
        <p:spPr bwMode="auto">
          <a:xfrm>
            <a:off x="1447800" y="1762125"/>
            <a:ext cx="6132513" cy="523220"/>
          </a:xfrm>
          <a:prstGeom prst="rect">
            <a:avLst/>
          </a:prstGeom>
          <a:noFill/>
          <a:ln w="9525">
            <a:noFill/>
            <a:miter lim="800000"/>
            <a:headEnd/>
            <a:tailEnd/>
          </a:ln>
        </p:spPr>
        <p:txBody>
          <a:bodyPr wrap="square">
            <a:spAutoFit/>
          </a:bodyPr>
          <a:lstStyle/>
          <a:p>
            <a:pPr algn="ctr"/>
            <a:r>
              <a:rPr lang="en-US" sz="2800" b="1" dirty="0" smtClean="0">
                <a:solidFill>
                  <a:srgbClr val="003399"/>
                </a:solidFill>
              </a:rPr>
              <a:t>13,500</a:t>
            </a:r>
            <a:r>
              <a:rPr lang="ru-RU" b="1" dirty="0" smtClean="0"/>
              <a:t> </a:t>
            </a:r>
            <a:r>
              <a:rPr lang="en-US" sz="2400" b="1" dirty="0">
                <a:solidFill>
                  <a:srgbClr val="003399"/>
                </a:solidFill>
              </a:rPr>
              <a:t>+</a:t>
            </a:r>
            <a:r>
              <a:rPr lang="ru-RU" b="1" dirty="0" smtClean="0"/>
              <a:t> </a:t>
            </a:r>
            <a:r>
              <a:rPr lang="ru-RU" sz="2000" b="1" dirty="0" smtClean="0"/>
              <a:t>журналов </a:t>
            </a:r>
            <a:r>
              <a:rPr lang="ru-RU" sz="2000" b="1" dirty="0"/>
              <a:t>с рефератами в</a:t>
            </a:r>
            <a:r>
              <a:rPr lang="en-US" sz="2000" b="1" dirty="0"/>
              <a:t> ASP</a:t>
            </a:r>
            <a:endParaRPr lang="en-US" sz="1600" b="1" dirty="0"/>
          </a:p>
        </p:txBody>
      </p:sp>
      <p:sp>
        <p:nvSpPr>
          <p:cNvPr id="31748" name="Rectangle 5"/>
          <p:cNvSpPr>
            <a:spLocks noChangeArrowheads="1"/>
          </p:cNvSpPr>
          <p:nvPr/>
        </p:nvSpPr>
        <p:spPr bwMode="auto">
          <a:xfrm>
            <a:off x="1676400" y="2705100"/>
            <a:ext cx="5410200" cy="1098550"/>
          </a:xfrm>
          <a:prstGeom prst="rect">
            <a:avLst/>
          </a:prstGeom>
          <a:noFill/>
          <a:ln w="9525">
            <a:noFill/>
            <a:miter lim="800000"/>
            <a:headEnd/>
            <a:tailEnd/>
          </a:ln>
        </p:spPr>
        <p:txBody>
          <a:bodyPr>
            <a:spAutoFit/>
          </a:bodyPr>
          <a:lstStyle/>
          <a:p>
            <a:pPr algn="ctr"/>
            <a:r>
              <a:rPr lang="en-US" sz="2800" b="1" dirty="0">
                <a:solidFill>
                  <a:srgbClr val="003399"/>
                </a:solidFill>
              </a:rPr>
              <a:t>4,760</a:t>
            </a:r>
            <a:r>
              <a:rPr lang="ru-RU" sz="2800" b="1" dirty="0">
                <a:solidFill>
                  <a:srgbClr val="003399"/>
                </a:solidFill>
              </a:rPr>
              <a:t> </a:t>
            </a:r>
            <a:r>
              <a:rPr lang="ru-RU" sz="2000" b="1" dirty="0"/>
              <a:t>полнотекстовых журналов в </a:t>
            </a:r>
            <a:r>
              <a:rPr lang="en-US" sz="2000" b="1" dirty="0"/>
              <a:t> ASP</a:t>
            </a:r>
            <a:endParaRPr lang="en-US" sz="2800" b="1" dirty="0">
              <a:solidFill>
                <a:srgbClr val="003399"/>
              </a:solidFill>
            </a:endParaRPr>
          </a:p>
          <a:p>
            <a:endParaRPr lang="en-US" b="1" dirty="0"/>
          </a:p>
        </p:txBody>
      </p:sp>
      <p:pic>
        <p:nvPicPr>
          <p:cNvPr id="31749" name="Picture 6" descr="history"/>
          <p:cNvPicPr>
            <a:picLocks noChangeAspect="1" noChangeArrowheads="1"/>
          </p:cNvPicPr>
          <p:nvPr/>
        </p:nvPicPr>
        <p:blipFill>
          <a:blip r:embed="rId2"/>
          <a:srcRect/>
          <a:stretch>
            <a:fillRect/>
          </a:stretch>
        </p:blipFill>
        <p:spPr bwMode="auto">
          <a:xfrm>
            <a:off x="2051050" y="4206875"/>
            <a:ext cx="1538288" cy="2209800"/>
          </a:xfrm>
          <a:prstGeom prst="rect">
            <a:avLst/>
          </a:prstGeom>
          <a:noFill/>
          <a:ln w="9525">
            <a:solidFill>
              <a:schemeClr val="tx1"/>
            </a:solidFill>
            <a:miter lim="800000"/>
            <a:headEnd/>
            <a:tailEnd/>
          </a:ln>
        </p:spPr>
      </p:pic>
      <p:pic>
        <p:nvPicPr>
          <p:cNvPr id="31750" name="Picture 7" descr="molec1"/>
          <p:cNvPicPr>
            <a:picLocks noChangeAspect="1" noChangeArrowheads="1"/>
          </p:cNvPicPr>
          <p:nvPr/>
        </p:nvPicPr>
        <p:blipFill>
          <a:blip r:embed="rId3"/>
          <a:srcRect/>
          <a:stretch>
            <a:fillRect/>
          </a:stretch>
        </p:blipFill>
        <p:spPr bwMode="auto">
          <a:xfrm>
            <a:off x="3724275" y="4206875"/>
            <a:ext cx="1606550" cy="2208213"/>
          </a:xfrm>
          <a:prstGeom prst="rect">
            <a:avLst/>
          </a:prstGeom>
          <a:noFill/>
          <a:ln w="9525">
            <a:solidFill>
              <a:schemeClr val="tx1"/>
            </a:solidFill>
            <a:miter lim="800000"/>
            <a:headEnd/>
            <a:tailEnd/>
          </a:ln>
        </p:spPr>
      </p:pic>
      <p:pic>
        <p:nvPicPr>
          <p:cNvPr id="31751" name="Picture 8" descr="physics3"/>
          <p:cNvPicPr>
            <a:picLocks noChangeAspect="1" noChangeArrowheads="1"/>
          </p:cNvPicPr>
          <p:nvPr/>
        </p:nvPicPr>
        <p:blipFill>
          <a:blip r:embed="rId4"/>
          <a:srcRect/>
          <a:stretch>
            <a:fillRect/>
          </a:stretch>
        </p:blipFill>
        <p:spPr bwMode="auto">
          <a:xfrm>
            <a:off x="7308850" y="1844675"/>
            <a:ext cx="1533525" cy="2209800"/>
          </a:xfrm>
          <a:prstGeom prst="rect">
            <a:avLst/>
          </a:prstGeom>
          <a:noFill/>
          <a:ln w="9525">
            <a:solidFill>
              <a:schemeClr val="tx1"/>
            </a:solidFill>
            <a:miter lim="800000"/>
            <a:headEnd/>
            <a:tailEnd/>
          </a:ln>
        </p:spPr>
      </p:pic>
      <p:pic>
        <p:nvPicPr>
          <p:cNvPr id="31752" name="Picture 9" descr="sc_american"/>
          <p:cNvPicPr>
            <a:picLocks noChangeAspect="1" noChangeArrowheads="1"/>
          </p:cNvPicPr>
          <p:nvPr/>
        </p:nvPicPr>
        <p:blipFill>
          <a:blip r:embed="rId5"/>
          <a:srcRect/>
          <a:stretch>
            <a:fillRect/>
          </a:stretch>
        </p:blipFill>
        <p:spPr bwMode="auto">
          <a:xfrm>
            <a:off x="5405438" y="4229100"/>
            <a:ext cx="1619250" cy="2159000"/>
          </a:xfrm>
          <a:prstGeom prst="rect">
            <a:avLst/>
          </a:prstGeom>
          <a:noFill/>
          <a:ln w="9525">
            <a:solidFill>
              <a:schemeClr val="tx1"/>
            </a:solidFill>
            <a:miter lim="800000"/>
            <a:headEnd/>
            <a:tailEnd/>
          </a:ln>
        </p:spPr>
      </p:pic>
      <p:sp>
        <p:nvSpPr>
          <p:cNvPr id="31753" name="Rectangle 10"/>
          <p:cNvSpPr>
            <a:spLocks noChangeArrowheads="1"/>
          </p:cNvSpPr>
          <p:nvPr/>
        </p:nvSpPr>
        <p:spPr bwMode="auto">
          <a:xfrm>
            <a:off x="0" y="1219200"/>
            <a:ext cx="9144000" cy="304800"/>
          </a:xfrm>
          <a:prstGeom prst="rect">
            <a:avLst/>
          </a:prstGeom>
          <a:noFill/>
          <a:ln w="9525">
            <a:noFill/>
            <a:miter lim="800000"/>
            <a:headEnd/>
            <a:tailEnd/>
          </a:ln>
        </p:spPr>
        <p:txBody>
          <a:bodyPr anchor="ctr"/>
          <a:lstStyle/>
          <a:p>
            <a:pPr algn="ctr"/>
            <a:r>
              <a:rPr lang="ru-RU" sz="2000" b="1"/>
              <a:t>Мультидисциплинарная база</a:t>
            </a:r>
            <a:endParaRPr lang="en-US" sz="1900" b="1"/>
          </a:p>
        </p:txBody>
      </p:sp>
      <p:sp>
        <p:nvSpPr>
          <p:cNvPr id="31754" name="Rectangle 11"/>
          <p:cNvSpPr>
            <a:spLocks noChangeArrowheads="1"/>
          </p:cNvSpPr>
          <p:nvPr/>
        </p:nvSpPr>
        <p:spPr bwMode="auto">
          <a:xfrm>
            <a:off x="1752600" y="2238375"/>
            <a:ext cx="5562600" cy="519113"/>
          </a:xfrm>
          <a:prstGeom prst="rect">
            <a:avLst/>
          </a:prstGeom>
          <a:noFill/>
          <a:ln w="9525">
            <a:noFill/>
            <a:miter lim="800000"/>
            <a:headEnd/>
            <a:tailEnd/>
          </a:ln>
        </p:spPr>
        <p:txBody>
          <a:bodyPr>
            <a:spAutoFit/>
          </a:bodyPr>
          <a:lstStyle/>
          <a:p>
            <a:pPr algn="ctr"/>
            <a:r>
              <a:rPr lang="en-US" sz="2800" b="1" dirty="0" smtClean="0">
                <a:solidFill>
                  <a:srgbClr val="003399"/>
                </a:solidFill>
              </a:rPr>
              <a:t>13,000</a:t>
            </a:r>
            <a:r>
              <a:rPr lang="ru-RU" b="1" dirty="0" smtClean="0"/>
              <a:t> </a:t>
            </a:r>
            <a:r>
              <a:rPr lang="en-US" sz="2800" b="1" dirty="0">
                <a:solidFill>
                  <a:srgbClr val="003399"/>
                </a:solidFill>
              </a:rPr>
              <a:t>+</a:t>
            </a:r>
            <a:r>
              <a:rPr lang="en-US" b="1" dirty="0"/>
              <a:t> </a:t>
            </a:r>
            <a:r>
              <a:rPr lang="ru-RU" sz="2000" b="1" dirty="0"/>
              <a:t>журналов с рефератами в</a:t>
            </a:r>
            <a:r>
              <a:rPr lang="en-US" sz="2000" b="1" dirty="0"/>
              <a:t> ASC</a:t>
            </a:r>
          </a:p>
        </p:txBody>
      </p:sp>
      <p:sp>
        <p:nvSpPr>
          <p:cNvPr id="31755" name="Rectangle 12"/>
          <p:cNvSpPr>
            <a:spLocks noChangeArrowheads="1"/>
          </p:cNvSpPr>
          <p:nvPr/>
        </p:nvSpPr>
        <p:spPr bwMode="auto">
          <a:xfrm>
            <a:off x="704850" y="3295650"/>
            <a:ext cx="7086600" cy="1098550"/>
          </a:xfrm>
          <a:prstGeom prst="rect">
            <a:avLst/>
          </a:prstGeom>
          <a:noFill/>
          <a:ln w="9525">
            <a:noFill/>
            <a:miter lim="800000"/>
            <a:headEnd/>
            <a:tailEnd/>
          </a:ln>
        </p:spPr>
        <p:txBody>
          <a:bodyPr>
            <a:spAutoFit/>
          </a:bodyPr>
          <a:lstStyle/>
          <a:p>
            <a:pPr algn="ctr"/>
            <a:r>
              <a:rPr lang="en-US" sz="2800" b="1" dirty="0">
                <a:solidFill>
                  <a:srgbClr val="003399"/>
                </a:solidFill>
              </a:rPr>
              <a:t> </a:t>
            </a:r>
            <a:r>
              <a:rPr lang="en-US" sz="2800" b="1" dirty="0" smtClean="0">
                <a:solidFill>
                  <a:srgbClr val="003399"/>
                </a:solidFill>
              </a:rPr>
              <a:t>9,100</a:t>
            </a:r>
            <a:r>
              <a:rPr lang="ru-RU" sz="2800" b="1" dirty="0" smtClean="0">
                <a:solidFill>
                  <a:srgbClr val="003399"/>
                </a:solidFill>
              </a:rPr>
              <a:t> </a:t>
            </a:r>
            <a:r>
              <a:rPr lang="ru-RU" sz="2000" b="1" dirty="0" smtClean="0"/>
              <a:t>полнотекстовых </a:t>
            </a:r>
            <a:r>
              <a:rPr lang="ru-RU" sz="2000" b="1" dirty="0"/>
              <a:t>журналов </a:t>
            </a:r>
            <a:br>
              <a:rPr lang="ru-RU" sz="2000" b="1" dirty="0"/>
            </a:br>
            <a:r>
              <a:rPr lang="ru-RU" sz="2000" b="1" dirty="0"/>
              <a:t>в</a:t>
            </a:r>
            <a:r>
              <a:rPr lang="en-US" sz="2000" b="1" dirty="0"/>
              <a:t> ASC</a:t>
            </a:r>
            <a:endParaRPr lang="en-US" sz="2800" b="1" dirty="0">
              <a:solidFill>
                <a:srgbClr val="003399"/>
              </a:solidFill>
            </a:endParaRPr>
          </a:p>
          <a:p>
            <a:endParaRPr lang="en-US" b="1" dirty="0"/>
          </a:p>
        </p:txBody>
      </p:sp>
      <p:pic>
        <p:nvPicPr>
          <p:cNvPr id="31756" name="Picture 13"/>
          <p:cNvPicPr>
            <a:picLocks noChangeAspect="1" noChangeArrowheads="1"/>
          </p:cNvPicPr>
          <p:nvPr/>
        </p:nvPicPr>
        <p:blipFill>
          <a:blip r:embed="rId6"/>
          <a:srcRect/>
          <a:stretch>
            <a:fillRect/>
          </a:stretch>
        </p:blipFill>
        <p:spPr bwMode="auto">
          <a:xfrm>
            <a:off x="296863" y="4206875"/>
            <a:ext cx="1566862" cy="2209800"/>
          </a:xfrm>
          <a:prstGeom prst="rect">
            <a:avLst/>
          </a:prstGeom>
          <a:noFill/>
          <a:ln w="9525">
            <a:noFill/>
            <a:miter lim="800000"/>
            <a:headEnd/>
            <a:tailEnd/>
          </a:ln>
        </p:spPr>
      </p:pic>
      <p:pic>
        <p:nvPicPr>
          <p:cNvPr id="31757" name="Picture 14"/>
          <p:cNvPicPr>
            <a:picLocks noChangeAspect="1" noChangeArrowheads="1"/>
          </p:cNvPicPr>
          <p:nvPr/>
        </p:nvPicPr>
        <p:blipFill>
          <a:blip r:embed="rId7"/>
          <a:srcRect/>
          <a:stretch>
            <a:fillRect/>
          </a:stretch>
        </p:blipFill>
        <p:spPr bwMode="auto">
          <a:xfrm>
            <a:off x="304800" y="1828800"/>
            <a:ext cx="1546225" cy="2208213"/>
          </a:xfrm>
          <a:prstGeom prst="rect">
            <a:avLst/>
          </a:prstGeom>
          <a:noFill/>
          <a:ln w="9525">
            <a:noFill/>
            <a:miter lim="800000"/>
            <a:headEnd/>
            <a:tailEnd/>
          </a:ln>
        </p:spPr>
      </p:pic>
      <p:pic>
        <p:nvPicPr>
          <p:cNvPr id="31758" name="Picture 15"/>
          <p:cNvPicPr>
            <a:picLocks noChangeAspect="1" noChangeArrowheads="1"/>
          </p:cNvPicPr>
          <p:nvPr/>
        </p:nvPicPr>
        <p:blipFill>
          <a:blip r:embed="rId8"/>
          <a:srcRect/>
          <a:stretch>
            <a:fillRect/>
          </a:stretch>
        </p:blipFill>
        <p:spPr bwMode="auto">
          <a:xfrm>
            <a:off x="7154863" y="4206875"/>
            <a:ext cx="1570037" cy="22098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mtClean="0"/>
              <a:t>ASC </a:t>
            </a:r>
            <a:r>
              <a:rPr lang="ru-RU" smtClean="0"/>
              <a:t>содержит полнотекстовые </a:t>
            </a:r>
            <a:br>
              <a:rPr lang="ru-RU" smtClean="0"/>
            </a:br>
            <a:r>
              <a:rPr lang="ru-RU" smtClean="0"/>
              <a:t>издания следующих организаций (пример)</a:t>
            </a:r>
            <a:endParaRPr lang="en-US" smtClean="0"/>
          </a:p>
        </p:txBody>
      </p:sp>
      <p:sp>
        <p:nvSpPr>
          <p:cNvPr id="32770" name="Content Placeholder 2"/>
          <p:cNvSpPr>
            <a:spLocks noGrp="1"/>
          </p:cNvSpPr>
          <p:nvPr>
            <p:ph idx="1"/>
          </p:nvPr>
        </p:nvSpPr>
        <p:spPr>
          <a:xfrm>
            <a:off x="1066800" y="2514600"/>
            <a:ext cx="7010400" cy="3962400"/>
          </a:xfrm>
        </p:spPr>
        <p:txBody>
          <a:bodyPr/>
          <a:lstStyle/>
          <a:p>
            <a:r>
              <a:rPr lang="en-US" smtClean="0"/>
              <a:t>American Institute of Physics </a:t>
            </a:r>
            <a:endParaRPr lang="ru-RU" smtClean="0"/>
          </a:p>
          <a:p>
            <a:r>
              <a:rPr lang="en-US" sz="2000" smtClean="0"/>
              <a:t>American Society of Civil Engineers </a:t>
            </a:r>
            <a:endParaRPr lang="ru-RU" sz="2000" smtClean="0"/>
          </a:p>
          <a:p>
            <a:r>
              <a:rPr lang="en-US" sz="2000" smtClean="0"/>
              <a:t>American Society of Mechanical Engineers </a:t>
            </a:r>
            <a:endParaRPr lang="ru-RU" sz="2000" smtClean="0"/>
          </a:p>
          <a:p>
            <a:r>
              <a:rPr lang="en-US" sz="2000" smtClean="0"/>
              <a:t>Cambridge University Press</a:t>
            </a:r>
            <a:endParaRPr lang="ru-RU" sz="2000" smtClean="0"/>
          </a:p>
          <a:p>
            <a:r>
              <a:rPr lang="en-US" sz="2000" smtClean="0"/>
              <a:t>Oxford University Press</a:t>
            </a:r>
          </a:p>
          <a:p>
            <a:r>
              <a:rPr lang="en-US" sz="2000" smtClean="0"/>
              <a:t>Springer</a:t>
            </a:r>
          </a:p>
          <a:p>
            <a:r>
              <a:rPr lang="en-US" sz="2000" smtClean="0"/>
              <a:t>Taylor &amp; Francis</a:t>
            </a:r>
          </a:p>
          <a:p>
            <a:r>
              <a:rPr lang="en-US" sz="2000" smtClean="0"/>
              <a:t>Wiley-Blackwell </a:t>
            </a:r>
          </a:p>
          <a:p>
            <a:r>
              <a:rPr lang="en-US" sz="2000" smtClean="0"/>
              <a:t>Hindawi Publishing Corporation</a:t>
            </a:r>
            <a:endParaRPr lang="ru-RU" sz="2000" smtClean="0"/>
          </a:p>
          <a:p>
            <a:r>
              <a:rPr lang="en-US" smtClean="0"/>
              <a:t>…</a:t>
            </a:r>
          </a:p>
        </p:txBody>
      </p:sp>
    </p:spTree>
  </p:cSld>
  <p:clrMapOvr>
    <a:masterClrMapping/>
  </p:clrMapOvr>
  <p:transition advClick="0">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13" descr="acad_AFT_SoftScience_2_6"/>
          <p:cNvPicPr>
            <a:picLocks noChangeAspect="1" noChangeArrowheads="1"/>
          </p:cNvPicPr>
          <p:nvPr/>
        </p:nvPicPr>
        <p:blipFill>
          <a:blip r:embed="rId2"/>
          <a:srcRect/>
          <a:stretch>
            <a:fillRect/>
          </a:stretch>
        </p:blipFill>
        <p:spPr bwMode="auto">
          <a:xfrm>
            <a:off x="122238" y="3038475"/>
            <a:ext cx="8899525" cy="2524125"/>
          </a:xfrm>
          <a:prstGeom prst="rect">
            <a:avLst/>
          </a:prstGeom>
          <a:noFill/>
          <a:ln w="9525">
            <a:noFill/>
            <a:miter lim="800000"/>
            <a:headEnd/>
            <a:tailEnd/>
          </a:ln>
        </p:spPr>
      </p:pic>
      <p:sp>
        <p:nvSpPr>
          <p:cNvPr id="33794" name="Rectangle 3"/>
          <p:cNvSpPr>
            <a:spLocks noChangeArrowheads="1"/>
          </p:cNvSpPr>
          <p:nvPr/>
        </p:nvSpPr>
        <p:spPr bwMode="auto">
          <a:xfrm>
            <a:off x="2209800" y="3530600"/>
            <a:ext cx="1066800" cy="257175"/>
          </a:xfrm>
          <a:prstGeom prst="rect">
            <a:avLst/>
          </a:prstGeom>
          <a:noFill/>
          <a:ln w="9525">
            <a:noFill/>
            <a:miter lim="800000"/>
            <a:headEnd/>
            <a:tailEnd/>
          </a:ln>
        </p:spPr>
        <p:txBody>
          <a:bodyPr>
            <a:spAutoFit/>
          </a:bodyPr>
          <a:lstStyle/>
          <a:p>
            <a:pPr algn="ctr">
              <a:lnSpc>
                <a:spcPct val="90000"/>
              </a:lnSpc>
            </a:pPr>
            <a:r>
              <a:rPr lang="en-US" sz="1200" b="1" i="1"/>
              <a:t>ATLA</a:t>
            </a:r>
          </a:p>
        </p:txBody>
      </p:sp>
      <p:sp>
        <p:nvSpPr>
          <p:cNvPr id="33795" name="Rectangle 4"/>
          <p:cNvSpPr>
            <a:spLocks noChangeArrowheads="1"/>
          </p:cNvSpPr>
          <p:nvPr/>
        </p:nvSpPr>
        <p:spPr bwMode="auto">
          <a:xfrm>
            <a:off x="4419600" y="3454400"/>
            <a:ext cx="1143000" cy="422275"/>
          </a:xfrm>
          <a:prstGeom prst="rect">
            <a:avLst/>
          </a:prstGeom>
          <a:noFill/>
          <a:ln w="9525">
            <a:noFill/>
            <a:miter lim="800000"/>
            <a:headEnd/>
            <a:tailEnd/>
          </a:ln>
        </p:spPr>
        <p:txBody>
          <a:bodyPr>
            <a:spAutoFit/>
          </a:bodyPr>
          <a:lstStyle/>
          <a:p>
            <a:pPr algn="ctr">
              <a:lnSpc>
                <a:spcPct val="90000"/>
              </a:lnSpc>
            </a:pPr>
            <a:r>
              <a:rPr lang="en-US" sz="1200" b="1" i="1"/>
              <a:t>Historical</a:t>
            </a:r>
          </a:p>
          <a:p>
            <a:pPr algn="ctr">
              <a:lnSpc>
                <a:spcPct val="90000"/>
              </a:lnSpc>
            </a:pPr>
            <a:r>
              <a:rPr lang="en-US" sz="1200" b="1" i="1"/>
              <a:t>Abstracts</a:t>
            </a:r>
          </a:p>
        </p:txBody>
      </p:sp>
      <p:sp>
        <p:nvSpPr>
          <p:cNvPr id="33796" name="Rectangle 5"/>
          <p:cNvSpPr>
            <a:spLocks noChangeArrowheads="1"/>
          </p:cNvSpPr>
          <p:nvPr/>
        </p:nvSpPr>
        <p:spPr bwMode="auto">
          <a:xfrm>
            <a:off x="5562600" y="3365500"/>
            <a:ext cx="1143000" cy="587375"/>
          </a:xfrm>
          <a:prstGeom prst="rect">
            <a:avLst/>
          </a:prstGeom>
          <a:noFill/>
          <a:ln w="9525">
            <a:noFill/>
            <a:miter lim="800000"/>
            <a:headEnd/>
            <a:tailEnd/>
          </a:ln>
        </p:spPr>
        <p:txBody>
          <a:bodyPr>
            <a:spAutoFit/>
          </a:bodyPr>
          <a:lstStyle/>
          <a:p>
            <a:pPr algn="ctr">
              <a:lnSpc>
                <a:spcPct val="90000"/>
              </a:lnSpc>
            </a:pPr>
            <a:r>
              <a:rPr lang="en-US" sz="1200" b="1" i="1"/>
              <a:t>MLA International Bibliography</a:t>
            </a:r>
          </a:p>
        </p:txBody>
      </p:sp>
      <p:sp>
        <p:nvSpPr>
          <p:cNvPr id="33797" name="Rectangle 8"/>
          <p:cNvSpPr>
            <a:spLocks noChangeArrowheads="1"/>
          </p:cNvSpPr>
          <p:nvPr/>
        </p:nvSpPr>
        <p:spPr bwMode="auto">
          <a:xfrm>
            <a:off x="3352800" y="3530600"/>
            <a:ext cx="1066800" cy="257175"/>
          </a:xfrm>
          <a:prstGeom prst="rect">
            <a:avLst/>
          </a:prstGeom>
          <a:noFill/>
          <a:ln w="9525">
            <a:noFill/>
            <a:miter lim="800000"/>
            <a:headEnd/>
            <a:tailEnd/>
          </a:ln>
        </p:spPr>
        <p:txBody>
          <a:bodyPr>
            <a:spAutoFit/>
          </a:bodyPr>
          <a:lstStyle/>
          <a:p>
            <a:pPr algn="ctr">
              <a:lnSpc>
                <a:spcPct val="90000"/>
              </a:lnSpc>
            </a:pPr>
            <a:r>
              <a:rPr lang="en-US" sz="1200" b="1" i="1"/>
              <a:t>ERIC</a:t>
            </a:r>
          </a:p>
        </p:txBody>
      </p:sp>
      <p:sp>
        <p:nvSpPr>
          <p:cNvPr id="33798" name="Rectangle 9"/>
          <p:cNvSpPr>
            <a:spLocks noChangeArrowheads="1"/>
          </p:cNvSpPr>
          <p:nvPr/>
        </p:nvSpPr>
        <p:spPr bwMode="auto">
          <a:xfrm>
            <a:off x="6858000" y="3530600"/>
            <a:ext cx="914400" cy="257175"/>
          </a:xfrm>
          <a:prstGeom prst="rect">
            <a:avLst/>
          </a:prstGeom>
          <a:noFill/>
          <a:ln w="9525">
            <a:noFill/>
            <a:miter lim="800000"/>
            <a:headEnd/>
            <a:tailEnd/>
          </a:ln>
        </p:spPr>
        <p:txBody>
          <a:bodyPr>
            <a:spAutoFit/>
          </a:bodyPr>
          <a:lstStyle/>
          <a:p>
            <a:pPr algn="ctr">
              <a:lnSpc>
                <a:spcPct val="90000"/>
              </a:lnSpc>
            </a:pPr>
            <a:r>
              <a:rPr lang="en-US" sz="1200" b="1" i="1"/>
              <a:t>PsycINFO</a:t>
            </a:r>
          </a:p>
        </p:txBody>
      </p:sp>
      <p:sp>
        <p:nvSpPr>
          <p:cNvPr id="33799" name="Rectangle 10"/>
          <p:cNvSpPr>
            <a:spLocks noChangeArrowheads="1"/>
          </p:cNvSpPr>
          <p:nvPr/>
        </p:nvSpPr>
        <p:spPr bwMode="auto">
          <a:xfrm>
            <a:off x="7772400" y="3309938"/>
            <a:ext cx="1246188" cy="752475"/>
          </a:xfrm>
          <a:prstGeom prst="rect">
            <a:avLst/>
          </a:prstGeom>
          <a:noFill/>
          <a:ln w="9525">
            <a:noFill/>
            <a:miter lim="800000"/>
            <a:headEnd/>
            <a:tailEnd/>
          </a:ln>
        </p:spPr>
        <p:txBody>
          <a:bodyPr>
            <a:spAutoFit/>
          </a:bodyPr>
          <a:lstStyle/>
          <a:p>
            <a:pPr algn="ctr">
              <a:lnSpc>
                <a:spcPct val="90000"/>
              </a:lnSpc>
            </a:pPr>
            <a:r>
              <a:rPr lang="en-US" sz="1200" b="1" i="1"/>
              <a:t>Social</a:t>
            </a:r>
            <a:br>
              <a:rPr lang="en-US" sz="1200" b="1" i="1"/>
            </a:br>
            <a:r>
              <a:rPr lang="en-US" sz="1200" b="1" i="1"/>
              <a:t>Sciences</a:t>
            </a:r>
          </a:p>
          <a:p>
            <a:pPr algn="ctr">
              <a:lnSpc>
                <a:spcPct val="90000"/>
              </a:lnSpc>
            </a:pPr>
            <a:r>
              <a:rPr lang="en-US" sz="1200" b="1" i="1"/>
              <a:t>Citation Index</a:t>
            </a:r>
          </a:p>
          <a:p>
            <a:pPr algn="ctr">
              <a:lnSpc>
                <a:spcPct val="90000"/>
              </a:lnSpc>
            </a:pPr>
            <a:r>
              <a:rPr lang="en-US" sz="1200" b="1"/>
              <a:t>(ISI)</a:t>
            </a:r>
            <a:endParaRPr lang="en-US" sz="1200" b="1" i="1"/>
          </a:p>
        </p:txBody>
      </p:sp>
      <p:sp>
        <p:nvSpPr>
          <p:cNvPr id="33800" name="Text Box 11"/>
          <p:cNvSpPr txBox="1">
            <a:spLocks noChangeArrowheads="1"/>
          </p:cNvSpPr>
          <p:nvPr/>
        </p:nvSpPr>
        <p:spPr bwMode="auto">
          <a:xfrm>
            <a:off x="304800" y="4184650"/>
            <a:ext cx="1905000" cy="1254125"/>
          </a:xfrm>
          <a:prstGeom prst="rect">
            <a:avLst/>
          </a:prstGeom>
          <a:noFill/>
          <a:ln w="9525">
            <a:noFill/>
            <a:miter lim="800000"/>
            <a:headEnd/>
            <a:tailEnd/>
          </a:ln>
        </p:spPr>
        <p:txBody>
          <a:bodyPr>
            <a:spAutoFit/>
          </a:bodyPr>
          <a:lstStyle/>
          <a:p>
            <a:pPr>
              <a:spcBef>
                <a:spcPct val="108000"/>
              </a:spcBef>
              <a:tabLst>
                <a:tab pos="3603625" algn="ctr"/>
                <a:tab pos="4624388" algn="ctr"/>
                <a:tab pos="5549900" algn="ctr"/>
                <a:tab pos="6570663" algn="ctr"/>
                <a:tab pos="7426325" algn="ctr"/>
                <a:tab pos="8172450" algn="ctr"/>
              </a:tabLst>
            </a:pPr>
            <a:r>
              <a:rPr lang="en-US" sz="1500" b="1" i="1">
                <a:solidFill>
                  <a:schemeClr val="bg1"/>
                </a:solidFill>
              </a:rPr>
              <a:t>Academic Search</a:t>
            </a:r>
            <a:br>
              <a:rPr lang="en-US" sz="1500" b="1" i="1">
                <a:solidFill>
                  <a:schemeClr val="bg1"/>
                </a:solidFill>
              </a:rPr>
            </a:br>
            <a:r>
              <a:rPr lang="en-US" sz="1500" b="1" i="1">
                <a:solidFill>
                  <a:schemeClr val="bg1"/>
                </a:solidFill>
              </a:rPr>
              <a:t>Complete </a:t>
            </a:r>
            <a:r>
              <a:rPr lang="en-US" sz="1500" b="1">
                <a:solidFill>
                  <a:schemeClr val="bg1"/>
                </a:solidFill>
              </a:rPr>
              <a:t>(ASC</a:t>
            </a:r>
            <a:r>
              <a:rPr lang="en-US" sz="1500" b="1" i="1">
                <a:solidFill>
                  <a:schemeClr val="bg1"/>
                </a:solidFill>
              </a:rPr>
              <a:t>)</a:t>
            </a:r>
            <a:endParaRPr lang="en-US" sz="1500" b="1" i="1"/>
          </a:p>
          <a:p>
            <a:pPr>
              <a:spcBef>
                <a:spcPct val="108000"/>
              </a:spcBef>
              <a:tabLst>
                <a:tab pos="3603625" algn="ctr"/>
                <a:tab pos="4624388" algn="ctr"/>
                <a:tab pos="5549900" algn="ctr"/>
                <a:tab pos="6570663" algn="ctr"/>
                <a:tab pos="7426325" algn="ctr"/>
                <a:tab pos="8172450" algn="ctr"/>
              </a:tabLst>
            </a:pPr>
            <a:r>
              <a:rPr lang="en-US" sz="1500" b="1" i="1">
                <a:solidFill>
                  <a:schemeClr val="bg1"/>
                </a:solidFill>
              </a:rPr>
              <a:t>Academic Search</a:t>
            </a:r>
            <a:br>
              <a:rPr lang="en-US" sz="1500" b="1" i="1">
                <a:solidFill>
                  <a:schemeClr val="bg1"/>
                </a:solidFill>
              </a:rPr>
            </a:br>
            <a:r>
              <a:rPr lang="en-US" sz="1500" b="1" i="1">
                <a:solidFill>
                  <a:schemeClr val="bg1"/>
                </a:solidFill>
              </a:rPr>
              <a:t>Premier </a:t>
            </a:r>
            <a:r>
              <a:rPr lang="en-US" sz="1500" b="1">
                <a:solidFill>
                  <a:schemeClr val="bg1"/>
                </a:solidFill>
              </a:rPr>
              <a:t>(ASP)</a:t>
            </a:r>
            <a:endParaRPr lang="en-US" sz="1500" b="1"/>
          </a:p>
        </p:txBody>
      </p:sp>
      <p:sp>
        <p:nvSpPr>
          <p:cNvPr id="33801" name="Text Box 12"/>
          <p:cNvSpPr txBox="1">
            <a:spLocks noChangeArrowheads="1"/>
          </p:cNvSpPr>
          <p:nvPr/>
        </p:nvSpPr>
        <p:spPr bwMode="auto">
          <a:xfrm>
            <a:off x="2133600" y="4275138"/>
            <a:ext cx="6858000" cy="1028700"/>
          </a:xfrm>
          <a:prstGeom prst="rect">
            <a:avLst/>
          </a:prstGeom>
          <a:noFill/>
          <a:ln w="9525">
            <a:noFill/>
            <a:miter lim="800000"/>
            <a:headEnd/>
            <a:tailEnd/>
          </a:ln>
        </p:spPr>
        <p:txBody>
          <a:bodyPr>
            <a:spAutoFit/>
          </a:bodyPr>
          <a:lstStyle/>
          <a:p>
            <a:pPr>
              <a:spcBef>
                <a:spcPct val="210000"/>
              </a:spcBef>
              <a:tabLst>
                <a:tab pos="511175" algn="ctr"/>
                <a:tab pos="1654175" algn="ctr"/>
                <a:tab pos="2803525" algn="ctr"/>
                <a:tab pos="3889375" algn="ctr"/>
                <a:tab pos="5032375" algn="ctr"/>
                <a:tab pos="6173788" algn="ctr"/>
                <a:tab pos="6972300" algn="ctr"/>
                <a:tab pos="8004175" algn="ctr"/>
              </a:tabLst>
            </a:pPr>
            <a:r>
              <a:rPr lang="en-US" sz="1500" b="1"/>
              <a:t>	342	511	384	907	748	839</a:t>
            </a:r>
          </a:p>
          <a:p>
            <a:pPr>
              <a:spcBef>
                <a:spcPct val="210000"/>
              </a:spcBef>
              <a:tabLst>
                <a:tab pos="511175" algn="ctr"/>
                <a:tab pos="1654175" algn="ctr"/>
                <a:tab pos="2803525" algn="ctr"/>
                <a:tab pos="3889375" algn="ctr"/>
                <a:tab pos="5032375" algn="ctr"/>
                <a:tab pos="6173788" algn="ctr"/>
                <a:tab pos="6972300" algn="ctr"/>
                <a:tab pos="8004175" algn="ctr"/>
              </a:tabLst>
            </a:pPr>
            <a:r>
              <a:rPr lang="en-US" sz="1500" b="1"/>
              <a:t>	280	485	346	730	573	705</a:t>
            </a:r>
          </a:p>
        </p:txBody>
      </p:sp>
      <p:sp>
        <p:nvSpPr>
          <p:cNvPr id="33802" name="Rectangle 16"/>
          <p:cNvSpPr>
            <a:spLocks noChangeArrowheads="1"/>
          </p:cNvSpPr>
          <p:nvPr/>
        </p:nvSpPr>
        <p:spPr bwMode="auto">
          <a:xfrm>
            <a:off x="-152400" y="914400"/>
            <a:ext cx="9296400" cy="1665288"/>
          </a:xfrm>
          <a:prstGeom prst="rect">
            <a:avLst/>
          </a:prstGeom>
          <a:noFill/>
          <a:ln w="9525">
            <a:noFill/>
            <a:miter lim="800000"/>
            <a:headEnd/>
            <a:tailEnd/>
          </a:ln>
        </p:spPr>
        <p:txBody>
          <a:bodyPr anchor="ctr"/>
          <a:lstStyle/>
          <a:p>
            <a:pPr algn="ctr"/>
            <a:r>
              <a:rPr lang="ru-RU" sz="2000" b="1">
                <a:solidFill>
                  <a:schemeClr val="accent2"/>
                </a:solidFill>
              </a:rPr>
              <a:t>Активные полнотекстовые журналы</a:t>
            </a:r>
            <a:endParaRPr lang="en-US" sz="2000" b="1">
              <a:solidFill>
                <a:schemeClr val="accent2"/>
              </a:solidFill>
            </a:endParaRPr>
          </a:p>
          <a:p>
            <a:pPr algn="ctr"/>
            <a:r>
              <a:rPr lang="ru-RU" sz="2000" b="1">
                <a:solidFill>
                  <a:schemeClr val="accent2"/>
                </a:solidFill>
              </a:rPr>
              <a:t>индексируемые в ведущих указателях по общественным и гуманитарным наукам</a:t>
            </a:r>
            <a:r>
              <a:rPr lang="ru-RU" sz="2000">
                <a:solidFill>
                  <a:schemeClr val="accent2"/>
                </a:solidFill>
              </a:rPr>
              <a:t> </a:t>
            </a:r>
            <a:endParaRPr lang="en-US" sz="2000" b="1">
              <a:solidFill>
                <a:schemeClr val="accent2"/>
              </a:solidFill>
            </a:endParaRPr>
          </a:p>
          <a:p>
            <a:pPr algn="ctr"/>
            <a:r>
              <a:rPr lang="en-US" sz="2000" b="1">
                <a:solidFill>
                  <a:schemeClr val="accent2"/>
                </a:solidFill>
              </a:rPr>
              <a:t>(</a:t>
            </a:r>
            <a:r>
              <a:rPr lang="ru-RU" sz="2000" b="1">
                <a:solidFill>
                  <a:schemeClr val="accent2"/>
                </a:solidFill>
              </a:rPr>
              <a:t>показанная статистика иллюстрирует степень охвата в каждой базе</a:t>
            </a:r>
            <a:r>
              <a:rPr lang="en-US" sz="2000" b="1">
                <a:solidFill>
                  <a:schemeClr val="accent2"/>
                </a:solidFill>
              </a:rPr>
              <a:t>)</a:t>
            </a:r>
          </a:p>
        </p:txBody>
      </p:sp>
      <p:sp>
        <p:nvSpPr>
          <p:cNvPr id="33803" name="Rectangle 18"/>
          <p:cNvSpPr>
            <a:spLocks noChangeArrowheads="1"/>
          </p:cNvSpPr>
          <p:nvPr/>
        </p:nvSpPr>
        <p:spPr bwMode="auto">
          <a:xfrm>
            <a:off x="0" y="5867400"/>
            <a:ext cx="9144000" cy="290513"/>
          </a:xfrm>
          <a:prstGeom prst="rect">
            <a:avLst/>
          </a:prstGeom>
          <a:solidFill>
            <a:schemeClr val="bg1"/>
          </a:solidFill>
          <a:ln w="9525">
            <a:noFill/>
            <a:miter lim="800000"/>
            <a:headEnd/>
            <a:tailEnd/>
          </a:ln>
        </p:spPr>
        <p:txBody>
          <a:bodyPr>
            <a:spAutoFit/>
          </a:bodyPr>
          <a:lstStyle/>
          <a:p>
            <a:pPr algn="ctr"/>
            <a:r>
              <a:rPr lang="en-US" sz="1300" b="1"/>
              <a:t>*  Figures as of September 30, 2012</a:t>
            </a:r>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16" descr="Acad_Science_2_9"/>
          <p:cNvPicPr>
            <a:picLocks noChangeAspect="1" noChangeArrowheads="1"/>
          </p:cNvPicPr>
          <p:nvPr/>
        </p:nvPicPr>
        <p:blipFill>
          <a:blip r:embed="rId2"/>
          <a:srcRect/>
          <a:stretch>
            <a:fillRect/>
          </a:stretch>
        </p:blipFill>
        <p:spPr bwMode="auto">
          <a:xfrm>
            <a:off x="57150" y="3048000"/>
            <a:ext cx="9028113" cy="2120900"/>
          </a:xfrm>
          <a:prstGeom prst="rect">
            <a:avLst/>
          </a:prstGeom>
          <a:noFill/>
          <a:ln w="9525">
            <a:noFill/>
            <a:miter lim="800000"/>
            <a:headEnd/>
            <a:tailEnd/>
          </a:ln>
        </p:spPr>
      </p:pic>
      <p:sp>
        <p:nvSpPr>
          <p:cNvPr id="34818" name="Text Box 3"/>
          <p:cNvSpPr txBox="1">
            <a:spLocks noChangeArrowheads="1"/>
          </p:cNvSpPr>
          <p:nvPr/>
        </p:nvSpPr>
        <p:spPr bwMode="auto">
          <a:xfrm>
            <a:off x="173038" y="4040188"/>
            <a:ext cx="2133600" cy="1036637"/>
          </a:xfrm>
          <a:prstGeom prst="rect">
            <a:avLst/>
          </a:prstGeom>
          <a:noFill/>
          <a:ln w="9525">
            <a:noFill/>
            <a:miter lim="800000"/>
            <a:headEnd/>
            <a:tailEnd/>
          </a:ln>
        </p:spPr>
        <p:txBody>
          <a:bodyPr>
            <a:spAutoFit/>
          </a:bodyPr>
          <a:lstStyle/>
          <a:p>
            <a:pPr>
              <a:lnSpc>
                <a:spcPct val="95000"/>
              </a:lnSpc>
              <a:spcBef>
                <a:spcPct val="65000"/>
              </a:spcBef>
              <a:tabLst>
                <a:tab pos="3603625" algn="ctr"/>
                <a:tab pos="4624388" algn="ctr"/>
                <a:tab pos="5549900" algn="ctr"/>
                <a:tab pos="6570663" algn="ctr"/>
                <a:tab pos="7426325" algn="ctr"/>
                <a:tab pos="8172450" algn="ctr"/>
              </a:tabLst>
            </a:pPr>
            <a:r>
              <a:rPr lang="en-US" sz="1400" b="1" i="1">
                <a:solidFill>
                  <a:schemeClr val="bg1"/>
                </a:solidFill>
              </a:rPr>
              <a:t>Academic Search</a:t>
            </a:r>
            <a:br>
              <a:rPr lang="en-US" sz="1400" b="1" i="1">
                <a:solidFill>
                  <a:schemeClr val="bg1"/>
                </a:solidFill>
              </a:rPr>
            </a:br>
            <a:r>
              <a:rPr lang="en-US" sz="1400" b="1" i="1">
                <a:solidFill>
                  <a:schemeClr val="bg1"/>
                </a:solidFill>
              </a:rPr>
              <a:t>Complete </a:t>
            </a:r>
            <a:r>
              <a:rPr lang="en-US" sz="1400" b="1">
                <a:solidFill>
                  <a:schemeClr val="bg1"/>
                </a:solidFill>
              </a:rPr>
              <a:t>(EBSCO)</a:t>
            </a:r>
          </a:p>
          <a:p>
            <a:pPr>
              <a:lnSpc>
                <a:spcPct val="95000"/>
              </a:lnSpc>
              <a:spcBef>
                <a:spcPct val="65000"/>
              </a:spcBef>
              <a:tabLst>
                <a:tab pos="3603625" algn="ctr"/>
                <a:tab pos="4624388" algn="ctr"/>
                <a:tab pos="5549900" algn="ctr"/>
                <a:tab pos="6570663" algn="ctr"/>
                <a:tab pos="7426325" algn="ctr"/>
                <a:tab pos="8172450" algn="ctr"/>
              </a:tabLst>
            </a:pPr>
            <a:r>
              <a:rPr lang="en-US" sz="1400" b="1" i="1">
                <a:solidFill>
                  <a:schemeClr val="bg1"/>
                </a:solidFill>
              </a:rPr>
              <a:t>Academic Search Premier </a:t>
            </a:r>
            <a:r>
              <a:rPr lang="en-US" sz="1400" b="1">
                <a:solidFill>
                  <a:schemeClr val="bg1"/>
                </a:solidFill>
              </a:rPr>
              <a:t>(EBSCO)</a:t>
            </a:r>
          </a:p>
        </p:txBody>
      </p:sp>
      <p:sp>
        <p:nvSpPr>
          <p:cNvPr id="34819" name="Rectangle 4"/>
          <p:cNvSpPr>
            <a:spLocks noChangeArrowheads="1"/>
          </p:cNvSpPr>
          <p:nvPr/>
        </p:nvSpPr>
        <p:spPr bwMode="auto">
          <a:xfrm>
            <a:off x="2681288" y="3536950"/>
            <a:ext cx="990600" cy="242888"/>
          </a:xfrm>
          <a:prstGeom prst="rect">
            <a:avLst/>
          </a:prstGeom>
          <a:noFill/>
          <a:ln w="9525">
            <a:noFill/>
            <a:miter lim="800000"/>
            <a:headEnd/>
            <a:tailEnd/>
          </a:ln>
        </p:spPr>
        <p:txBody>
          <a:bodyPr>
            <a:spAutoFit/>
          </a:bodyPr>
          <a:lstStyle/>
          <a:p>
            <a:pPr algn="ctr">
              <a:lnSpc>
                <a:spcPct val="90000"/>
              </a:lnSpc>
            </a:pPr>
            <a:r>
              <a:rPr lang="en-US" sz="1100" b="1" i="1"/>
              <a:t>AGRICOLA</a:t>
            </a:r>
          </a:p>
        </p:txBody>
      </p:sp>
      <p:sp>
        <p:nvSpPr>
          <p:cNvPr id="34820" name="Rectangle 5"/>
          <p:cNvSpPr>
            <a:spLocks noChangeArrowheads="1"/>
          </p:cNvSpPr>
          <p:nvPr/>
        </p:nvSpPr>
        <p:spPr bwMode="auto">
          <a:xfrm>
            <a:off x="5221288" y="3460750"/>
            <a:ext cx="908050" cy="393700"/>
          </a:xfrm>
          <a:prstGeom prst="rect">
            <a:avLst/>
          </a:prstGeom>
          <a:noFill/>
          <a:ln w="9525">
            <a:noFill/>
            <a:miter lim="800000"/>
            <a:headEnd/>
            <a:tailEnd/>
          </a:ln>
        </p:spPr>
        <p:txBody>
          <a:bodyPr>
            <a:spAutoFit/>
          </a:bodyPr>
          <a:lstStyle/>
          <a:p>
            <a:pPr algn="ctr">
              <a:lnSpc>
                <a:spcPct val="90000"/>
              </a:lnSpc>
            </a:pPr>
            <a:r>
              <a:rPr lang="en-US" sz="1100" b="1" i="1"/>
              <a:t>Chemical</a:t>
            </a:r>
          </a:p>
          <a:p>
            <a:pPr algn="ctr">
              <a:lnSpc>
                <a:spcPct val="90000"/>
              </a:lnSpc>
            </a:pPr>
            <a:r>
              <a:rPr lang="en-US" sz="1100" b="1" i="1"/>
              <a:t>Abstracts</a:t>
            </a:r>
          </a:p>
        </p:txBody>
      </p:sp>
      <p:sp>
        <p:nvSpPr>
          <p:cNvPr id="34821" name="Rectangle 6"/>
          <p:cNvSpPr>
            <a:spLocks noChangeArrowheads="1"/>
          </p:cNvSpPr>
          <p:nvPr/>
        </p:nvSpPr>
        <p:spPr bwMode="auto">
          <a:xfrm>
            <a:off x="6042025" y="3460750"/>
            <a:ext cx="1006475" cy="393700"/>
          </a:xfrm>
          <a:prstGeom prst="rect">
            <a:avLst/>
          </a:prstGeom>
          <a:noFill/>
          <a:ln w="9525">
            <a:noFill/>
            <a:miter lim="800000"/>
            <a:headEnd/>
            <a:tailEnd/>
          </a:ln>
        </p:spPr>
        <p:txBody>
          <a:bodyPr>
            <a:spAutoFit/>
          </a:bodyPr>
          <a:lstStyle/>
          <a:p>
            <a:pPr algn="ctr">
              <a:lnSpc>
                <a:spcPct val="90000"/>
              </a:lnSpc>
            </a:pPr>
            <a:r>
              <a:rPr lang="en-US" sz="1100" b="1" i="1"/>
              <a:t>E.I.</a:t>
            </a:r>
          </a:p>
          <a:p>
            <a:pPr algn="ctr">
              <a:lnSpc>
                <a:spcPct val="90000"/>
              </a:lnSpc>
            </a:pPr>
            <a:r>
              <a:rPr lang="en-US" sz="1100" b="1" i="1"/>
              <a:t>Compendex</a:t>
            </a:r>
          </a:p>
        </p:txBody>
      </p:sp>
      <p:sp>
        <p:nvSpPr>
          <p:cNvPr id="34822" name="Rectangle 7"/>
          <p:cNvSpPr>
            <a:spLocks noChangeArrowheads="1"/>
          </p:cNvSpPr>
          <p:nvPr/>
        </p:nvSpPr>
        <p:spPr bwMode="auto">
          <a:xfrm>
            <a:off x="7672388" y="3535363"/>
            <a:ext cx="685800" cy="242887"/>
          </a:xfrm>
          <a:prstGeom prst="rect">
            <a:avLst/>
          </a:prstGeom>
          <a:noFill/>
          <a:ln w="9525">
            <a:noFill/>
            <a:miter lim="800000"/>
            <a:headEnd/>
            <a:tailEnd/>
          </a:ln>
        </p:spPr>
        <p:txBody>
          <a:bodyPr>
            <a:spAutoFit/>
          </a:bodyPr>
          <a:lstStyle/>
          <a:p>
            <a:pPr algn="ctr">
              <a:lnSpc>
                <a:spcPct val="90000"/>
              </a:lnSpc>
            </a:pPr>
            <a:r>
              <a:rPr lang="en-US" sz="1100" b="1" i="1"/>
              <a:t>Inspec</a:t>
            </a:r>
          </a:p>
        </p:txBody>
      </p:sp>
      <p:sp>
        <p:nvSpPr>
          <p:cNvPr id="34823" name="Rectangle 8"/>
          <p:cNvSpPr>
            <a:spLocks noChangeArrowheads="1"/>
          </p:cNvSpPr>
          <p:nvPr/>
        </p:nvSpPr>
        <p:spPr bwMode="auto">
          <a:xfrm>
            <a:off x="2019300" y="3308350"/>
            <a:ext cx="776288" cy="695325"/>
          </a:xfrm>
          <a:prstGeom prst="rect">
            <a:avLst/>
          </a:prstGeom>
          <a:noFill/>
          <a:ln w="9525">
            <a:noFill/>
            <a:miter lim="800000"/>
            <a:headEnd/>
            <a:tailEnd/>
          </a:ln>
        </p:spPr>
        <p:txBody>
          <a:bodyPr>
            <a:spAutoFit/>
          </a:bodyPr>
          <a:lstStyle/>
          <a:p>
            <a:pPr algn="ctr">
              <a:lnSpc>
                <a:spcPct val="90000"/>
              </a:lnSpc>
            </a:pPr>
            <a:r>
              <a:rPr lang="en-US" sz="1100" b="1" i="1"/>
              <a:t>ISI</a:t>
            </a:r>
          </a:p>
          <a:p>
            <a:pPr algn="ctr">
              <a:lnSpc>
                <a:spcPct val="90000"/>
              </a:lnSpc>
            </a:pPr>
            <a:r>
              <a:rPr lang="en-US" sz="1100" b="1" i="1"/>
              <a:t>Science</a:t>
            </a:r>
          </a:p>
          <a:p>
            <a:pPr algn="ctr">
              <a:lnSpc>
                <a:spcPct val="90000"/>
              </a:lnSpc>
            </a:pPr>
            <a:r>
              <a:rPr lang="en-US" sz="1100" b="1" i="1"/>
              <a:t>Citation Index</a:t>
            </a:r>
          </a:p>
        </p:txBody>
      </p:sp>
      <p:sp>
        <p:nvSpPr>
          <p:cNvPr id="34824" name="Rectangle 9"/>
          <p:cNvSpPr>
            <a:spLocks noChangeArrowheads="1"/>
          </p:cNvSpPr>
          <p:nvPr/>
        </p:nvSpPr>
        <p:spPr bwMode="auto">
          <a:xfrm>
            <a:off x="3573463" y="3460750"/>
            <a:ext cx="914400" cy="393700"/>
          </a:xfrm>
          <a:prstGeom prst="rect">
            <a:avLst/>
          </a:prstGeom>
          <a:noFill/>
          <a:ln w="9525">
            <a:noFill/>
            <a:miter lim="800000"/>
            <a:headEnd/>
            <a:tailEnd/>
          </a:ln>
        </p:spPr>
        <p:txBody>
          <a:bodyPr>
            <a:spAutoFit/>
          </a:bodyPr>
          <a:lstStyle/>
          <a:p>
            <a:pPr algn="ctr">
              <a:lnSpc>
                <a:spcPct val="90000"/>
              </a:lnSpc>
            </a:pPr>
            <a:r>
              <a:rPr lang="en-US" sz="1100" b="1" i="1"/>
              <a:t>Biological</a:t>
            </a:r>
          </a:p>
          <a:p>
            <a:pPr algn="ctr">
              <a:lnSpc>
                <a:spcPct val="90000"/>
              </a:lnSpc>
            </a:pPr>
            <a:r>
              <a:rPr lang="en-US" sz="1100" b="1" i="1"/>
              <a:t>Abstracts</a:t>
            </a:r>
          </a:p>
        </p:txBody>
      </p:sp>
      <p:sp>
        <p:nvSpPr>
          <p:cNvPr id="34825" name="Rectangle 10"/>
          <p:cNvSpPr>
            <a:spLocks noChangeArrowheads="1"/>
          </p:cNvSpPr>
          <p:nvPr/>
        </p:nvSpPr>
        <p:spPr bwMode="auto">
          <a:xfrm>
            <a:off x="4432300" y="3460750"/>
            <a:ext cx="838200" cy="393700"/>
          </a:xfrm>
          <a:prstGeom prst="rect">
            <a:avLst/>
          </a:prstGeom>
          <a:noFill/>
          <a:ln w="9525">
            <a:noFill/>
            <a:miter lim="800000"/>
            <a:headEnd/>
            <a:tailEnd/>
          </a:ln>
        </p:spPr>
        <p:txBody>
          <a:bodyPr>
            <a:spAutoFit/>
          </a:bodyPr>
          <a:lstStyle/>
          <a:p>
            <a:pPr algn="ctr">
              <a:lnSpc>
                <a:spcPct val="90000"/>
              </a:lnSpc>
            </a:pPr>
            <a:r>
              <a:rPr lang="en-US" sz="1100" b="1" i="1"/>
              <a:t>CAB</a:t>
            </a:r>
          </a:p>
          <a:p>
            <a:pPr algn="ctr">
              <a:lnSpc>
                <a:spcPct val="90000"/>
              </a:lnSpc>
            </a:pPr>
            <a:r>
              <a:rPr lang="en-US" sz="1100" b="1" i="1"/>
              <a:t>Abstracts</a:t>
            </a:r>
          </a:p>
        </p:txBody>
      </p:sp>
      <p:sp>
        <p:nvSpPr>
          <p:cNvPr id="34826" name="Rectangle 11"/>
          <p:cNvSpPr>
            <a:spLocks noChangeArrowheads="1"/>
          </p:cNvSpPr>
          <p:nvPr/>
        </p:nvSpPr>
        <p:spPr bwMode="auto">
          <a:xfrm>
            <a:off x="6964363" y="3536950"/>
            <a:ext cx="762000" cy="242888"/>
          </a:xfrm>
          <a:prstGeom prst="rect">
            <a:avLst/>
          </a:prstGeom>
          <a:noFill/>
          <a:ln w="9525">
            <a:noFill/>
            <a:miter lim="800000"/>
            <a:headEnd/>
            <a:tailEnd/>
          </a:ln>
        </p:spPr>
        <p:txBody>
          <a:bodyPr>
            <a:spAutoFit/>
          </a:bodyPr>
          <a:lstStyle/>
          <a:p>
            <a:pPr algn="ctr">
              <a:lnSpc>
                <a:spcPct val="90000"/>
              </a:lnSpc>
            </a:pPr>
            <a:r>
              <a:rPr lang="en-US" sz="1100" b="1" i="1"/>
              <a:t>GeoRef</a:t>
            </a:r>
          </a:p>
        </p:txBody>
      </p:sp>
      <p:sp>
        <p:nvSpPr>
          <p:cNvPr id="34827" name="Text Box 12"/>
          <p:cNvSpPr txBox="1">
            <a:spLocks noChangeArrowheads="1"/>
          </p:cNvSpPr>
          <p:nvPr/>
        </p:nvSpPr>
        <p:spPr bwMode="auto">
          <a:xfrm>
            <a:off x="2133600" y="4146550"/>
            <a:ext cx="7010400" cy="865188"/>
          </a:xfrm>
          <a:prstGeom prst="rect">
            <a:avLst/>
          </a:prstGeom>
          <a:noFill/>
          <a:ln w="9525">
            <a:noFill/>
            <a:miter lim="800000"/>
            <a:headEnd/>
            <a:tailEnd/>
          </a:ln>
        </p:spPr>
        <p:txBody>
          <a:bodyPr>
            <a:spAutoFit/>
          </a:bodyPr>
          <a:lstStyle/>
          <a:p>
            <a:pPr>
              <a:spcBef>
                <a:spcPct val="138000"/>
              </a:spcBef>
              <a:tabLst>
                <a:tab pos="168275" algn="ctr"/>
                <a:tab pos="968375" algn="ctr"/>
                <a:tab pos="1768475" algn="ctr"/>
                <a:tab pos="2632075" algn="ctr"/>
                <a:tab pos="3433763" algn="ctr"/>
                <a:tab pos="4348163" algn="ctr"/>
                <a:tab pos="5140325" algn="ctr"/>
                <a:tab pos="5770563" algn="ctr"/>
                <a:tab pos="6461125" algn="ctr"/>
                <a:tab pos="8004175" algn="ctr"/>
              </a:tabLst>
            </a:pPr>
            <a:r>
              <a:rPr lang="en-US" sz="1500" b="1"/>
              <a:t>	887	426	823	1,247	335	604	488	664	4,725</a:t>
            </a:r>
          </a:p>
          <a:p>
            <a:pPr>
              <a:spcBef>
                <a:spcPct val="138000"/>
              </a:spcBef>
              <a:tabLst>
                <a:tab pos="168275" algn="ctr"/>
                <a:tab pos="968375" algn="ctr"/>
                <a:tab pos="1768475" algn="ctr"/>
                <a:tab pos="2632075" algn="ctr"/>
                <a:tab pos="3433763" algn="ctr"/>
                <a:tab pos="4348163" algn="ctr"/>
                <a:tab pos="5140325" algn="ctr"/>
                <a:tab pos="5770563" algn="ctr"/>
                <a:tab pos="6461125" algn="ctr"/>
                <a:tab pos="8004175" algn="ctr"/>
              </a:tabLst>
            </a:pPr>
            <a:r>
              <a:rPr lang="en-US" sz="1500" b="1"/>
              <a:t>	747	314	561	750	245	396	333	481	3,093</a:t>
            </a:r>
          </a:p>
        </p:txBody>
      </p:sp>
      <p:sp>
        <p:nvSpPr>
          <p:cNvPr id="34828" name="Rectangle 14"/>
          <p:cNvSpPr>
            <a:spLocks noChangeArrowheads="1"/>
          </p:cNvSpPr>
          <p:nvPr/>
        </p:nvSpPr>
        <p:spPr bwMode="auto">
          <a:xfrm>
            <a:off x="8229600" y="3535363"/>
            <a:ext cx="838200" cy="242887"/>
          </a:xfrm>
          <a:prstGeom prst="rect">
            <a:avLst/>
          </a:prstGeom>
          <a:noFill/>
          <a:ln w="9525">
            <a:noFill/>
            <a:miter lim="800000"/>
            <a:headEnd/>
            <a:tailEnd/>
          </a:ln>
        </p:spPr>
        <p:txBody>
          <a:bodyPr>
            <a:spAutoFit/>
          </a:bodyPr>
          <a:lstStyle/>
          <a:p>
            <a:pPr algn="ctr">
              <a:lnSpc>
                <a:spcPct val="90000"/>
              </a:lnSpc>
            </a:pPr>
            <a:r>
              <a:rPr lang="en-US" sz="1100" b="1" i="1"/>
              <a:t>SCOPUS</a:t>
            </a:r>
          </a:p>
        </p:txBody>
      </p:sp>
      <p:sp>
        <p:nvSpPr>
          <p:cNvPr id="34829" name="Rectangle 18"/>
          <p:cNvSpPr>
            <a:spLocks noChangeArrowheads="1"/>
          </p:cNvSpPr>
          <p:nvPr/>
        </p:nvSpPr>
        <p:spPr bwMode="auto">
          <a:xfrm>
            <a:off x="0" y="5867400"/>
            <a:ext cx="9144000" cy="290513"/>
          </a:xfrm>
          <a:prstGeom prst="rect">
            <a:avLst/>
          </a:prstGeom>
          <a:solidFill>
            <a:schemeClr val="bg1"/>
          </a:solidFill>
          <a:ln w="9525">
            <a:noFill/>
            <a:miter lim="800000"/>
            <a:headEnd/>
            <a:tailEnd/>
          </a:ln>
        </p:spPr>
        <p:txBody>
          <a:bodyPr>
            <a:spAutoFit/>
          </a:bodyPr>
          <a:lstStyle/>
          <a:p>
            <a:pPr algn="ctr"/>
            <a:r>
              <a:rPr lang="en-US" sz="1300" b="1"/>
              <a:t>*  Figures as of September 30, 2012</a:t>
            </a:r>
          </a:p>
        </p:txBody>
      </p:sp>
      <p:sp>
        <p:nvSpPr>
          <p:cNvPr id="34830" name="Rectangle 16"/>
          <p:cNvSpPr>
            <a:spLocks noChangeArrowheads="1"/>
          </p:cNvSpPr>
          <p:nvPr/>
        </p:nvSpPr>
        <p:spPr bwMode="auto">
          <a:xfrm>
            <a:off x="-152400" y="914400"/>
            <a:ext cx="9296400" cy="1665288"/>
          </a:xfrm>
          <a:prstGeom prst="rect">
            <a:avLst/>
          </a:prstGeom>
          <a:noFill/>
          <a:ln w="9525">
            <a:noFill/>
            <a:miter lim="800000"/>
            <a:headEnd/>
            <a:tailEnd/>
          </a:ln>
        </p:spPr>
        <p:txBody>
          <a:bodyPr anchor="ctr"/>
          <a:lstStyle/>
          <a:p>
            <a:pPr algn="ctr"/>
            <a:r>
              <a:rPr lang="ru-RU" sz="2000" b="1">
                <a:solidFill>
                  <a:schemeClr val="accent2"/>
                </a:solidFill>
              </a:rPr>
              <a:t>Активные полнотекстовые журналы</a:t>
            </a:r>
            <a:endParaRPr lang="en-US" sz="2000" b="1">
              <a:solidFill>
                <a:schemeClr val="accent2"/>
              </a:solidFill>
            </a:endParaRPr>
          </a:p>
          <a:p>
            <a:pPr algn="ctr"/>
            <a:r>
              <a:rPr lang="ru-RU" sz="2000" b="1">
                <a:solidFill>
                  <a:schemeClr val="accent2"/>
                </a:solidFill>
              </a:rPr>
              <a:t>индексируемые в ведущих указателях по точным наукам</a:t>
            </a:r>
            <a:r>
              <a:rPr lang="ru-RU" sz="2000">
                <a:solidFill>
                  <a:schemeClr val="accent2"/>
                </a:solidFill>
              </a:rPr>
              <a:t> </a:t>
            </a:r>
            <a:endParaRPr lang="en-US" sz="2000" b="1">
              <a:solidFill>
                <a:schemeClr val="accent2"/>
              </a:solidFill>
            </a:endParaRPr>
          </a:p>
          <a:p>
            <a:pPr algn="ctr"/>
            <a:r>
              <a:rPr lang="en-US" sz="2000" b="1">
                <a:solidFill>
                  <a:schemeClr val="accent2"/>
                </a:solidFill>
              </a:rPr>
              <a:t>(</a:t>
            </a:r>
            <a:r>
              <a:rPr lang="ru-RU" sz="2000" b="1">
                <a:solidFill>
                  <a:schemeClr val="accent2"/>
                </a:solidFill>
              </a:rPr>
              <a:t>показанная статистика иллюстрирует степень охвата в каждой базе </a:t>
            </a:r>
            <a:br>
              <a:rPr lang="ru-RU" sz="2000" b="1">
                <a:solidFill>
                  <a:schemeClr val="accent2"/>
                </a:solidFill>
              </a:rPr>
            </a:br>
            <a:r>
              <a:rPr lang="ru-RU" sz="2000" b="1">
                <a:solidFill>
                  <a:schemeClr val="accent2"/>
                </a:solidFill>
              </a:rPr>
              <a:t>по </a:t>
            </a:r>
            <a:r>
              <a:rPr lang="en-US" sz="2000" b="1">
                <a:solidFill>
                  <a:schemeClr val="accent2"/>
                </a:solidFill>
              </a:rPr>
              <a:t>STM </a:t>
            </a:r>
            <a:r>
              <a:rPr lang="ru-RU" sz="2000" b="1">
                <a:solidFill>
                  <a:schemeClr val="accent2"/>
                </a:solidFill>
              </a:rPr>
              <a:t>наукам</a:t>
            </a:r>
            <a:r>
              <a:rPr lang="en-US" sz="2000" b="1">
                <a:solidFill>
                  <a:schemeClr val="accent2"/>
                </a:solidFill>
              </a:rPr>
              <a:t>)</a:t>
            </a:r>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2" descr="ASC_backfiles1"/>
          <p:cNvPicPr>
            <a:picLocks noChangeAspect="1" noChangeArrowheads="1"/>
          </p:cNvPicPr>
          <p:nvPr/>
        </p:nvPicPr>
        <p:blipFill>
          <a:blip r:embed="rId2"/>
          <a:srcRect/>
          <a:stretch>
            <a:fillRect/>
          </a:stretch>
        </p:blipFill>
        <p:spPr bwMode="auto">
          <a:xfrm>
            <a:off x="182563" y="2211388"/>
            <a:ext cx="8778875" cy="4343400"/>
          </a:xfrm>
          <a:prstGeom prst="rect">
            <a:avLst/>
          </a:prstGeom>
          <a:noFill/>
          <a:ln w="9525">
            <a:noFill/>
            <a:miter lim="800000"/>
            <a:headEnd/>
            <a:tailEnd/>
          </a:ln>
        </p:spPr>
      </p:pic>
      <p:sp>
        <p:nvSpPr>
          <p:cNvPr id="35842" name="Rectangle 3"/>
          <p:cNvSpPr>
            <a:spLocks noGrp="1" noChangeArrowheads="1"/>
          </p:cNvSpPr>
          <p:nvPr>
            <p:ph type="title"/>
          </p:nvPr>
        </p:nvSpPr>
        <p:spPr/>
        <p:txBody>
          <a:bodyPr/>
          <a:lstStyle/>
          <a:p>
            <a:pPr eaLnBrk="1" hangingPunct="1"/>
            <a:r>
              <a:rPr lang="en-US" i="1" smtClean="0"/>
              <a:t>Academic Search Complete</a:t>
            </a:r>
            <a:br>
              <a:rPr lang="en-US" i="1" smtClean="0"/>
            </a:br>
            <a:r>
              <a:rPr lang="en-US" sz="600" i="1" smtClean="0"/>
              <a:t/>
            </a:r>
            <a:br>
              <a:rPr lang="en-US" sz="600" i="1" smtClean="0"/>
            </a:br>
            <a:r>
              <a:rPr lang="en-US" sz="1900" b="0" smtClean="0"/>
              <a:t>Journals with Full Text Back to 1975 or Further</a:t>
            </a:r>
          </a:p>
        </p:txBody>
      </p:sp>
      <p:sp>
        <p:nvSpPr>
          <p:cNvPr id="35843" name="Rectangle 4"/>
          <p:cNvSpPr>
            <a:spLocks noChangeArrowheads="1"/>
          </p:cNvSpPr>
          <p:nvPr/>
        </p:nvSpPr>
        <p:spPr bwMode="auto">
          <a:xfrm>
            <a:off x="911225" y="39624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1920</a:t>
            </a:r>
          </a:p>
        </p:txBody>
      </p:sp>
      <p:sp>
        <p:nvSpPr>
          <p:cNvPr id="35844" name="Rectangle 5"/>
          <p:cNvSpPr>
            <a:spLocks noChangeArrowheads="1"/>
          </p:cNvSpPr>
          <p:nvPr/>
        </p:nvSpPr>
        <p:spPr bwMode="auto">
          <a:xfrm>
            <a:off x="2624138" y="39624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1975</a:t>
            </a:r>
          </a:p>
        </p:txBody>
      </p:sp>
      <p:sp>
        <p:nvSpPr>
          <p:cNvPr id="35845" name="Rectangle 6"/>
          <p:cNvSpPr>
            <a:spLocks noChangeArrowheads="1"/>
          </p:cNvSpPr>
          <p:nvPr/>
        </p:nvSpPr>
        <p:spPr bwMode="auto">
          <a:xfrm>
            <a:off x="4229100" y="39624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1929</a:t>
            </a:r>
          </a:p>
        </p:txBody>
      </p:sp>
      <p:sp>
        <p:nvSpPr>
          <p:cNvPr id="35846" name="Rectangle 7"/>
          <p:cNvSpPr>
            <a:spLocks noChangeArrowheads="1"/>
          </p:cNvSpPr>
          <p:nvPr/>
        </p:nvSpPr>
        <p:spPr bwMode="auto">
          <a:xfrm>
            <a:off x="5943600" y="39624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1975</a:t>
            </a:r>
          </a:p>
        </p:txBody>
      </p:sp>
      <p:sp>
        <p:nvSpPr>
          <p:cNvPr id="35847" name="Rectangle 8"/>
          <p:cNvSpPr>
            <a:spLocks noChangeArrowheads="1"/>
          </p:cNvSpPr>
          <p:nvPr/>
        </p:nvSpPr>
        <p:spPr bwMode="auto">
          <a:xfrm>
            <a:off x="7848600" y="39624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1911</a:t>
            </a:r>
          </a:p>
        </p:txBody>
      </p:sp>
      <p:sp>
        <p:nvSpPr>
          <p:cNvPr id="35848" name="Rectangle 9"/>
          <p:cNvSpPr>
            <a:spLocks noChangeArrowheads="1"/>
          </p:cNvSpPr>
          <p:nvPr/>
        </p:nvSpPr>
        <p:spPr bwMode="auto">
          <a:xfrm>
            <a:off x="911225" y="60960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1945</a:t>
            </a:r>
          </a:p>
        </p:txBody>
      </p:sp>
      <p:sp>
        <p:nvSpPr>
          <p:cNvPr id="35849" name="Rectangle 10"/>
          <p:cNvSpPr>
            <a:spLocks noChangeArrowheads="1"/>
          </p:cNvSpPr>
          <p:nvPr/>
        </p:nvSpPr>
        <p:spPr bwMode="auto">
          <a:xfrm>
            <a:off x="2514600" y="60960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1912</a:t>
            </a:r>
          </a:p>
        </p:txBody>
      </p:sp>
      <p:sp>
        <p:nvSpPr>
          <p:cNvPr id="35850" name="Rectangle 11"/>
          <p:cNvSpPr>
            <a:spLocks noChangeArrowheads="1"/>
          </p:cNvSpPr>
          <p:nvPr/>
        </p:nvSpPr>
        <p:spPr bwMode="auto">
          <a:xfrm>
            <a:off x="4270375" y="60960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1930</a:t>
            </a:r>
          </a:p>
        </p:txBody>
      </p:sp>
      <p:sp>
        <p:nvSpPr>
          <p:cNvPr id="35851" name="Rectangle 12"/>
          <p:cNvSpPr>
            <a:spLocks noChangeArrowheads="1"/>
          </p:cNvSpPr>
          <p:nvPr/>
        </p:nvSpPr>
        <p:spPr bwMode="auto">
          <a:xfrm>
            <a:off x="5946775" y="60960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1975</a:t>
            </a:r>
          </a:p>
        </p:txBody>
      </p:sp>
      <p:sp>
        <p:nvSpPr>
          <p:cNvPr id="35852" name="Rectangle 13"/>
          <p:cNvSpPr>
            <a:spLocks noChangeArrowheads="1"/>
          </p:cNvSpPr>
          <p:nvPr/>
        </p:nvSpPr>
        <p:spPr bwMode="auto">
          <a:xfrm>
            <a:off x="7851775" y="60960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1967</a:t>
            </a:r>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2" descr="ASC_backfiles3"/>
          <p:cNvPicPr>
            <a:picLocks noChangeAspect="1" noChangeArrowheads="1"/>
          </p:cNvPicPr>
          <p:nvPr/>
        </p:nvPicPr>
        <p:blipFill>
          <a:blip r:embed="rId2"/>
          <a:srcRect/>
          <a:stretch>
            <a:fillRect/>
          </a:stretch>
        </p:blipFill>
        <p:spPr bwMode="auto">
          <a:xfrm>
            <a:off x="182563" y="2211388"/>
            <a:ext cx="8778875" cy="4343400"/>
          </a:xfrm>
          <a:prstGeom prst="rect">
            <a:avLst/>
          </a:prstGeom>
          <a:noFill/>
          <a:ln w="9525">
            <a:noFill/>
            <a:miter lim="800000"/>
            <a:headEnd/>
            <a:tailEnd/>
          </a:ln>
        </p:spPr>
      </p:pic>
      <p:sp>
        <p:nvSpPr>
          <p:cNvPr id="36866" name="Rectangle 3"/>
          <p:cNvSpPr>
            <a:spLocks noGrp="1" noChangeArrowheads="1"/>
          </p:cNvSpPr>
          <p:nvPr>
            <p:ph type="title"/>
          </p:nvPr>
        </p:nvSpPr>
        <p:spPr/>
        <p:txBody>
          <a:bodyPr/>
          <a:lstStyle/>
          <a:p>
            <a:pPr eaLnBrk="1" hangingPunct="1"/>
            <a:r>
              <a:rPr lang="en-US" i="1" smtClean="0"/>
              <a:t>Academic Search Complete</a:t>
            </a:r>
            <a:br>
              <a:rPr lang="en-US" i="1" smtClean="0"/>
            </a:br>
            <a:r>
              <a:rPr lang="en-US" sz="600" i="1" smtClean="0"/>
              <a:t/>
            </a:r>
            <a:br>
              <a:rPr lang="en-US" sz="600" i="1" smtClean="0"/>
            </a:br>
            <a:r>
              <a:rPr lang="en-US" sz="1900" b="0" smtClean="0"/>
              <a:t> Journals with Full Text Back to 1975 or Further</a:t>
            </a:r>
          </a:p>
        </p:txBody>
      </p:sp>
      <p:sp>
        <p:nvSpPr>
          <p:cNvPr id="36867" name="Rectangle 4"/>
          <p:cNvSpPr>
            <a:spLocks noChangeArrowheads="1"/>
          </p:cNvSpPr>
          <p:nvPr/>
        </p:nvSpPr>
        <p:spPr bwMode="auto">
          <a:xfrm>
            <a:off x="685800" y="39624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1975</a:t>
            </a:r>
          </a:p>
        </p:txBody>
      </p:sp>
      <p:sp>
        <p:nvSpPr>
          <p:cNvPr id="36868" name="Rectangle 5"/>
          <p:cNvSpPr>
            <a:spLocks noChangeArrowheads="1"/>
          </p:cNvSpPr>
          <p:nvPr/>
        </p:nvSpPr>
        <p:spPr bwMode="auto">
          <a:xfrm>
            <a:off x="2514600" y="39624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1945</a:t>
            </a:r>
          </a:p>
        </p:txBody>
      </p:sp>
      <p:sp>
        <p:nvSpPr>
          <p:cNvPr id="36869" name="Rectangle 6"/>
          <p:cNvSpPr>
            <a:spLocks noChangeArrowheads="1"/>
          </p:cNvSpPr>
          <p:nvPr/>
        </p:nvSpPr>
        <p:spPr bwMode="auto">
          <a:xfrm>
            <a:off x="4270375" y="39624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1975</a:t>
            </a:r>
          </a:p>
        </p:txBody>
      </p:sp>
      <p:sp>
        <p:nvSpPr>
          <p:cNvPr id="36870" name="Rectangle 7"/>
          <p:cNvSpPr>
            <a:spLocks noChangeArrowheads="1"/>
          </p:cNvSpPr>
          <p:nvPr/>
        </p:nvSpPr>
        <p:spPr bwMode="auto">
          <a:xfrm>
            <a:off x="6022975" y="39624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1975</a:t>
            </a:r>
          </a:p>
        </p:txBody>
      </p:sp>
      <p:sp>
        <p:nvSpPr>
          <p:cNvPr id="36871" name="Rectangle 8"/>
          <p:cNvSpPr>
            <a:spLocks noChangeArrowheads="1"/>
          </p:cNvSpPr>
          <p:nvPr/>
        </p:nvSpPr>
        <p:spPr bwMode="auto">
          <a:xfrm>
            <a:off x="7851775" y="39624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1958</a:t>
            </a:r>
          </a:p>
        </p:txBody>
      </p:sp>
      <p:sp>
        <p:nvSpPr>
          <p:cNvPr id="36872" name="Rectangle 9"/>
          <p:cNvSpPr>
            <a:spLocks noChangeArrowheads="1"/>
          </p:cNvSpPr>
          <p:nvPr/>
        </p:nvSpPr>
        <p:spPr bwMode="auto">
          <a:xfrm>
            <a:off x="685800" y="60960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1940</a:t>
            </a:r>
          </a:p>
        </p:txBody>
      </p:sp>
      <p:sp>
        <p:nvSpPr>
          <p:cNvPr id="36873" name="Rectangle 10"/>
          <p:cNvSpPr>
            <a:spLocks noChangeArrowheads="1"/>
          </p:cNvSpPr>
          <p:nvPr/>
        </p:nvSpPr>
        <p:spPr bwMode="auto">
          <a:xfrm>
            <a:off x="2365375" y="60960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1975</a:t>
            </a:r>
          </a:p>
        </p:txBody>
      </p:sp>
      <p:sp>
        <p:nvSpPr>
          <p:cNvPr id="36874" name="Rectangle 11"/>
          <p:cNvSpPr>
            <a:spLocks noChangeArrowheads="1"/>
          </p:cNvSpPr>
          <p:nvPr/>
        </p:nvSpPr>
        <p:spPr bwMode="auto">
          <a:xfrm>
            <a:off x="4117975" y="60960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1967</a:t>
            </a:r>
          </a:p>
        </p:txBody>
      </p:sp>
      <p:sp>
        <p:nvSpPr>
          <p:cNvPr id="36875" name="Rectangle 12"/>
          <p:cNvSpPr>
            <a:spLocks noChangeArrowheads="1"/>
          </p:cNvSpPr>
          <p:nvPr/>
        </p:nvSpPr>
        <p:spPr bwMode="auto">
          <a:xfrm>
            <a:off x="6096000" y="60960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1962</a:t>
            </a:r>
          </a:p>
        </p:txBody>
      </p:sp>
      <p:sp>
        <p:nvSpPr>
          <p:cNvPr id="36876" name="Rectangle 13"/>
          <p:cNvSpPr>
            <a:spLocks noChangeArrowheads="1"/>
          </p:cNvSpPr>
          <p:nvPr/>
        </p:nvSpPr>
        <p:spPr bwMode="auto">
          <a:xfrm>
            <a:off x="7848600" y="6096000"/>
            <a:ext cx="1139825" cy="304800"/>
          </a:xfrm>
          <a:prstGeom prst="rect">
            <a:avLst/>
          </a:prstGeom>
          <a:solidFill>
            <a:schemeClr val="bg1"/>
          </a:solidFill>
          <a:ln w="9525">
            <a:solidFill>
              <a:schemeClr val="tx1"/>
            </a:solidFill>
            <a:miter lim="800000"/>
            <a:headEnd/>
            <a:tailEnd/>
          </a:ln>
        </p:spPr>
        <p:txBody>
          <a:bodyPr wrap="none" anchor="ctr"/>
          <a:lstStyle/>
          <a:p>
            <a:pPr algn="ctr"/>
            <a:r>
              <a:rPr lang="en-US" sz="1400"/>
              <a:t>Back to 1973</a:t>
            </a:r>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idx="4294967295"/>
          </p:nvPr>
        </p:nvSpPr>
        <p:spPr>
          <a:xfrm>
            <a:off x="457200" y="1143000"/>
            <a:ext cx="9144000" cy="914400"/>
          </a:xfrm>
        </p:spPr>
        <p:txBody>
          <a:bodyPr/>
          <a:lstStyle/>
          <a:p>
            <a:r>
              <a:rPr lang="ru-RU" smtClean="0"/>
              <a:t>Примеры полнотекстовых журналов</a:t>
            </a:r>
            <a:endParaRPr lang="en-US" smtClean="0"/>
          </a:p>
        </p:txBody>
      </p:sp>
      <p:pic>
        <p:nvPicPr>
          <p:cNvPr id="37890" name="Picture 3" descr="majorperiodicals"/>
          <p:cNvPicPr>
            <a:picLocks noChangeAspect="1" noChangeArrowheads="1"/>
          </p:cNvPicPr>
          <p:nvPr/>
        </p:nvPicPr>
        <p:blipFill>
          <a:blip r:embed="rId2"/>
          <a:srcRect/>
          <a:stretch>
            <a:fillRect/>
          </a:stretch>
        </p:blipFill>
        <p:spPr bwMode="auto">
          <a:xfrm>
            <a:off x="1219200" y="1828800"/>
            <a:ext cx="7848600" cy="4024313"/>
          </a:xfrm>
          <a:prstGeom prst="rect">
            <a:avLst/>
          </a:prstGeom>
          <a:noFill/>
          <a:ln w="9525">
            <a:noFill/>
            <a:miter lim="800000"/>
            <a:headEnd/>
            <a:tailEnd/>
          </a:ln>
        </p:spPr>
      </p:pic>
      <p:sp>
        <p:nvSpPr>
          <p:cNvPr id="37891" name="Прямоугольник 11"/>
          <p:cNvSpPr>
            <a:spLocks noChangeArrowheads="1"/>
          </p:cNvSpPr>
          <p:nvPr/>
        </p:nvSpPr>
        <p:spPr bwMode="auto">
          <a:xfrm>
            <a:off x="3124200" y="685800"/>
            <a:ext cx="3073400" cy="519113"/>
          </a:xfrm>
          <a:prstGeom prst="rect">
            <a:avLst/>
          </a:prstGeom>
          <a:noFill/>
          <a:ln w="9525">
            <a:noFill/>
            <a:miter lim="800000"/>
            <a:headEnd/>
            <a:tailEnd/>
          </a:ln>
        </p:spPr>
        <p:txBody>
          <a:bodyPr wrap="none">
            <a:spAutoFit/>
          </a:bodyPr>
          <a:lstStyle/>
          <a:p>
            <a:pPr algn="ctr"/>
            <a:r>
              <a:rPr lang="en-US" sz="2800" b="1">
                <a:solidFill>
                  <a:schemeClr val="accent2"/>
                </a:solidFill>
              </a:rPr>
              <a:t>Business Source</a:t>
            </a:r>
          </a:p>
        </p:txBody>
      </p:sp>
      <p:pic>
        <p:nvPicPr>
          <p:cNvPr id="37892" name="Picture 4" descr="http://www.brill.nl/images/product/10024.jpg"/>
          <p:cNvPicPr>
            <a:picLocks noChangeAspect="1" noChangeArrowheads="1"/>
          </p:cNvPicPr>
          <p:nvPr/>
        </p:nvPicPr>
        <p:blipFill>
          <a:blip r:embed="rId3"/>
          <a:srcRect/>
          <a:stretch>
            <a:fillRect/>
          </a:stretch>
        </p:blipFill>
        <p:spPr bwMode="auto">
          <a:xfrm>
            <a:off x="762000" y="3733800"/>
            <a:ext cx="1524000" cy="23368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41" descr="management_BSCorp"/>
          <p:cNvPicPr>
            <a:picLocks noChangeAspect="1" noChangeArrowheads="1"/>
          </p:cNvPicPr>
          <p:nvPr/>
        </p:nvPicPr>
        <p:blipFill>
          <a:blip r:embed="rId2"/>
          <a:srcRect/>
          <a:stretch>
            <a:fillRect/>
          </a:stretch>
        </p:blipFill>
        <p:spPr bwMode="auto">
          <a:xfrm>
            <a:off x="114300" y="1982788"/>
            <a:ext cx="8915400" cy="4572000"/>
          </a:xfrm>
          <a:prstGeom prst="rect">
            <a:avLst/>
          </a:prstGeom>
          <a:noFill/>
          <a:ln w="9525">
            <a:noFill/>
            <a:miter lim="800000"/>
            <a:headEnd/>
            <a:tailEnd/>
          </a:ln>
        </p:spPr>
      </p:pic>
      <p:sp>
        <p:nvSpPr>
          <p:cNvPr id="38914" name="Rectangle 2"/>
          <p:cNvSpPr>
            <a:spLocks noGrp="1" noChangeArrowheads="1"/>
          </p:cNvSpPr>
          <p:nvPr>
            <p:ph type="title" idx="4294967295"/>
          </p:nvPr>
        </p:nvSpPr>
        <p:spPr/>
        <p:txBody>
          <a:bodyPr/>
          <a:lstStyle/>
          <a:p>
            <a:pPr eaLnBrk="1" hangingPunct="1"/>
            <a:r>
              <a:rPr lang="ru-RU" smtClean="0"/>
              <a:t>Наиболее полная в мире коллекция полнотекстовых журналов по менеджменту</a:t>
            </a:r>
            <a:endParaRPr lang="en-US" smtClean="0"/>
          </a:p>
        </p:txBody>
      </p:sp>
      <p:sp>
        <p:nvSpPr>
          <p:cNvPr id="38915" name="Rectangle 36"/>
          <p:cNvSpPr>
            <a:spLocks noChangeArrowheads="1"/>
          </p:cNvSpPr>
          <p:nvPr/>
        </p:nvSpPr>
        <p:spPr bwMode="auto">
          <a:xfrm>
            <a:off x="0" y="6477000"/>
            <a:ext cx="9144000" cy="290513"/>
          </a:xfrm>
          <a:prstGeom prst="rect">
            <a:avLst/>
          </a:prstGeom>
          <a:noFill/>
          <a:ln w="9525">
            <a:noFill/>
            <a:miter lim="800000"/>
            <a:headEnd/>
            <a:tailEnd/>
          </a:ln>
        </p:spPr>
        <p:txBody>
          <a:bodyPr>
            <a:spAutoFit/>
          </a:bodyPr>
          <a:lstStyle/>
          <a:p>
            <a:pPr eaLnBrk="0" hangingPunct="0"/>
            <a:r>
              <a:rPr lang="en-US" sz="1300"/>
              <a:t>*  Compared on July 20, 2009</a:t>
            </a:r>
          </a:p>
        </p:txBody>
      </p:sp>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idx="4294967295"/>
          </p:nvPr>
        </p:nvSpPr>
        <p:spPr/>
        <p:txBody>
          <a:bodyPr/>
          <a:lstStyle/>
          <a:p>
            <a:pPr eaLnBrk="1" hangingPunct="1"/>
            <a:r>
              <a:rPr lang="ru-RU" smtClean="0"/>
              <a:t>Бухучет, финансы и аудит</a:t>
            </a:r>
            <a:r>
              <a:rPr lang="en-US" smtClean="0"/>
              <a:t/>
            </a:r>
            <a:br>
              <a:rPr lang="en-US" smtClean="0"/>
            </a:br>
            <a:r>
              <a:rPr lang="ru-RU" smtClean="0"/>
              <a:t>сотни полнотекстовых журналов</a:t>
            </a:r>
            <a:endParaRPr lang="en-US" sz="1900" smtClean="0"/>
          </a:p>
        </p:txBody>
      </p:sp>
      <p:pic>
        <p:nvPicPr>
          <p:cNvPr id="39938" name="Picture 3" descr="accounting"/>
          <p:cNvPicPr>
            <a:picLocks noChangeAspect="1" noChangeArrowheads="1"/>
          </p:cNvPicPr>
          <p:nvPr/>
        </p:nvPicPr>
        <p:blipFill>
          <a:blip r:embed="rId2"/>
          <a:srcRect/>
          <a:stretch>
            <a:fillRect/>
          </a:stretch>
        </p:blipFill>
        <p:spPr bwMode="auto">
          <a:xfrm>
            <a:off x="530225" y="1981200"/>
            <a:ext cx="8083550" cy="4572000"/>
          </a:xfrm>
          <a:prstGeom prst="rect">
            <a:avLst/>
          </a:prstGeom>
          <a:noFill/>
          <a:ln w="9525">
            <a:noFill/>
            <a:miter lim="800000"/>
            <a:headEnd/>
            <a:tailEnd/>
          </a:ln>
        </p:spPr>
      </p:pic>
      <p:sp>
        <p:nvSpPr>
          <p:cNvPr id="39939" name="Rectangle 25"/>
          <p:cNvSpPr>
            <a:spLocks noChangeArrowheads="1"/>
          </p:cNvSpPr>
          <p:nvPr/>
        </p:nvSpPr>
        <p:spPr bwMode="auto">
          <a:xfrm>
            <a:off x="0" y="6567488"/>
            <a:ext cx="9144000" cy="290512"/>
          </a:xfrm>
          <a:prstGeom prst="rect">
            <a:avLst/>
          </a:prstGeom>
          <a:noFill/>
          <a:ln w="9525">
            <a:noFill/>
            <a:miter lim="800000"/>
            <a:headEnd/>
            <a:tailEnd/>
          </a:ln>
        </p:spPr>
        <p:txBody>
          <a:bodyPr>
            <a:spAutoFit/>
          </a:bodyPr>
          <a:lstStyle/>
          <a:p>
            <a:pPr eaLnBrk="0" hangingPunct="0"/>
            <a:r>
              <a:rPr lang="en-US" sz="1300"/>
              <a:t>*  Compared on July 20, 2009</a:t>
            </a: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body" idx="4294967295"/>
          </p:nvPr>
        </p:nvSpPr>
        <p:spPr>
          <a:xfrm>
            <a:off x="457200" y="2133600"/>
            <a:ext cx="4648200" cy="4191000"/>
          </a:xfrm>
        </p:spPr>
        <p:txBody>
          <a:bodyPr/>
          <a:lstStyle/>
          <a:p>
            <a:pPr eaLnBrk="1" hangingPunct="1">
              <a:lnSpc>
                <a:spcPct val="80000"/>
              </a:lnSpc>
              <a:spcBef>
                <a:spcPct val="80000"/>
              </a:spcBef>
            </a:pPr>
            <a:r>
              <a:rPr lang="pl-PL" sz="1800" smtClean="0"/>
              <a:t>EBSCO – </a:t>
            </a:r>
            <a:r>
              <a:rPr lang="ru-RU" sz="1800" smtClean="0"/>
              <a:t>ведущий поставщик электронных сервисов и баз данных на рынке информационных услуг</a:t>
            </a:r>
          </a:p>
          <a:p>
            <a:pPr eaLnBrk="1" hangingPunct="1">
              <a:lnSpc>
                <a:spcPct val="80000"/>
              </a:lnSpc>
              <a:spcBef>
                <a:spcPct val="80000"/>
              </a:spcBef>
            </a:pPr>
            <a:r>
              <a:rPr lang="ru-RU" sz="1800" smtClean="0"/>
              <a:t>Представляет более 300 научных, технических и медицинских баз для различных групп пользователей</a:t>
            </a:r>
            <a:endParaRPr lang="en-US" sz="1800" smtClean="0"/>
          </a:p>
          <a:p>
            <a:pPr eaLnBrk="1" hangingPunct="1">
              <a:lnSpc>
                <a:spcPct val="80000"/>
              </a:lnSpc>
              <a:spcBef>
                <a:spcPct val="80000"/>
              </a:spcBef>
            </a:pPr>
            <a:r>
              <a:rPr lang="en-US" sz="1800" smtClean="0"/>
              <a:t>99.6% </a:t>
            </a:r>
            <a:r>
              <a:rPr lang="ru-RU" sz="1800" smtClean="0"/>
              <a:t>наших подписчиков продолжают подписку заказанных баз</a:t>
            </a:r>
            <a:endParaRPr lang="en-US" sz="1800" smtClean="0"/>
          </a:p>
          <a:p>
            <a:pPr eaLnBrk="1" hangingPunct="1">
              <a:lnSpc>
                <a:spcPct val="80000"/>
              </a:lnSpc>
            </a:pPr>
            <a:endParaRPr lang="en-US" sz="1800" b="1" smtClean="0"/>
          </a:p>
          <a:p>
            <a:pPr eaLnBrk="1" hangingPunct="1">
              <a:lnSpc>
                <a:spcPct val="80000"/>
              </a:lnSpc>
            </a:pPr>
            <a:r>
              <a:rPr lang="ru-RU" sz="1800" smtClean="0"/>
              <a:t>Более </a:t>
            </a:r>
            <a:r>
              <a:rPr lang="pl-PL" sz="1800" smtClean="0"/>
              <a:t>7</a:t>
            </a:r>
            <a:r>
              <a:rPr lang="ru-RU" sz="1800" smtClean="0"/>
              <a:t>0</a:t>
            </a:r>
            <a:r>
              <a:rPr lang="en-US" sz="1800" smtClean="0"/>
              <a:t>.</a:t>
            </a:r>
            <a:r>
              <a:rPr lang="ru-RU" sz="1800" smtClean="0"/>
              <a:t>000 клиентов по всему миру</a:t>
            </a:r>
            <a:br>
              <a:rPr lang="ru-RU" sz="1800" smtClean="0"/>
            </a:br>
            <a:r>
              <a:rPr lang="ru-RU" sz="1800" smtClean="0"/>
              <a:t> </a:t>
            </a:r>
          </a:p>
          <a:p>
            <a:pPr eaLnBrk="1" hangingPunct="1">
              <a:lnSpc>
                <a:spcPct val="80000"/>
              </a:lnSpc>
            </a:pPr>
            <a:r>
              <a:rPr lang="ru-RU" sz="1800" smtClean="0"/>
              <a:t>4 млн. поисков на платформе </a:t>
            </a:r>
            <a:r>
              <a:rPr lang="en-US" sz="1800" smtClean="0"/>
              <a:t>EBSCO</a:t>
            </a:r>
            <a:r>
              <a:rPr lang="en-US" sz="1800" i="1" smtClean="0"/>
              <a:t>Host</a:t>
            </a:r>
            <a:r>
              <a:rPr lang="en-US" sz="1800" smtClean="0"/>
              <a:t> </a:t>
            </a:r>
            <a:r>
              <a:rPr lang="ru-RU" sz="1800" smtClean="0"/>
              <a:t>ежедневно </a:t>
            </a:r>
            <a:endParaRPr lang="en-US" sz="1800" smtClean="0"/>
          </a:p>
          <a:p>
            <a:pPr eaLnBrk="1" hangingPunct="1">
              <a:lnSpc>
                <a:spcPct val="80000"/>
              </a:lnSpc>
              <a:buFontTx/>
              <a:buNone/>
            </a:pPr>
            <a:endParaRPr lang="ru-RU" sz="1800" smtClean="0"/>
          </a:p>
        </p:txBody>
      </p:sp>
      <p:sp>
        <p:nvSpPr>
          <p:cNvPr id="19458" name="Rectangle 3"/>
          <p:cNvSpPr>
            <a:spLocks noGrp="1" noChangeArrowheads="1"/>
          </p:cNvSpPr>
          <p:nvPr>
            <p:ph type="title" idx="4294967295"/>
          </p:nvPr>
        </p:nvSpPr>
        <p:spPr>
          <a:xfrm>
            <a:off x="457200" y="1066800"/>
            <a:ext cx="8229600" cy="762000"/>
          </a:xfrm>
        </p:spPr>
        <p:txBody>
          <a:bodyPr/>
          <a:lstStyle/>
          <a:p>
            <a:pPr eaLnBrk="1" hangingPunct="1"/>
            <a:r>
              <a:rPr lang="pl-PL" sz="2400" smtClean="0">
                <a:solidFill>
                  <a:srgbClr val="0E3B7F"/>
                </a:solidFill>
              </a:rPr>
              <a:t> EBSCO </a:t>
            </a:r>
            <a:r>
              <a:rPr lang="en-US" sz="2400" smtClean="0">
                <a:solidFill>
                  <a:srgbClr val="0E3B7F"/>
                </a:solidFill>
              </a:rPr>
              <a:t>Publishing</a:t>
            </a:r>
            <a:endParaRPr lang="pl-PL" sz="2400" smtClean="0">
              <a:solidFill>
                <a:srgbClr val="0E3B7F"/>
              </a:solidFill>
            </a:endParaRPr>
          </a:p>
        </p:txBody>
      </p:sp>
      <p:pic>
        <p:nvPicPr>
          <p:cNvPr id="19459" name="Picture 4" descr="IHPOND4C-SMALL"/>
          <p:cNvPicPr>
            <a:picLocks noChangeAspect="1" noChangeArrowheads="1"/>
          </p:cNvPicPr>
          <p:nvPr/>
        </p:nvPicPr>
        <p:blipFill>
          <a:blip r:embed="rId3"/>
          <a:srcRect/>
          <a:stretch>
            <a:fillRect/>
          </a:stretch>
        </p:blipFill>
        <p:spPr bwMode="auto">
          <a:xfrm>
            <a:off x="5410200" y="2930525"/>
            <a:ext cx="3429000" cy="24511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34" descr="HumanResources_BSCorp"/>
          <p:cNvPicPr>
            <a:picLocks noChangeAspect="1" noChangeArrowheads="1"/>
          </p:cNvPicPr>
          <p:nvPr/>
        </p:nvPicPr>
        <p:blipFill>
          <a:blip r:embed="rId2"/>
          <a:srcRect/>
          <a:stretch>
            <a:fillRect/>
          </a:stretch>
        </p:blipFill>
        <p:spPr bwMode="auto">
          <a:xfrm>
            <a:off x="914400" y="1987550"/>
            <a:ext cx="7315200" cy="4260850"/>
          </a:xfrm>
          <a:prstGeom prst="rect">
            <a:avLst/>
          </a:prstGeom>
          <a:noFill/>
          <a:ln w="9525">
            <a:noFill/>
            <a:miter lim="800000"/>
            <a:headEnd/>
            <a:tailEnd/>
          </a:ln>
        </p:spPr>
      </p:pic>
      <p:sp>
        <p:nvSpPr>
          <p:cNvPr id="40962" name="Rectangle 2"/>
          <p:cNvSpPr>
            <a:spLocks noGrp="1" noChangeArrowheads="1"/>
          </p:cNvSpPr>
          <p:nvPr>
            <p:ph type="title" idx="4294967295"/>
          </p:nvPr>
        </p:nvSpPr>
        <p:spPr/>
        <p:txBody>
          <a:bodyPr/>
          <a:lstStyle/>
          <a:p>
            <a:pPr eaLnBrk="1" hangingPunct="1"/>
            <a:r>
              <a:rPr lang="ru-RU" smtClean="0"/>
              <a:t>Управление персоналом</a:t>
            </a:r>
            <a:r>
              <a:rPr lang="en-US" sz="1900" smtClean="0"/>
              <a:t> </a:t>
            </a:r>
            <a:br>
              <a:rPr lang="en-US" sz="1900" smtClean="0"/>
            </a:br>
            <a:r>
              <a:rPr lang="ru-RU" sz="2000" smtClean="0"/>
              <a:t> сотни полнотекстовых журналов</a:t>
            </a:r>
            <a:endParaRPr lang="en-US" sz="1900" smtClean="0"/>
          </a:p>
        </p:txBody>
      </p:sp>
      <p:sp>
        <p:nvSpPr>
          <p:cNvPr id="40963" name="Rectangle 33"/>
          <p:cNvSpPr>
            <a:spLocks noChangeArrowheads="1"/>
          </p:cNvSpPr>
          <p:nvPr/>
        </p:nvSpPr>
        <p:spPr bwMode="auto">
          <a:xfrm>
            <a:off x="0" y="6338888"/>
            <a:ext cx="9144000" cy="290512"/>
          </a:xfrm>
          <a:prstGeom prst="rect">
            <a:avLst/>
          </a:prstGeom>
          <a:noFill/>
          <a:ln w="9525">
            <a:noFill/>
            <a:miter lim="800000"/>
            <a:headEnd/>
            <a:tailEnd/>
          </a:ln>
        </p:spPr>
        <p:txBody>
          <a:bodyPr>
            <a:spAutoFit/>
          </a:bodyPr>
          <a:lstStyle/>
          <a:p>
            <a:pPr eaLnBrk="0" hangingPunct="0"/>
            <a:r>
              <a:rPr lang="en-US" sz="1300"/>
              <a:t>*  Compared on July 20, 2009</a:t>
            </a:r>
          </a:p>
        </p:txBody>
      </p:sp>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23" descr="MIS_BSCorp"/>
          <p:cNvPicPr>
            <a:picLocks noChangeAspect="1" noChangeArrowheads="1"/>
          </p:cNvPicPr>
          <p:nvPr/>
        </p:nvPicPr>
        <p:blipFill>
          <a:blip r:embed="rId2"/>
          <a:srcRect/>
          <a:stretch>
            <a:fillRect/>
          </a:stretch>
        </p:blipFill>
        <p:spPr bwMode="auto">
          <a:xfrm>
            <a:off x="228600" y="1982788"/>
            <a:ext cx="8686800" cy="4572000"/>
          </a:xfrm>
          <a:prstGeom prst="rect">
            <a:avLst/>
          </a:prstGeom>
          <a:noFill/>
          <a:ln w="9525">
            <a:noFill/>
            <a:miter lim="800000"/>
            <a:headEnd/>
            <a:tailEnd/>
          </a:ln>
        </p:spPr>
      </p:pic>
      <p:sp>
        <p:nvSpPr>
          <p:cNvPr id="41986" name="Rectangle 2"/>
          <p:cNvSpPr>
            <a:spLocks noGrp="1" noChangeArrowheads="1"/>
          </p:cNvSpPr>
          <p:nvPr>
            <p:ph type="title" idx="4294967295"/>
          </p:nvPr>
        </p:nvSpPr>
        <p:spPr/>
        <p:txBody>
          <a:bodyPr/>
          <a:lstStyle/>
          <a:p>
            <a:pPr eaLnBrk="1" hangingPunct="1"/>
            <a:r>
              <a:rPr lang="ru-RU" smtClean="0"/>
              <a:t>Информационные технологии</a:t>
            </a:r>
            <a:r>
              <a:rPr lang="en-US" smtClean="0"/>
              <a:t/>
            </a:r>
            <a:br>
              <a:rPr lang="en-US" smtClean="0"/>
            </a:br>
            <a:r>
              <a:rPr lang="ru-RU" sz="1800" smtClean="0"/>
              <a:t> сотни полнотекстовых журналов</a:t>
            </a:r>
            <a:endParaRPr lang="en-US" sz="1900" smtClean="0"/>
          </a:p>
        </p:txBody>
      </p:sp>
      <p:sp>
        <p:nvSpPr>
          <p:cNvPr id="41987" name="Rectangle 22"/>
          <p:cNvSpPr>
            <a:spLocks noChangeArrowheads="1"/>
          </p:cNvSpPr>
          <p:nvPr/>
        </p:nvSpPr>
        <p:spPr bwMode="auto">
          <a:xfrm>
            <a:off x="0" y="6567488"/>
            <a:ext cx="9144000" cy="290512"/>
          </a:xfrm>
          <a:prstGeom prst="rect">
            <a:avLst/>
          </a:prstGeom>
          <a:noFill/>
          <a:ln w="9525">
            <a:noFill/>
            <a:miter lim="800000"/>
            <a:headEnd/>
            <a:tailEnd/>
          </a:ln>
        </p:spPr>
        <p:txBody>
          <a:bodyPr>
            <a:spAutoFit/>
          </a:bodyPr>
          <a:lstStyle/>
          <a:p>
            <a:pPr eaLnBrk="0" hangingPunct="0"/>
            <a:r>
              <a:rPr lang="en-US" sz="1300"/>
              <a:t>*  Compared on July 20, 2009</a:t>
            </a:r>
          </a:p>
        </p:txBody>
      </p:sp>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33" descr="SalesMarketing_BSCorp"/>
          <p:cNvPicPr>
            <a:picLocks noChangeAspect="1" noChangeArrowheads="1"/>
          </p:cNvPicPr>
          <p:nvPr/>
        </p:nvPicPr>
        <p:blipFill>
          <a:blip r:embed="rId2"/>
          <a:srcRect/>
          <a:stretch>
            <a:fillRect/>
          </a:stretch>
        </p:blipFill>
        <p:spPr bwMode="auto">
          <a:xfrm>
            <a:off x="274638" y="1982788"/>
            <a:ext cx="8594725" cy="4572000"/>
          </a:xfrm>
          <a:prstGeom prst="rect">
            <a:avLst/>
          </a:prstGeom>
          <a:noFill/>
          <a:ln w="9525">
            <a:noFill/>
            <a:miter lim="800000"/>
            <a:headEnd/>
            <a:tailEnd/>
          </a:ln>
        </p:spPr>
      </p:pic>
      <p:sp>
        <p:nvSpPr>
          <p:cNvPr id="43010" name="Rectangle 2"/>
          <p:cNvSpPr>
            <a:spLocks noGrp="1" noChangeArrowheads="1"/>
          </p:cNvSpPr>
          <p:nvPr>
            <p:ph type="title" idx="4294967295"/>
          </p:nvPr>
        </p:nvSpPr>
        <p:spPr/>
        <p:txBody>
          <a:bodyPr/>
          <a:lstStyle/>
          <a:p>
            <a:pPr eaLnBrk="1" hangingPunct="1"/>
            <a:r>
              <a:rPr lang="en-US" smtClean="0"/>
              <a:t>Sales &amp; Marketing</a:t>
            </a:r>
            <a:r>
              <a:rPr lang="en-US" sz="1900" smtClean="0"/>
              <a:t/>
            </a:r>
            <a:br>
              <a:rPr lang="en-US" sz="1900" smtClean="0"/>
            </a:br>
            <a:r>
              <a:rPr lang="en-US" sz="1900" smtClean="0"/>
              <a:t>Hundreds of Full-Text Magazines &amp; Journals</a:t>
            </a:r>
          </a:p>
        </p:txBody>
      </p:sp>
      <p:sp>
        <p:nvSpPr>
          <p:cNvPr id="43011" name="Rectangle 32"/>
          <p:cNvSpPr>
            <a:spLocks noChangeArrowheads="1"/>
          </p:cNvSpPr>
          <p:nvPr/>
        </p:nvSpPr>
        <p:spPr bwMode="auto">
          <a:xfrm>
            <a:off x="0" y="6567488"/>
            <a:ext cx="9144000" cy="290512"/>
          </a:xfrm>
          <a:prstGeom prst="rect">
            <a:avLst/>
          </a:prstGeom>
          <a:noFill/>
          <a:ln w="9525">
            <a:noFill/>
            <a:miter lim="800000"/>
            <a:headEnd/>
            <a:tailEnd/>
          </a:ln>
        </p:spPr>
        <p:txBody>
          <a:bodyPr>
            <a:spAutoFit/>
          </a:bodyPr>
          <a:lstStyle/>
          <a:p>
            <a:pPr eaLnBrk="0" hangingPunct="0"/>
            <a:r>
              <a:rPr lang="en-US" sz="1300"/>
              <a:t>*  Compared on July 20, 2009</a:t>
            </a:r>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ChangeArrowheads="1"/>
          </p:cNvSpPr>
          <p:nvPr/>
        </p:nvSpPr>
        <p:spPr bwMode="auto">
          <a:xfrm>
            <a:off x="4495800" y="6477000"/>
            <a:ext cx="4648200" cy="381000"/>
          </a:xfrm>
          <a:prstGeom prst="rect">
            <a:avLst/>
          </a:prstGeom>
          <a:solidFill>
            <a:schemeClr val="bg1"/>
          </a:solidFill>
          <a:ln w="9525">
            <a:noFill/>
            <a:miter lim="800000"/>
            <a:headEnd/>
            <a:tailEnd/>
          </a:ln>
        </p:spPr>
        <p:txBody>
          <a:bodyPr wrap="none" anchor="ctr"/>
          <a:lstStyle/>
          <a:p>
            <a:endParaRPr lang="ru-RU"/>
          </a:p>
        </p:txBody>
      </p:sp>
      <p:pic>
        <p:nvPicPr>
          <p:cNvPr id="44034" name="Picture 3"/>
          <p:cNvPicPr>
            <a:picLocks noChangeAspect="1" noChangeArrowheads="1"/>
          </p:cNvPicPr>
          <p:nvPr/>
        </p:nvPicPr>
        <p:blipFill>
          <a:blip r:embed="rId2"/>
          <a:srcRect/>
          <a:stretch>
            <a:fillRect/>
          </a:stretch>
        </p:blipFill>
        <p:spPr bwMode="auto">
          <a:xfrm>
            <a:off x="0" y="1905000"/>
            <a:ext cx="9145588" cy="4800600"/>
          </a:xfrm>
          <a:prstGeom prst="rect">
            <a:avLst/>
          </a:prstGeom>
          <a:noFill/>
          <a:ln w="9525">
            <a:noFill/>
            <a:miter lim="800000"/>
            <a:headEnd/>
            <a:tailEnd/>
          </a:ln>
        </p:spPr>
      </p:pic>
      <p:sp>
        <p:nvSpPr>
          <p:cNvPr id="44035" name="Rectangle 4"/>
          <p:cNvSpPr>
            <a:spLocks noChangeArrowheads="1"/>
          </p:cNvSpPr>
          <p:nvPr/>
        </p:nvSpPr>
        <p:spPr bwMode="auto">
          <a:xfrm>
            <a:off x="0" y="1066800"/>
            <a:ext cx="9144000" cy="457200"/>
          </a:xfrm>
          <a:prstGeom prst="rect">
            <a:avLst/>
          </a:prstGeom>
          <a:noFill/>
          <a:ln w="9525">
            <a:noFill/>
            <a:miter lim="800000"/>
            <a:headEnd/>
            <a:tailEnd/>
          </a:ln>
        </p:spPr>
        <p:txBody>
          <a:bodyPr anchor="ctr"/>
          <a:lstStyle/>
          <a:p>
            <a:pPr algn="ctr" eaLnBrk="0" hangingPunct="0"/>
            <a:r>
              <a:rPr lang="en-US" sz="2400" b="1">
                <a:solidFill>
                  <a:schemeClr val="accent2"/>
                </a:solidFill>
              </a:rPr>
              <a:t>250 </a:t>
            </a:r>
            <a:r>
              <a:rPr lang="ru-RU" sz="2400" b="1">
                <a:solidFill>
                  <a:schemeClr val="accent2"/>
                </a:solidFill>
              </a:rPr>
              <a:t>журналов в </a:t>
            </a:r>
            <a:r>
              <a:rPr lang="en-US" sz="2400" b="1">
                <a:solidFill>
                  <a:schemeClr val="accent2"/>
                </a:solidFill>
              </a:rPr>
              <a:t>PDF </a:t>
            </a:r>
            <a:r>
              <a:rPr lang="ru-RU" sz="2400" b="1">
                <a:solidFill>
                  <a:schemeClr val="accent2"/>
                </a:solidFill>
              </a:rPr>
              <a:t>формате с</a:t>
            </a:r>
            <a:r>
              <a:rPr lang="en-US" sz="2400" b="1">
                <a:solidFill>
                  <a:schemeClr val="accent2"/>
                </a:solidFill>
              </a:rPr>
              <a:t> 1965 </a:t>
            </a:r>
            <a:r>
              <a:rPr lang="ru-RU" sz="2400" b="1">
                <a:solidFill>
                  <a:schemeClr val="accent2"/>
                </a:solidFill>
              </a:rPr>
              <a:t>или </a:t>
            </a:r>
            <a:endParaRPr lang="en-US" sz="2400" b="1">
              <a:solidFill>
                <a:schemeClr val="accent2"/>
              </a:solidFill>
            </a:endParaRPr>
          </a:p>
          <a:p>
            <a:pPr algn="ctr" eaLnBrk="0" hangingPunct="0"/>
            <a:r>
              <a:rPr lang="ru-RU" sz="2400" b="1">
                <a:solidFill>
                  <a:schemeClr val="accent2"/>
                </a:solidFill>
              </a:rPr>
              <a:t>с первого номера</a:t>
            </a:r>
            <a:r>
              <a:rPr lang="en-US" sz="2400" b="1">
                <a:solidFill>
                  <a:schemeClr val="accent2"/>
                </a:solidFill>
              </a:rPr>
              <a:t>, </a:t>
            </a:r>
            <a:r>
              <a:rPr lang="ru-RU" sz="2400" b="1">
                <a:solidFill>
                  <a:schemeClr val="accent2"/>
                </a:solidFill>
              </a:rPr>
              <a:t>включая</a:t>
            </a:r>
            <a:r>
              <a:rPr lang="en-US" sz="2400" b="1">
                <a:solidFill>
                  <a:schemeClr val="accent2"/>
                </a:solidFill>
              </a:rPr>
              <a:t>:</a:t>
            </a:r>
          </a:p>
        </p:txBody>
      </p:sp>
      <p:sp>
        <p:nvSpPr>
          <p:cNvPr id="44036" name="Rectangle 5"/>
          <p:cNvSpPr>
            <a:spLocks noChangeArrowheads="1"/>
          </p:cNvSpPr>
          <p:nvPr/>
        </p:nvSpPr>
        <p:spPr bwMode="auto">
          <a:xfrm>
            <a:off x="762000" y="3468688"/>
            <a:ext cx="1143000" cy="304800"/>
          </a:xfrm>
          <a:prstGeom prst="rect">
            <a:avLst/>
          </a:prstGeom>
          <a:solidFill>
            <a:schemeClr val="bg1"/>
          </a:solidFill>
          <a:ln w="9525">
            <a:solidFill>
              <a:schemeClr val="tx1"/>
            </a:solidFill>
            <a:miter lim="800000"/>
            <a:headEnd/>
            <a:tailEnd/>
          </a:ln>
        </p:spPr>
        <p:txBody>
          <a:bodyPr wrap="none" anchor="ctr"/>
          <a:lstStyle/>
          <a:p>
            <a:endParaRPr lang="ru-RU"/>
          </a:p>
        </p:txBody>
      </p:sp>
      <p:sp>
        <p:nvSpPr>
          <p:cNvPr id="44037" name="Text Box 6"/>
          <p:cNvSpPr txBox="1">
            <a:spLocks noChangeArrowheads="1"/>
          </p:cNvSpPr>
          <p:nvPr/>
        </p:nvSpPr>
        <p:spPr bwMode="auto">
          <a:xfrm>
            <a:off x="762000" y="3468688"/>
            <a:ext cx="1143000" cy="304800"/>
          </a:xfrm>
          <a:prstGeom prst="rect">
            <a:avLst/>
          </a:prstGeom>
          <a:noFill/>
          <a:ln w="9525">
            <a:noFill/>
            <a:miter lim="800000"/>
            <a:headEnd/>
            <a:tailEnd/>
          </a:ln>
        </p:spPr>
        <p:txBody>
          <a:bodyPr>
            <a:spAutoFit/>
          </a:bodyPr>
          <a:lstStyle/>
          <a:p>
            <a:r>
              <a:rPr lang="en-US" sz="1400"/>
              <a:t>Back to 1926</a:t>
            </a:r>
          </a:p>
        </p:txBody>
      </p:sp>
      <p:sp>
        <p:nvSpPr>
          <p:cNvPr id="44038" name="Rectangle 7"/>
          <p:cNvSpPr>
            <a:spLocks noChangeArrowheads="1"/>
          </p:cNvSpPr>
          <p:nvPr/>
        </p:nvSpPr>
        <p:spPr bwMode="auto">
          <a:xfrm>
            <a:off x="2514600" y="3468688"/>
            <a:ext cx="1143000" cy="304800"/>
          </a:xfrm>
          <a:prstGeom prst="rect">
            <a:avLst/>
          </a:prstGeom>
          <a:solidFill>
            <a:schemeClr val="bg1"/>
          </a:solidFill>
          <a:ln w="9525">
            <a:solidFill>
              <a:schemeClr val="tx1"/>
            </a:solidFill>
            <a:miter lim="800000"/>
            <a:headEnd/>
            <a:tailEnd/>
          </a:ln>
        </p:spPr>
        <p:txBody>
          <a:bodyPr wrap="none" anchor="ctr"/>
          <a:lstStyle/>
          <a:p>
            <a:endParaRPr lang="ru-RU"/>
          </a:p>
        </p:txBody>
      </p:sp>
      <p:sp>
        <p:nvSpPr>
          <p:cNvPr id="44039" name="Rectangle 8"/>
          <p:cNvSpPr>
            <a:spLocks noChangeArrowheads="1"/>
          </p:cNvSpPr>
          <p:nvPr/>
        </p:nvSpPr>
        <p:spPr bwMode="auto">
          <a:xfrm>
            <a:off x="4267200" y="3468688"/>
            <a:ext cx="1143000" cy="304800"/>
          </a:xfrm>
          <a:prstGeom prst="rect">
            <a:avLst/>
          </a:prstGeom>
          <a:solidFill>
            <a:schemeClr val="bg1"/>
          </a:solidFill>
          <a:ln w="9525">
            <a:solidFill>
              <a:schemeClr val="tx1"/>
            </a:solidFill>
            <a:miter lim="800000"/>
            <a:headEnd/>
            <a:tailEnd/>
          </a:ln>
        </p:spPr>
        <p:txBody>
          <a:bodyPr wrap="none" anchor="ctr"/>
          <a:lstStyle/>
          <a:p>
            <a:endParaRPr lang="ru-RU"/>
          </a:p>
        </p:txBody>
      </p:sp>
      <p:sp>
        <p:nvSpPr>
          <p:cNvPr id="44040" name="Text Box 9"/>
          <p:cNvSpPr txBox="1">
            <a:spLocks noChangeArrowheads="1"/>
          </p:cNvSpPr>
          <p:nvPr/>
        </p:nvSpPr>
        <p:spPr bwMode="auto">
          <a:xfrm>
            <a:off x="2530475" y="3468688"/>
            <a:ext cx="1143000" cy="304800"/>
          </a:xfrm>
          <a:prstGeom prst="rect">
            <a:avLst/>
          </a:prstGeom>
          <a:noFill/>
          <a:ln w="9525">
            <a:noFill/>
            <a:miter lim="800000"/>
            <a:headEnd/>
            <a:tailEnd/>
          </a:ln>
        </p:spPr>
        <p:txBody>
          <a:bodyPr>
            <a:spAutoFit/>
          </a:bodyPr>
          <a:lstStyle/>
          <a:p>
            <a:r>
              <a:rPr lang="en-US" sz="1400"/>
              <a:t>Back to 1911</a:t>
            </a:r>
          </a:p>
        </p:txBody>
      </p:sp>
      <p:sp>
        <p:nvSpPr>
          <p:cNvPr id="44041" name="Text Box 10"/>
          <p:cNvSpPr txBox="1">
            <a:spLocks noChangeArrowheads="1"/>
          </p:cNvSpPr>
          <p:nvPr/>
        </p:nvSpPr>
        <p:spPr bwMode="auto">
          <a:xfrm>
            <a:off x="4297363" y="3463925"/>
            <a:ext cx="1143000" cy="304800"/>
          </a:xfrm>
          <a:prstGeom prst="rect">
            <a:avLst/>
          </a:prstGeom>
          <a:noFill/>
          <a:ln w="9525">
            <a:noFill/>
            <a:miter lim="800000"/>
            <a:headEnd/>
            <a:tailEnd/>
          </a:ln>
        </p:spPr>
        <p:txBody>
          <a:bodyPr>
            <a:spAutoFit/>
          </a:bodyPr>
          <a:lstStyle/>
          <a:p>
            <a:r>
              <a:rPr lang="en-US" sz="1400"/>
              <a:t>Back to 1958</a:t>
            </a:r>
          </a:p>
        </p:txBody>
      </p:sp>
      <p:sp>
        <p:nvSpPr>
          <p:cNvPr id="44042" name="Rectangle 11"/>
          <p:cNvSpPr>
            <a:spLocks noChangeArrowheads="1"/>
          </p:cNvSpPr>
          <p:nvPr/>
        </p:nvSpPr>
        <p:spPr bwMode="auto">
          <a:xfrm>
            <a:off x="2590800" y="5867400"/>
            <a:ext cx="1143000" cy="304800"/>
          </a:xfrm>
          <a:prstGeom prst="rect">
            <a:avLst/>
          </a:prstGeom>
          <a:solidFill>
            <a:schemeClr val="bg1"/>
          </a:solidFill>
          <a:ln w="9525">
            <a:solidFill>
              <a:schemeClr val="tx1"/>
            </a:solidFill>
            <a:miter lim="800000"/>
            <a:headEnd/>
            <a:tailEnd/>
          </a:ln>
        </p:spPr>
        <p:txBody>
          <a:bodyPr wrap="none" anchor="ctr"/>
          <a:lstStyle/>
          <a:p>
            <a:endParaRPr lang="ru-RU"/>
          </a:p>
        </p:txBody>
      </p:sp>
      <p:sp>
        <p:nvSpPr>
          <p:cNvPr id="44043" name="Rectangle 12"/>
          <p:cNvSpPr>
            <a:spLocks noChangeArrowheads="1"/>
          </p:cNvSpPr>
          <p:nvPr/>
        </p:nvSpPr>
        <p:spPr bwMode="auto">
          <a:xfrm>
            <a:off x="655638" y="5867400"/>
            <a:ext cx="1143000" cy="304800"/>
          </a:xfrm>
          <a:prstGeom prst="rect">
            <a:avLst/>
          </a:prstGeom>
          <a:solidFill>
            <a:schemeClr val="bg1"/>
          </a:solidFill>
          <a:ln w="9525">
            <a:solidFill>
              <a:schemeClr val="tx1"/>
            </a:solidFill>
            <a:miter lim="800000"/>
            <a:headEnd/>
            <a:tailEnd/>
          </a:ln>
        </p:spPr>
        <p:txBody>
          <a:bodyPr wrap="none" anchor="ctr"/>
          <a:lstStyle/>
          <a:p>
            <a:endParaRPr lang="ru-RU"/>
          </a:p>
        </p:txBody>
      </p:sp>
      <p:sp>
        <p:nvSpPr>
          <p:cNvPr id="44044" name="Text Box 13"/>
          <p:cNvSpPr txBox="1">
            <a:spLocks noChangeArrowheads="1"/>
          </p:cNvSpPr>
          <p:nvPr/>
        </p:nvSpPr>
        <p:spPr bwMode="auto">
          <a:xfrm>
            <a:off x="655638" y="5867400"/>
            <a:ext cx="1143000" cy="304800"/>
          </a:xfrm>
          <a:prstGeom prst="rect">
            <a:avLst/>
          </a:prstGeom>
          <a:noFill/>
          <a:ln w="9525">
            <a:noFill/>
            <a:miter lim="800000"/>
            <a:headEnd/>
            <a:tailEnd/>
          </a:ln>
        </p:spPr>
        <p:txBody>
          <a:bodyPr>
            <a:spAutoFit/>
          </a:bodyPr>
          <a:lstStyle/>
          <a:p>
            <a:r>
              <a:rPr lang="en-US" sz="1400"/>
              <a:t>Back to 1946</a:t>
            </a:r>
          </a:p>
        </p:txBody>
      </p:sp>
      <p:sp>
        <p:nvSpPr>
          <p:cNvPr id="44045" name="Text Box 14"/>
          <p:cNvSpPr txBox="1">
            <a:spLocks noChangeArrowheads="1"/>
          </p:cNvSpPr>
          <p:nvPr/>
        </p:nvSpPr>
        <p:spPr bwMode="auto">
          <a:xfrm>
            <a:off x="2590800" y="5867400"/>
            <a:ext cx="1143000" cy="304800"/>
          </a:xfrm>
          <a:prstGeom prst="rect">
            <a:avLst/>
          </a:prstGeom>
          <a:noFill/>
          <a:ln w="9525">
            <a:noFill/>
            <a:miter lim="800000"/>
            <a:headEnd/>
            <a:tailEnd/>
          </a:ln>
        </p:spPr>
        <p:txBody>
          <a:bodyPr>
            <a:spAutoFit/>
          </a:bodyPr>
          <a:lstStyle/>
          <a:p>
            <a:r>
              <a:rPr lang="en-US" sz="1400"/>
              <a:t>Back to 1963</a:t>
            </a:r>
          </a:p>
        </p:txBody>
      </p:sp>
      <p:sp>
        <p:nvSpPr>
          <p:cNvPr id="44046" name="Rectangle 15"/>
          <p:cNvSpPr>
            <a:spLocks noChangeArrowheads="1"/>
          </p:cNvSpPr>
          <p:nvPr/>
        </p:nvSpPr>
        <p:spPr bwMode="auto">
          <a:xfrm>
            <a:off x="4495800" y="5867400"/>
            <a:ext cx="1143000" cy="304800"/>
          </a:xfrm>
          <a:prstGeom prst="rect">
            <a:avLst/>
          </a:prstGeom>
          <a:solidFill>
            <a:schemeClr val="bg1"/>
          </a:solidFill>
          <a:ln w="9525">
            <a:solidFill>
              <a:schemeClr val="tx1"/>
            </a:solidFill>
            <a:miter lim="800000"/>
            <a:headEnd/>
            <a:tailEnd/>
          </a:ln>
        </p:spPr>
        <p:txBody>
          <a:bodyPr wrap="none" anchor="ctr"/>
          <a:lstStyle/>
          <a:p>
            <a:endParaRPr lang="ru-RU"/>
          </a:p>
        </p:txBody>
      </p:sp>
      <p:sp>
        <p:nvSpPr>
          <p:cNvPr id="44047" name="Text Box 16"/>
          <p:cNvSpPr txBox="1">
            <a:spLocks noChangeArrowheads="1"/>
          </p:cNvSpPr>
          <p:nvPr/>
        </p:nvSpPr>
        <p:spPr bwMode="auto">
          <a:xfrm>
            <a:off x="4525963" y="5867400"/>
            <a:ext cx="1143000" cy="304800"/>
          </a:xfrm>
          <a:prstGeom prst="rect">
            <a:avLst/>
          </a:prstGeom>
          <a:noFill/>
          <a:ln w="9525">
            <a:noFill/>
            <a:miter lim="800000"/>
            <a:headEnd/>
            <a:tailEnd/>
          </a:ln>
        </p:spPr>
        <p:txBody>
          <a:bodyPr>
            <a:spAutoFit/>
          </a:bodyPr>
          <a:lstStyle/>
          <a:p>
            <a:r>
              <a:rPr lang="en-US" sz="1400"/>
              <a:t>Back to 1936</a:t>
            </a:r>
          </a:p>
        </p:txBody>
      </p:sp>
      <p:sp>
        <p:nvSpPr>
          <p:cNvPr id="44048" name="Rectangle 17"/>
          <p:cNvSpPr>
            <a:spLocks noChangeArrowheads="1"/>
          </p:cNvSpPr>
          <p:nvPr/>
        </p:nvSpPr>
        <p:spPr bwMode="auto">
          <a:xfrm>
            <a:off x="6065838" y="3468688"/>
            <a:ext cx="1143000" cy="304800"/>
          </a:xfrm>
          <a:prstGeom prst="rect">
            <a:avLst/>
          </a:prstGeom>
          <a:solidFill>
            <a:schemeClr val="bg1"/>
          </a:solidFill>
          <a:ln w="9525">
            <a:solidFill>
              <a:schemeClr val="tx1"/>
            </a:solidFill>
            <a:miter lim="800000"/>
            <a:headEnd/>
            <a:tailEnd/>
          </a:ln>
        </p:spPr>
        <p:txBody>
          <a:bodyPr wrap="none" anchor="ctr"/>
          <a:lstStyle/>
          <a:p>
            <a:endParaRPr lang="ru-RU"/>
          </a:p>
        </p:txBody>
      </p:sp>
      <p:sp>
        <p:nvSpPr>
          <p:cNvPr id="44049" name="Text Box 18"/>
          <p:cNvSpPr txBox="1">
            <a:spLocks noChangeArrowheads="1"/>
          </p:cNvSpPr>
          <p:nvPr/>
        </p:nvSpPr>
        <p:spPr bwMode="auto">
          <a:xfrm>
            <a:off x="6096000" y="3463925"/>
            <a:ext cx="1143000" cy="304800"/>
          </a:xfrm>
          <a:prstGeom prst="rect">
            <a:avLst/>
          </a:prstGeom>
          <a:noFill/>
          <a:ln w="9525">
            <a:noFill/>
            <a:miter lim="800000"/>
            <a:headEnd/>
            <a:tailEnd/>
          </a:ln>
        </p:spPr>
        <p:txBody>
          <a:bodyPr>
            <a:spAutoFit/>
          </a:bodyPr>
          <a:lstStyle/>
          <a:p>
            <a:r>
              <a:rPr lang="en-US" sz="1400"/>
              <a:t>Back to 1965</a:t>
            </a:r>
          </a:p>
        </p:txBody>
      </p:sp>
      <p:sp>
        <p:nvSpPr>
          <p:cNvPr id="44050" name="Rectangle 19"/>
          <p:cNvSpPr>
            <a:spLocks noChangeArrowheads="1"/>
          </p:cNvSpPr>
          <p:nvPr/>
        </p:nvSpPr>
        <p:spPr bwMode="auto">
          <a:xfrm>
            <a:off x="7924800" y="3468688"/>
            <a:ext cx="1143000" cy="304800"/>
          </a:xfrm>
          <a:prstGeom prst="rect">
            <a:avLst/>
          </a:prstGeom>
          <a:solidFill>
            <a:schemeClr val="bg1"/>
          </a:solidFill>
          <a:ln w="9525">
            <a:solidFill>
              <a:schemeClr val="tx1"/>
            </a:solidFill>
            <a:miter lim="800000"/>
            <a:headEnd/>
            <a:tailEnd/>
          </a:ln>
        </p:spPr>
        <p:txBody>
          <a:bodyPr wrap="none" anchor="ctr"/>
          <a:lstStyle/>
          <a:p>
            <a:endParaRPr lang="ru-RU"/>
          </a:p>
        </p:txBody>
      </p:sp>
      <p:sp>
        <p:nvSpPr>
          <p:cNvPr id="44051" name="Text Box 20"/>
          <p:cNvSpPr txBox="1">
            <a:spLocks noChangeArrowheads="1"/>
          </p:cNvSpPr>
          <p:nvPr/>
        </p:nvSpPr>
        <p:spPr bwMode="auto">
          <a:xfrm>
            <a:off x="7954963" y="3463925"/>
            <a:ext cx="1143000" cy="304800"/>
          </a:xfrm>
          <a:prstGeom prst="rect">
            <a:avLst/>
          </a:prstGeom>
          <a:noFill/>
          <a:ln w="9525">
            <a:noFill/>
            <a:miter lim="800000"/>
            <a:headEnd/>
            <a:tailEnd/>
          </a:ln>
        </p:spPr>
        <p:txBody>
          <a:bodyPr>
            <a:spAutoFit/>
          </a:bodyPr>
          <a:lstStyle/>
          <a:p>
            <a:r>
              <a:rPr lang="en-US" sz="1400"/>
              <a:t>Back to 1922</a:t>
            </a:r>
          </a:p>
        </p:txBody>
      </p:sp>
      <p:sp>
        <p:nvSpPr>
          <p:cNvPr id="44052" name="Rectangle 21"/>
          <p:cNvSpPr>
            <a:spLocks noChangeArrowheads="1"/>
          </p:cNvSpPr>
          <p:nvPr/>
        </p:nvSpPr>
        <p:spPr bwMode="auto">
          <a:xfrm>
            <a:off x="6218238" y="5867400"/>
            <a:ext cx="1143000" cy="304800"/>
          </a:xfrm>
          <a:prstGeom prst="rect">
            <a:avLst/>
          </a:prstGeom>
          <a:solidFill>
            <a:schemeClr val="bg1"/>
          </a:solidFill>
          <a:ln w="9525">
            <a:solidFill>
              <a:schemeClr val="tx1"/>
            </a:solidFill>
            <a:miter lim="800000"/>
            <a:headEnd/>
            <a:tailEnd/>
          </a:ln>
        </p:spPr>
        <p:txBody>
          <a:bodyPr wrap="none" anchor="ctr"/>
          <a:lstStyle/>
          <a:p>
            <a:endParaRPr lang="ru-RU"/>
          </a:p>
        </p:txBody>
      </p:sp>
      <p:sp>
        <p:nvSpPr>
          <p:cNvPr id="44053" name="Text Box 22"/>
          <p:cNvSpPr txBox="1">
            <a:spLocks noChangeArrowheads="1"/>
          </p:cNvSpPr>
          <p:nvPr/>
        </p:nvSpPr>
        <p:spPr bwMode="auto">
          <a:xfrm>
            <a:off x="6248400" y="5867400"/>
            <a:ext cx="1143000" cy="304800"/>
          </a:xfrm>
          <a:prstGeom prst="rect">
            <a:avLst/>
          </a:prstGeom>
          <a:noFill/>
          <a:ln w="9525">
            <a:noFill/>
            <a:miter lim="800000"/>
            <a:headEnd/>
            <a:tailEnd/>
          </a:ln>
        </p:spPr>
        <p:txBody>
          <a:bodyPr>
            <a:spAutoFit/>
          </a:bodyPr>
          <a:lstStyle/>
          <a:p>
            <a:r>
              <a:rPr lang="en-US" sz="1400"/>
              <a:t>Back to 1965</a:t>
            </a:r>
          </a:p>
        </p:txBody>
      </p:sp>
      <p:sp>
        <p:nvSpPr>
          <p:cNvPr id="44054" name="Rectangle 23"/>
          <p:cNvSpPr>
            <a:spLocks noChangeArrowheads="1"/>
          </p:cNvSpPr>
          <p:nvPr/>
        </p:nvSpPr>
        <p:spPr bwMode="auto">
          <a:xfrm>
            <a:off x="7924800" y="5867400"/>
            <a:ext cx="1143000" cy="304800"/>
          </a:xfrm>
          <a:prstGeom prst="rect">
            <a:avLst/>
          </a:prstGeom>
          <a:solidFill>
            <a:schemeClr val="bg1"/>
          </a:solidFill>
          <a:ln w="9525">
            <a:solidFill>
              <a:schemeClr val="tx1"/>
            </a:solidFill>
            <a:miter lim="800000"/>
            <a:headEnd/>
            <a:tailEnd/>
          </a:ln>
        </p:spPr>
        <p:txBody>
          <a:bodyPr wrap="none" anchor="ctr"/>
          <a:lstStyle/>
          <a:p>
            <a:endParaRPr lang="ru-RU"/>
          </a:p>
        </p:txBody>
      </p:sp>
      <p:sp>
        <p:nvSpPr>
          <p:cNvPr id="44055" name="Text Box 24"/>
          <p:cNvSpPr txBox="1">
            <a:spLocks noChangeArrowheads="1"/>
          </p:cNvSpPr>
          <p:nvPr/>
        </p:nvSpPr>
        <p:spPr bwMode="auto">
          <a:xfrm>
            <a:off x="7954963" y="5867400"/>
            <a:ext cx="1143000" cy="304800"/>
          </a:xfrm>
          <a:prstGeom prst="rect">
            <a:avLst/>
          </a:prstGeom>
          <a:noFill/>
          <a:ln w="9525">
            <a:noFill/>
            <a:miter lim="800000"/>
            <a:headEnd/>
            <a:tailEnd/>
          </a:ln>
        </p:spPr>
        <p:txBody>
          <a:bodyPr>
            <a:spAutoFit/>
          </a:bodyPr>
          <a:lstStyle/>
          <a:p>
            <a:r>
              <a:rPr lang="en-US" sz="1400"/>
              <a:t>Back to 1886</a:t>
            </a:r>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3"/>
          <p:cNvSpPr>
            <a:spLocks noChangeArrowheads="1"/>
          </p:cNvSpPr>
          <p:nvPr/>
        </p:nvSpPr>
        <p:spPr bwMode="auto">
          <a:xfrm>
            <a:off x="1752600" y="1752600"/>
            <a:ext cx="5867400" cy="1600200"/>
          </a:xfrm>
          <a:prstGeom prst="rect">
            <a:avLst/>
          </a:prstGeom>
          <a:noFill/>
          <a:ln w="9525">
            <a:noFill/>
            <a:miter lim="800000"/>
            <a:headEnd/>
            <a:tailEnd/>
          </a:ln>
        </p:spPr>
        <p:txBody>
          <a:bodyPr/>
          <a:lstStyle/>
          <a:p>
            <a:pPr marL="176213" indent="-176213">
              <a:spcBef>
                <a:spcPct val="60000"/>
              </a:spcBef>
              <a:buFontTx/>
              <a:buChar char="•"/>
              <a:tabLst>
                <a:tab pos="517525" algn="l"/>
                <a:tab pos="911225" algn="l"/>
                <a:tab pos="1089025" algn="l"/>
              </a:tabLst>
            </a:pPr>
            <a:r>
              <a:rPr lang="en-US" sz="2000"/>
              <a:t>850 </a:t>
            </a:r>
            <a:r>
              <a:rPr lang="ru-RU" sz="2000"/>
              <a:t>полнотекстовых монографий и справочников по бизнесу</a:t>
            </a:r>
            <a:endParaRPr lang="en-US" sz="2000"/>
          </a:p>
          <a:p>
            <a:pPr marL="176213" indent="-176213">
              <a:spcBef>
                <a:spcPct val="60000"/>
              </a:spcBef>
              <a:buFontTx/>
              <a:buChar char="•"/>
              <a:tabLst>
                <a:tab pos="517525" algn="l"/>
                <a:tab pos="911225" algn="l"/>
                <a:tab pos="1089025" algn="l"/>
              </a:tabLst>
            </a:pPr>
            <a:r>
              <a:rPr lang="ru-RU" sz="2000"/>
              <a:t>Источники индексированы и аннотированы по главам </a:t>
            </a:r>
            <a:br>
              <a:rPr lang="ru-RU" sz="2000"/>
            </a:br>
            <a:r>
              <a:rPr lang="ru-RU" sz="2000"/>
              <a:t>Свыше 1000 глав в </a:t>
            </a:r>
            <a:r>
              <a:rPr lang="en-US" sz="2000"/>
              <a:t> PDF</a:t>
            </a:r>
            <a:r>
              <a:rPr lang="ru-RU" sz="2000"/>
              <a:t> формате</a:t>
            </a:r>
            <a:endParaRPr lang="en-US" sz="2000"/>
          </a:p>
        </p:txBody>
      </p:sp>
      <p:sp>
        <p:nvSpPr>
          <p:cNvPr id="45058" name="Rectangle 4"/>
          <p:cNvSpPr>
            <a:spLocks noChangeArrowheads="1"/>
          </p:cNvSpPr>
          <p:nvPr/>
        </p:nvSpPr>
        <p:spPr bwMode="auto">
          <a:xfrm>
            <a:off x="0" y="533400"/>
            <a:ext cx="9144000" cy="1066800"/>
          </a:xfrm>
          <a:prstGeom prst="rect">
            <a:avLst/>
          </a:prstGeom>
          <a:noFill/>
          <a:ln w="9525">
            <a:noFill/>
            <a:miter lim="800000"/>
            <a:headEnd/>
            <a:tailEnd/>
          </a:ln>
        </p:spPr>
        <p:txBody>
          <a:bodyPr anchor="ctr"/>
          <a:lstStyle/>
          <a:p>
            <a:pPr algn="ctr"/>
            <a:r>
              <a:rPr lang="ru-RU" sz="2400" b="1">
                <a:solidFill>
                  <a:schemeClr val="accent2"/>
                </a:solidFill>
              </a:rPr>
              <a:t>Полнотекстовые книги </a:t>
            </a:r>
          </a:p>
          <a:p>
            <a:pPr algn="ctr"/>
            <a:r>
              <a:rPr lang="ru-RU" sz="2400" b="1">
                <a:solidFill>
                  <a:schemeClr val="accent2"/>
                </a:solidFill>
              </a:rPr>
              <a:t>в</a:t>
            </a:r>
            <a:r>
              <a:rPr lang="en-US" sz="2400" b="1">
                <a:solidFill>
                  <a:schemeClr val="accent2"/>
                </a:solidFill>
              </a:rPr>
              <a:t> </a:t>
            </a:r>
            <a:r>
              <a:rPr lang="en-US" sz="2400" b="1" i="1">
                <a:solidFill>
                  <a:schemeClr val="accent2"/>
                </a:solidFill>
              </a:rPr>
              <a:t>Business Source Complete</a:t>
            </a:r>
          </a:p>
        </p:txBody>
      </p:sp>
      <p:pic>
        <p:nvPicPr>
          <p:cNvPr id="45059" name="Picture 7" descr="bsc_fulltextbooks"/>
          <p:cNvPicPr>
            <a:picLocks noChangeAspect="1" noChangeArrowheads="1"/>
          </p:cNvPicPr>
          <p:nvPr/>
        </p:nvPicPr>
        <p:blipFill>
          <a:blip r:embed="rId2"/>
          <a:srcRect/>
          <a:stretch>
            <a:fillRect/>
          </a:stretch>
        </p:blipFill>
        <p:spPr bwMode="auto">
          <a:xfrm>
            <a:off x="0" y="3502025"/>
            <a:ext cx="9144000" cy="335597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ChangeArrowheads="1"/>
          </p:cNvSpPr>
          <p:nvPr/>
        </p:nvSpPr>
        <p:spPr bwMode="auto">
          <a:xfrm>
            <a:off x="0" y="838200"/>
            <a:ext cx="9144000" cy="990600"/>
          </a:xfrm>
          <a:prstGeom prst="rect">
            <a:avLst/>
          </a:prstGeom>
          <a:noFill/>
          <a:ln w="9525">
            <a:noFill/>
            <a:miter lim="800000"/>
            <a:headEnd/>
            <a:tailEnd/>
          </a:ln>
        </p:spPr>
        <p:txBody>
          <a:bodyPr anchor="ctr"/>
          <a:lstStyle/>
          <a:p>
            <a:pPr algn="ctr" eaLnBrk="0" hangingPunct="0"/>
            <a:r>
              <a:rPr lang="en-US" sz="2800" b="1">
                <a:solidFill>
                  <a:schemeClr val="accent2"/>
                </a:solidFill>
              </a:rPr>
              <a:t>Morningstar</a:t>
            </a:r>
          </a:p>
          <a:p>
            <a:pPr algn="ctr" eaLnBrk="0" hangingPunct="0"/>
            <a:r>
              <a:rPr lang="ru-RU" sz="2800" b="1">
                <a:solidFill>
                  <a:schemeClr val="accent2"/>
                </a:solidFill>
              </a:rPr>
              <a:t>в коллекции </a:t>
            </a:r>
            <a:r>
              <a:rPr lang="en-US" sz="2800" b="1">
                <a:solidFill>
                  <a:schemeClr val="accent2"/>
                </a:solidFill>
              </a:rPr>
              <a:t>Business Source Complete</a:t>
            </a:r>
          </a:p>
        </p:txBody>
      </p:sp>
      <p:pic>
        <p:nvPicPr>
          <p:cNvPr id="46082" name="Picture 9"/>
          <p:cNvPicPr>
            <a:picLocks noChangeAspect="1" noChangeArrowheads="1"/>
          </p:cNvPicPr>
          <p:nvPr/>
        </p:nvPicPr>
        <p:blipFill>
          <a:blip r:embed="rId2"/>
          <a:srcRect b="3168"/>
          <a:stretch>
            <a:fillRect/>
          </a:stretch>
        </p:blipFill>
        <p:spPr bwMode="auto">
          <a:xfrm>
            <a:off x="300038" y="4191000"/>
            <a:ext cx="7854950" cy="2667000"/>
          </a:xfrm>
          <a:prstGeom prst="rect">
            <a:avLst/>
          </a:prstGeom>
          <a:noFill/>
          <a:ln w="9525">
            <a:noFill/>
            <a:miter lim="800000"/>
            <a:headEnd/>
            <a:tailEnd/>
          </a:ln>
        </p:spPr>
      </p:pic>
      <p:pic>
        <p:nvPicPr>
          <p:cNvPr id="46083" name="Picture 10"/>
          <p:cNvPicPr>
            <a:picLocks noChangeAspect="1" noChangeArrowheads="1"/>
          </p:cNvPicPr>
          <p:nvPr/>
        </p:nvPicPr>
        <p:blipFill>
          <a:blip r:embed="rId3"/>
          <a:srcRect/>
          <a:stretch>
            <a:fillRect/>
          </a:stretch>
        </p:blipFill>
        <p:spPr bwMode="auto">
          <a:xfrm>
            <a:off x="6629400" y="2133600"/>
            <a:ext cx="2133600" cy="463550"/>
          </a:xfrm>
          <a:prstGeom prst="rect">
            <a:avLst/>
          </a:prstGeom>
          <a:noFill/>
          <a:ln w="9525">
            <a:noFill/>
            <a:miter lim="800000"/>
            <a:headEnd/>
            <a:tailEnd/>
          </a:ln>
        </p:spPr>
      </p:pic>
      <p:sp>
        <p:nvSpPr>
          <p:cNvPr id="46084" name="Text Box 11"/>
          <p:cNvSpPr txBox="1">
            <a:spLocks noChangeArrowheads="1"/>
          </p:cNvSpPr>
          <p:nvPr/>
        </p:nvSpPr>
        <p:spPr bwMode="auto">
          <a:xfrm>
            <a:off x="304800" y="2133600"/>
            <a:ext cx="3429000" cy="2084388"/>
          </a:xfrm>
          <a:prstGeom prst="rect">
            <a:avLst/>
          </a:prstGeom>
          <a:noFill/>
          <a:ln w="9525">
            <a:noFill/>
            <a:miter lim="800000"/>
            <a:headEnd/>
            <a:tailEnd/>
          </a:ln>
        </p:spPr>
        <p:txBody>
          <a:bodyPr>
            <a:spAutoFit/>
          </a:bodyPr>
          <a:lstStyle/>
          <a:p>
            <a:pPr marL="176213" indent="-176213">
              <a:buFont typeface="Times" pitchFamily="18" charset="0"/>
              <a:buChar char="•"/>
            </a:pPr>
            <a:r>
              <a:rPr lang="en-US">
                <a:solidFill>
                  <a:srgbClr val="000000"/>
                </a:solidFill>
              </a:rPr>
              <a:t>Investment Data </a:t>
            </a:r>
          </a:p>
          <a:p>
            <a:pPr marL="511175" lvl="1" indent="-220663">
              <a:spcBef>
                <a:spcPct val="10000"/>
              </a:spcBef>
              <a:buFont typeface="Times" pitchFamily="18" charset="0"/>
              <a:buChar char="–"/>
            </a:pPr>
            <a:r>
              <a:rPr lang="en-US">
                <a:solidFill>
                  <a:srgbClr val="000000"/>
                </a:solidFill>
              </a:rPr>
              <a:t>Full Text from Morningstar</a:t>
            </a:r>
          </a:p>
          <a:p>
            <a:pPr marL="974725" lvl="2" indent="-231775">
              <a:spcBef>
                <a:spcPct val="5000"/>
              </a:spcBef>
              <a:buFont typeface="Times" pitchFamily="18" charset="0"/>
              <a:buChar char="•"/>
            </a:pPr>
            <a:r>
              <a:rPr lang="en-US">
                <a:solidFill>
                  <a:srgbClr val="000000"/>
                </a:solidFill>
              </a:rPr>
              <a:t>FundInvestor</a:t>
            </a:r>
          </a:p>
          <a:p>
            <a:pPr marL="974725" lvl="2" indent="-231775">
              <a:spcBef>
                <a:spcPct val="5000"/>
              </a:spcBef>
              <a:buFont typeface="Times" pitchFamily="18" charset="0"/>
              <a:buChar char="•"/>
            </a:pPr>
            <a:r>
              <a:rPr lang="en-US">
                <a:solidFill>
                  <a:srgbClr val="000000"/>
                </a:solidFill>
              </a:rPr>
              <a:t>GrowthInvestor</a:t>
            </a:r>
          </a:p>
          <a:p>
            <a:pPr marL="974725" lvl="2" indent="-231775">
              <a:spcBef>
                <a:spcPct val="5000"/>
              </a:spcBef>
              <a:buFont typeface="Times" pitchFamily="18" charset="0"/>
              <a:buChar char="•"/>
            </a:pPr>
            <a:r>
              <a:rPr lang="en-US">
                <a:solidFill>
                  <a:srgbClr val="000000"/>
                </a:solidFill>
              </a:rPr>
              <a:t>StockInvestor </a:t>
            </a:r>
          </a:p>
          <a:p>
            <a:pPr marL="511175" lvl="1" indent="-220663">
              <a:spcBef>
                <a:spcPct val="100000"/>
              </a:spcBef>
              <a:buFont typeface="Times" pitchFamily="18" charset="0"/>
              <a:buChar char="–"/>
            </a:pPr>
            <a:r>
              <a:rPr lang="en-US">
                <a:solidFill>
                  <a:srgbClr val="000000"/>
                </a:solidFill>
              </a:rPr>
              <a:t>Embargo of 7 days</a:t>
            </a:r>
          </a:p>
        </p:txBody>
      </p:sp>
      <p:sp>
        <p:nvSpPr>
          <p:cNvPr id="46085" name="Text Box 12"/>
          <p:cNvSpPr txBox="1">
            <a:spLocks noChangeArrowheads="1"/>
          </p:cNvSpPr>
          <p:nvPr/>
        </p:nvSpPr>
        <p:spPr bwMode="auto">
          <a:xfrm>
            <a:off x="3200400" y="2722563"/>
            <a:ext cx="2757488" cy="1190625"/>
          </a:xfrm>
          <a:prstGeom prst="rect">
            <a:avLst/>
          </a:prstGeom>
          <a:noFill/>
          <a:ln w="9525">
            <a:noFill/>
            <a:miter lim="800000"/>
            <a:headEnd/>
            <a:tailEnd/>
          </a:ln>
        </p:spPr>
        <p:txBody>
          <a:bodyPr wrap="none">
            <a:spAutoFit/>
          </a:bodyPr>
          <a:lstStyle/>
          <a:p>
            <a:pPr marL="173038" indent="-173038">
              <a:buFontTx/>
              <a:buChar char="•"/>
            </a:pPr>
            <a:r>
              <a:rPr lang="en-US"/>
              <a:t>Morningstar Fund Family</a:t>
            </a:r>
            <a:br>
              <a:rPr lang="en-US"/>
            </a:br>
            <a:r>
              <a:rPr lang="en-US"/>
              <a:t>Reports: Fidelity </a:t>
            </a:r>
          </a:p>
          <a:p>
            <a:pPr marL="173038" indent="-173038">
              <a:buFontTx/>
              <a:buChar char="•"/>
            </a:pPr>
            <a:r>
              <a:rPr lang="en-US"/>
              <a:t>Morningstar Fund Family</a:t>
            </a:r>
            <a:br>
              <a:rPr lang="en-US"/>
            </a:br>
            <a:r>
              <a:rPr lang="en-US"/>
              <a:t>Reports: Vanguard </a:t>
            </a:r>
          </a:p>
        </p:txBody>
      </p:sp>
      <p:sp>
        <p:nvSpPr>
          <p:cNvPr id="46086" name="Text Box 13"/>
          <p:cNvSpPr txBox="1">
            <a:spLocks noChangeArrowheads="1"/>
          </p:cNvSpPr>
          <p:nvPr/>
        </p:nvSpPr>
        <p:spPr bwMode="auto">
          <a:xfrm>
            <a:off x="6248400" y="2722563"/>
            <a:ext cx="2776538" cy="1465262"/>
          </a:xfrm>
          <a:prstGeom prst="rect">
            <a:avLst/>
          </a:prstGeom>
          <a:noFill/>
          <a:ln w="9525">
            <a:noFill/>
            <a:miter lim="800000"/>
            <a:headEnd/>
            <a:tailEnd/>
          </a:ln>
        </p:spPr>
        <p:txBody>
          <a:bodyPr wrap="none">
            <a:spAutoFit/>
          </a:bodyPr>
          <a:lstStyle/>
          <a:p>
            <a:pPr marL="173038" indent="-173038">
              <a:buFontTx/>
              <a:buChar char="•"/>
            </a:pPr>
            <a:r>
              <a:rPr lang="en-US"/>
              <a:t>Morningstar Fund Family</a:t>
            </a:r>
            <a:br>
              <a:rPr lang="en-US"/>
            </a:br>
            <a:r>
              <a:rPr lang="en-US"/>
              <a:t>Reports: American Funds </a:t>
            </a:r>
          </a:p>
          <a:p>
            <a:pPr marL="173038" indent="-173038">
              <a:buFontTx/>
              <a:buChar char="•"/>
            </a:pPr>
            <a:r>
              <a:rPr lang="en-US"/>
              <a:t>PracticalFinance</a:t>
            </a:r>
          </a:p>
          <a:p>
            <a:pPr marL="173038" indent="-173038">
              <a:buFontTx/>
              <a:buChar char="•"/>
            </a:pPr>
            <a:r>
              <a:rPr lang="en-US"/>
              <a:t>DividendInvestor</a:t>
            </a:r>
          </a:p>
          <a:p>
            <a:pPr marL="173038" indent="-173038">
              <a:buFontTx/>
              <a:buChar char="•"/>
            </a:pPr>
            <a:endParaRPr lang="en-US"/>
          </a:p>
        </p:txBody>
      </p:sp>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2"/>
          <p:cNvPicPr>
            <a:picLocks noChangeAspect="1" noChangeArrowheads="1"/>
          </p:cNvPicPr>
          <p:nvPr/>
        </p:nvPicPr>
        <p:blipFill>
          <a:blip r:embed="rId2"/>
          <a:srcRect/>
          <a:stretch>
            <a:fillRect/>
          </a:stretch>
        </p:blipFill>
        <p:spPr bwMode="auto">
          <a:xfrm>
            <a:off x="1681163" y="776288"/>
            <a:ext cx="5781675" cy="5305425"/>
          </a:xfrm>
          <a:prstGeom prst="rect">
            <a:avLst/>
          </a:prstGeom>
          <a:noFill/>
          <a:ln w="9525">
            <a:noFill/>
            <a:miter lim="800000"/>
            <a:headEnd/>
            <a:tailEnd/>
          </a:ln>
        </p:spPr>
      </p:pic>
    </p:spTree>
  </p:cSld>
  <p:clrMapOvr>
    <a:masterClrMapping/>
  </p:clrMapOvr>
  <p:transition advClick="0">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idx="4294967295"/>
          </p:nvPr>
        </p:nvSpPr>
        <p:spPr>
          <a:xfrm>
            <a:off x="684213" y="762000"/>
            <a:ext cx="7772400" cy="762000"/>
          </a:xfrm>
        </p:spPr>
        <p:txBody>
          <a:bodyPr/>
          <a:lstStyle/>
          <a:p>
            <a:r>
              <a:rPr lang="ru-RU" smtClean="0"/>
              <a:t>Аналитическая информация </a:t>
            </a:r>
            <a:br>
              <a:rPr lang="ru-RU" smtClean="0"/>
            </a:br>
            <a:r>
              <a:rPr lang="ru-RU" smtClean="0"/>
              <a:t> </a:t>
            </a:r>
            <a:r>
              <a:rPr lang="en-US" i="1" smtClean="0"/>
              <a:t>Bernstein Financial Data</a:t>
            </a:r>
          </a:p>
        </p:txBody>
      </p:sp>
      <p:sp>
        <p:nvSpPr>
          <p:cNvPr id="48130" name="Rectangle 3"/>
          <p:cNvSpPr>
            <a:spLocks noGrp="1" noChangeArrowheads="1"/>
          </p:cNvSpPr>
          <p:nvPr>
            <p:ph type="body" idx="4294967295"/>
          </p:nvPr>
        </p:nvSpPr>
        <p:spPr>
          <a:xfrm>
            <a:off x="2339975" y="2438400"/>
            <a:ext cx="4953000" cy="3962400"/>
          </a:xfrm>
        </p:spPr>
        <p:txBody>
          <a:bodyPr/>
          <a:lstStyle/>
          <a:p>
            <a:pPr marL="176213" indent="-176213">
              <a:spcBef>
                <a:spcPct val="50000"/>
              </a:spcBef>
            </a:pPr>
            <a:r>
              <a:rPr lang="ru-RU" smtClean="0">
                <a:solidFill>
                  <a:srgbClr val="000000"/>
                </a:solidFill>
              </a:rPr>
              <a:t>Инвестиционные исследования</a:t>
            </a:r>
            <a:endParaRPr lang="en-US" smtClean="0">
              <a:solidFill>
                <a:srgbClr val="000000"/>
              </a:solidFill>
            </a:endParaRPr>
          </a:p>
          <a:p>
            <a:pPr marL="176213" indent="-176213">
              <a:spcBef>
                <a:spcPct val="50000"/>
              </a:spcBef>
            </a:pPr>
            <a:r>
              <a:rPr lang="en-US" smtClean="0">
                <a:solidFill>
                  <a:srgbClr val="000000"/>
                </a:solidFill>
              </a:rPr>
              <a:t>26 </a:t>
            </a:r>
            <a:r>
              <a:rPr lang="ru-RU" smtClean="0">
                <a:solidFill>
                  <a:srgbClr val="000000"/>
                </a:solidFill>
              </a:rPr>
              <a:t>ежегодных отчетов об отраслях промышленности</a:t>
            </a:r>
            <a:endParaRPr lang="en-US" smtClean="0">
              <a:solidFill>
                <a:srgbClr val="000000"/>
              </a:solidFill>
            </a:endParaRPr>
          </a:p>
          <a:p>
            <a:pPr marL="176213" indent="-176213">
              <a:spcBef>
                <a:spcPct val="50000"/>
              </a:spcBef>
            </a:pPr>
            <a:r>
              <a:rPr lang="en-US" smtClean="0">
                <a:solidFill>
                  <a:srgbClr val="000000"/>
                </a:solidFill>
              </a:rPr>
              <a:t>35 </a:t>
            </a:r>
            <a:r>
              <a:rPr lang="ru-RU" smtClean="0">
                <a:solidFill>
                  <a:srgbClr val="000000"/>
                </a:solidFill>
              </a:rPr>
              <a:t>ежегодных книг о коммерческих компаниях («</a:t>
            </a:r>
            <a:r>
              <a:rPr lang="en-US" smtClean="0">
                <a:solidFill>
                  <a:srgbClr val="000000"/>
                </a:solidFill>
              </a:rPr>
              <a:t>Black books</a:t>
            </a:r>
            <a:r>
              <a:rPr lang="ru-RU" smtClean="0">
                <a:solidFill>
                  <a:srgbClr val="000000"/>
                </a:solidFill>
              </a:rPr>
              <a:t>»)</a:t>
            </a:r>
            <a:endParaRPr lang="en-US" smtClean="0">
              <a:solidFill>
                <a:srgbClr val="000000"/>
              </a:solidFill>
            </a:endParaRPr>
          </a:p>
          <a:p>
            <a:pPr marL="176213" indent="-176213">
              <a:spcBef>
                <a:spcPct val="50000"/>
              </a:spcBef>
            </a:pPr>
            <a:r>
              <a:rPr lang="ru-RU" smtClean="0">
                <a:solidFill>
                  <a:srgbClr val="000000"/>
                </a:solidFill>
              </a:rPr>
              <a:t>Ежемесячные обзоры рынков («</a:t>
            </a:r>
            <a:r>
              <a:rPr lang="en-US" smtClean="0">
                <a:solidFill>
                  <a:srgbClr val="000000"/>
                </a:solidFill>
              </a:rPr>
              <a:t>White books</a:t>
            </a:r>
            <a:r>
              <a:rPr lang="ru-RU" smtClean="0">
                <a:solidFill>
                  <a:srgbClr val="000000"/>
                </a:solidFill>
              </a:rPr>
              <a:t>»)</a:t>
            </a:r>
            <a:endParaRPr lang="en-US" smtClean="0">
              <a:solidFill>
                <a:srgbClr val="000000"/>
              </a:solidFill>
            </a:endParaRPr>
          </a:p>
          <a:p>
            <a:pPr marL="176213" indent="-176213">
              <a:spcBef>
                <a:spcPct val="50000"/>
              </a:spcBef>
            </a:pPr>
            <a:r>
              <a:rPr lang="ru-RU" smtClean="0">
                <a:solidFill>
                  <a:srgbClr val="000000"/>
                </a:solidFill>
              </a:rPr>
              <a:t>Ежемесячная</a:t>
            </a:r>
            <a:r>
              <a:rPr lang="en-US" smtClean="0">
                <a:solidFill>
                  <a:srgbClr val="000000"/>
                </a:solidFill>
              </a:rPr>
              <a:t> </a:t>
            </a:r>
            <a:r>
              <a:rPr lang="ru-RU" smtClean="0">
                <a:solidFill>
                  <a:srgbClr val="000000"/>
                </a:solidFill>
              </a:rPr>
              <a:t>периодика</a:t>
            </a:r>
            <a:r>
              <a:rPr lang="en-US" smtClean="0">
                <a:solidFill>
                  <a:srgbClr val="000000"/>
                </a:solidFill>
              </a:rPr>
              <a:t>:</a:t>
            </a:r>
          </a:p>
          <a:p>
            <a:pPr lvl="1">
              <a:spcBef>
                <a:spcPct val="50000"/>
              </a:spcBef>
            </a:pPr>
            <a:r>
              <a:rPr lang="en-US" i="1" smtClean="0">
                <a:solidFill>
                  <a:srgbClr val="000000"/>
                </a:solidFill>
              </a:rPr>
              <a:t>Bernstein Quantitative Handbook</a:t>
            </a:r>
          </a:p>
          <a:p>
            <a:pPr lvl="1">
              <a:spcBef>
                <a:spcPct val="50000"/>
              </a:spcBef>
            </a:pPr>
            <a:r>
              <a:rPr lang="en-US" i="1" smtClean="0">
                <a:solidFill>
                  <a:srgbClr val="000000"/>
                </a:solidFill>
              </a:rPr>
              <a:t>Bernstein Strategies Monitor</a:t>
            </a:r>
          </a:p>
        </p:txBody>
      </p:sp>
      <p:pic>
        <p:nvPicPr>
          <p:cNvPr id="48131" name="Picture 5"/>
          <p:cNvPicPr>
            <a:picLocks noChangeAspect="1" noChangeArrowheads="1"/>
          </p:cNvPicPr>
          <p:nvPr/>
        </p:nvPicPr>
        <p:blipFill>
          <a:blip r:embed="rId2"/>
          <a:srcRect/>
          <a:stretch>
            <a:fillRect/>
          </a:stretch>
        </p:blipFill>
        <p:spPr bwMode="auto">
          <a:xfrm>
            <a:off x="3348038" y="1752600"/>
            <a:ext cx="2371725" cy="514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body" idx="4294967295"/>
          </p:nvPr>
        </p:nvSpPr>
        <p:spPr>
          <a:xfrm>
            <a:off x="1524000" y="1752600"/>
            <a:ext cx="6629400" cy="4876800"/>
          </a:xfrm>
        </p:spPr>
        <p:txBody>
          <a:bodyPr/>
          <a:lstStyle/>
          <a:p>
            <a:pPr>
              <a:spcBef>
                <a:spcPct val="10000"/>
              </a:spcBef>
            </a:pPr>
            <a:r>
              <a:rPr lang="en-US" sz="2000" i="1" smtClean="0">
                <a:solidFill>
                  <a:srgbClr val="000000"/>
                </a:solidFill>
              </a:rPr>
              <a:t>Business Source Premier</a:t>
            </a:r>
            <a:r>
              <a:rPr lang="en-US" sz="2000" smtClean="0">
                <a:solidFill>
                  <a:srgbClr val="000000"/>
                </a:solidFill>
              </a:rPr>
              <a:t> </a:t>
            </a:r>
            <a:r>
              <a:rPr lang="ru-RU" sz="2000" smtClean="0">
                <a:solidFill>
                  <a:srgbClr val="000000"/>
                </a:solidFill>
              </a:rPr>
              <a:t>уже содержит все экономические отчеты по странам мира от</a:t>
            </a:r>
            <a:r>
              <a:rPr lang="en-US" sz="2000" smtClean="0">
                <a:solidFill>
                  <a:srgbClr val="000000"/>
                </a:solidFill>
              </a:rPr>
              <a:t> ICON Group</a:t>
            </a:r>
            <a:endParaRPr lang="ru-RU" sz="2000" smtClean="0">
              <a:solidFill>
                <a:srgbClr val="000000"/>
              </a:solidFill>
            </a:endParaRPr>
          </a:p>
          <a:p>
            <a:pPr>
              <a:spcBef>
                <a:spcPct val="10000"/>
              </a:spcBef>
              <a:buFontTx/>
              <a:buNone/>
            </a:pPr>
            <a:r>
              <a:rPr lang="en-US" sz="2000" smtClean="0">
                <a:solidFill>
                  <a:srgbClr val="000000"/>
                </a:solidFill>
              </a:rPr>
              <a:t> </a:t>
            </a:r>
            <a:endParaRPr lang="ru-RU" sz="2000" smtClean="0">
              <a:solidFill>
                <a:srgbClr val="000000"/>
              </a:solidFill>
            </a:endParaRPr>
          </a:p>
          <a:p>
            <a:pPr>
              <a:spcBef>
                <a:spcPct val="10000"/>
              </a:spcBef>
            </a:pPr>
            <a:r>
              <a:rPr lang="en-US" sz="2000" i="1" smtClean="0">
                <a:solidFill>
                  <a:srgbClr val="000000"/>
                </a:solidFill>
              </a:rPr>
              <a:t>Business Source Complete</a:t>
            </a:r>
            <a:r>
              <a:rPr lang="en-US" sz="2000" smtClean="0">
                <a:solidFill>
                  <a:srgbClr val="000000"/>
                </a:solidFill>
              </a:rPr>
              <a:t> </a:t>
            </a:r>
            <a:r>
              <a:rPr lang="ru-RU" sz="2000" smtClean="0">
                <a:solidFill>
                  <a:srgbClr val="000000"/>
                </a:solidFill>
              </a:rPr>
              <a:t>содержит дополнительные отчеты</a:t>
            </a:r>
            <a:r>
              <a:rPr lang="en-US" sz="2000" smtClean="0">
                <a:solidFill>
                  <a:srgbClr val="000000"/>
                </a:solidFill>
              </a:rPr>
              <a:t>:</a:t>
            </a:r>
          </a:p>
          <a:p>
            <a:pPr lvl="1">
              <a:spcBef>
                <a:spcPct val="10000"/>
              </a:spcBef>
            </a:pPr>
            <a:r>
              <a:rPr lang="en-US" smtClean="0">
                <a:solidFill>
                  <a:srgbClr val="000000"/>
                </a:solidFill>
              </a:rPr>
              <a:t>World Outlook Reports</a:t>
            </a:r>
          </a:p>
          <a:p>
            <a:pPr lvl="2">
              <a:spcBef>
                <a:spcPct val="0"/>
              </a:spcBef>
            </a:pPr>
            <a:r>
              <a:rPr lang="ru-RU" sz="1600" smtClean="0">
                <a:solidFill>
                  <a:srgbClr val="000000"/>
                </a:solidFill>
              </a:rPr>
              <a:t>Аналитические прогнозы на 235 стран</a:t>
            </a:r>
          </a:p>
          <a:p>
            <a:pPr lvl="2">
              <a:spcBef>
                <a:spcPct val="0"/>
              </a:spcBef>
            </a:pPr>
            <a:endParaRPr lang="en-US" smtClean="0">
              <a:solidFill>
                <a:srgbClr val="000000"/>
              </a:solidFill>
            </a:endParaRPr>
          </a:p>
          <a:p>
            <a:pPr lvl="1">
              <a:spcBef>
                <a:spcPct val="10000"/>
              </a:spcBef>
            </a:pPr>
            <a:r>
              <a:rPr lang="en-US" smtClean="0">
                <a:solidFill>
                  <a:srgbClr val="000000"/>
                </a:solidFill>
              </a:rPr>
              <a:t>Studies Reports</a:t>
            </a:r>
          </a:p>
          <a:p>
            <a:pPr lvl="2">
              <a:spcBef>
                <a:spcPct val="0"/>
              </a:spcBef>
            </a:pPr>
            <a:r>
              <a:rPr lang="ru-RU" sz="1600" smtClean="0">
                <a:solidFill>
                  <a:srgbClr val="000000"/>
                </a:solidFill>
              </a:rPr>
              <a:t>Макроэкономические и инвестиционные отчеты, эконометрические модели и т.п. по 150 странам мира отчеты</a:t>
            </a:r>
            <a:r>
              <a:rPr lang="en-US" sz="1600" smtClean="0">
                <a:solidFill>
                  <a:srgbClr val="000000"/>
                </a:solidFill>
              </a:rPr>
              <a:t>Covers 150 countries</a:t>
            </a:r>
            <a:endParaRPr lang="ru-RU" sz="1600" smtClean="0">
              <a:solidFill>
                <a:srgbClr val="000000"/>
              </a:solidFill>
            </a:endParaRPr>
          </a:p>
          <a:p>
            <a:pPr lvl="2">
              <a:spcBef>
                <a:spcPct val="0"/>
              </a:spcBef>
            </a:pPr>
            <a:endParaRPr lang="en-US" smtClean="0">
              <a:solidFill>
                <a:srgbClr val="000000"/>
              </a:solidFill>
            </a:endParaRPr>
          </a:p>
          <a:p>
            <a:pPr lvl="1">
              <a:spcBef>
                <a:spcPct val="10000"/>
              </a:spcBef>
            </a:pPr>
            <a:r>
              <a:rPr lang="en-US" smtClean="0">
                <a:solidFill>
                  <a:srgbClr val="000000"/>
                </a:solidFill>
              </a:rPr>
              <a:t>Company Benchmarks</a:t>
            </a:r>
          </a:p>
          <a:p>
            <a:pPr lvl="1">
              <a:spcBef>
                <a:spcPct val="10000"/>
              </a:spcBef>
            </a:pPr>
            <a:r>
              <a:rPr lang="en-US" smtClean="0">
                <a:solidFill>
                  <a:srgbClr val="000000"/>
                </a:solidFill>
              </a:rPr>
              <a:t>Entry Strategy Studies</a:t>
            </a:r>
          </a:p>
        </p:txBody>
      </p:sp>
      <p:sp>
        <p:nvSpPr>
          <p:cNvPr id="49154" name="Rectangle 3"/>
          <p:cNvSpPr>
            <a:spLocks noGrp="1" noChangeArrowheads="1"/>
          </p:cNvSpPr>
          <p:nvPr>
            <p:ph type="title" idx="4294967295"/>
          </p:nvPr>
        </p:nvSpPr>
        <p:spPr>
          <a:xfrm>
            <a:off x="990600" y="609600"/>
            <a:ext cx="7772400" cy="762000"/>
          </a:xfrm>
        </p:spPr>
        <p:txBody>
          <a:bodyPr/>
          <a:lstStyle/>
          <a:p>
            <a:r>
              <a:rPr lang="en-US" sz="2400" i="1" smtClean="0"/>
              <a:t>Business Source Complete</a:t>
            </a:r>
            <a:r>
              <a:rPr lang="en-US" sz="2400" smtClean="0"/>
              <a:t> </a:t>
            </a:r>
            <a:r>
              <a:rPr lang="ru-RU" sz="2400" smtClean="0"/>
              <a:t>содержит</a:t>
            </a:r>
            <a:br>
              <a:rPr lang="ru-RU" sz="2400" smtClean="0"/>
            </a:br>
            <a:r>
              <a:rPr lang="ru-RU" sz="2400" smtClean="0"/>
              <a:t> дополнительную информацию от</a:t>
            </a:r>
            <a:r>
              <a:rPr lang="en-US" sz="2400" smtClean="0"/>
              <a:t> ICON Group International</a:t>
            </a:r>
          </a:p>
        </p:txBody>
      </p:sp>
      <p:pic>
        <p:nvPicPr>
          <p:cNvPr id="49155" name="Picture 4"/>
          <p:cNvPicPr>
            <a:picLocks noChangeAspect="1" noChangeArrowheads="1"/>
          </p:cNvPicPr>
          <p:nvPr/>
        </p:nvPicPr>
        <p:blipFill>
          <a:blip r:embed="rId2"/>
          <a:srcRect/>
          <a:stretch>
            <a:fillRect/>
          </a:stretch>
        </p:blipFill>
        <p:spPr bwMode="auto">
          <a:xfrm>
            <a:off x="6516688" y="5661025"/>
            <a:ext cx="1368425" cy="690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ru-RU"/>
          </a:p>
        </p:txBody>
      </p:sp>
      <p:pic>
        <p:nvPicPr>
          <p:cNvPr id="50178" name="Picture 3"/>
          <p:cNvPicPr>
            <a:picLocks noChangeAspect="1" noChangeArrowheads="1"/>
          </p:cNvPicPr>
          <p:nvPr/>
        </p:nvPicPr>
        <p:blipFill>
          <a:blip r:embed="rId2"/>
          <a:srcRect/>
          <a:stretch>
            <a:fillRect/>
          </a:stretch>
        </p:blipFill>
        <p:spPr bwMode="auto">
          <a:xfrm>
            <a:off x="3175" y="425450"/>
            <a:ext cx="9136063" cy="6432550"/>
          </a:xfrm>
          <a:prstGeom prst="rect">
            <a:avLst/>
          </a:prstGeom>
          <a:noFill/>
          <a:ln w="9525">
            <a:noFill/>
            <a:miter lim="800000"/>
            <a:headEnd/>
            <a:tailEnd/>
          </a:ln>
        </p:spPr>
      </p:pic>
      <p:sp>
        <p:nvSpPr>
          <p:cNvPr id="50179" name="Rectangle 4"/>
          <p:cNvSpPr>
            <a:spLocks noGrp="1" noChangeArrowheads="1"/>
          </p:cNvSpPr>
          <p:nvPr>
            <p:ph type="title" idx="4294967295"/>
          </p:nvPr>
        </p:nvSpPr>
        <p:spPr>
          <a:xfrm>
            <a:off x="0" y="152400"/>
            <a:ext cx="9144000" cy="381000"/>
          </a:xfrm>
        </p:spPr>
        <p:txBody>
          <a:bodyPr/>
          <a:lstStyle/>
          <a:p>
            <a:pPr eaLnBrk="1" hangingPunct="1"/>
            <a:r>
              <a:rPr lang="en-US" i="1" smtClean="0"/>
              <a:t>Business Source Complete</a:t>
            </a:r>
            <a:r>
              <a:rPr lang="en-US" smtClean="0"/>
              <a:t>: Author Profile</a:t>
            </a:r>
            <a:endParaRPr lang="en-US" sz="1300" i="1" smtClean="0"/>
          </a:p>
        </p:txBody>
      </p:sp>
      <p:sp>
        <p:nvSpPr>
          <p:cNvPr id="50180" name="Rectangle 5"/>
          <p:cNvSpPr>
            <a:spLocks noChangeArrowheads="1"/>
          </p:cNvSpPr>
          <p:nvPr/>
        </p:nvSpPr>
        <p:spPr bwMode="auto">
          <a:xfrm>
            <a:off x="6553200" y="4267200"/>
            <a:ext cx="2133600" cy="2438400"/>
          </a:xfrm>
          <a:prstGeom prst="rect">
            <a:avLst/>
          </a:prstGeom>
          <a:gradFill rotWithShape="0">
            <a:gsLst>
              <a:gs pos="0">
                <a:schemeClr val="accent2"/>
              </a:gs>
              <a:gs pos="100000">
                <a:srgbClr val="000080"/>
              </a:gs>
            </a:gsLst>
            <a:lin ang="5400000" scaled="1"/>
          </a:gradFill>
          <a:ln w="9525">
            <a:noFill/>
            <a:miter lim="800000"/>
            <a:headEnd/>
            <a:tailEnd/>
          </a:ln>
        </p:spPr>
        <p:txBody>
          <a:bodyPr wrap="none" anchor="ctr"/>
          <a:lstStyle/>
          <a:p>
            <a:r>
              <a:rPr lang="en-US" sz="2000" b="1">
                <a:solidFill>
                  <a:schemeClr val="bg1"/>
                </a:solidFill>
              </a:rPr>
              <a:t>BSC now</a:t>
            </a:r>
          </a:p>
          <a:p>
            <a:r>
              <a:rPr lang="en-US" sz="2000" b="1">
                <a:solidFill>
                  <a:schemeClr val="bg1"/>
                </a:solidFill>
              </a:rPr>
              <a:t>provides author</a:t>
            </a:r>
          </a:p>
          <a:p>
            <a:r>
              <a:rPr lang="en-US" sz="2000" b="1">
                <a:solidFill>
                  <a:schemeClr val="bg1"/>
                </a:solidFill>
              </a:rPr>
              <a:t>profiles for</a:t>
            </a:r>
          </a:p>
          <a:p>
            <a:r>
              <a:rPr lang="en-US" sz="2000" b="1">
                <a:solidFill>
                  <a:schemeClr val="bg1"/>
                </a:solidFill>
              </a:rPr>
              <a:t>the 40,000</a:t>
            </a:r>
          </a:p>
          <a:p>
            <a:r>
              <a:rPr lang="en-US" sz="2000" b="1">
                <a:solidFill>
                  <a:schemeClr val="bg1"/>
                </a:solidFill>
              </a:rPr>
              <a:t>most cited</a:t>
            </a:r>
          </a:p>
          <a:p>
            <a:r>
              <a:rPr lang="en-US" sz="2000" b="1">
                <a:solidFill>
                  <a:schemeClr val="bg1"/>
                </a:solidFill>
              </a:rPr>
              <a:t>authors in the</a:t>
            </a:r>
          </a:p>
          <a:p>
            <a:r>
              <a:rPr lang="en-US" sz="2000" b="1">
                <a:solidFill>
                  <a:schemeClr val="bg1"/>
                </a:solidFill>
              </a:rPr>
              <a:t>database. </a:t>
            </a:r>
            <a:endParaRPr lang="en-US"/>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490" name="Rectangle 2"/>
          <p:cNvSpPr>
            <a:spLocks noChangeArrowheads="1"/>
          </p:cNvSpPr>
          <p:nvPr/>
        </p:nvSpPr>
        <p:spPr bwMode="auto">
          <a:xfrm>
            <a:off x="1219200" y="838200"/>
            <a:ext cx="6624638" cy="4937125"/>
          </a:xfrm>
          <a:prstGeom prst="rect">
            <a:avLst/>
          </a:prstGeom>
          <a:noFill/>
          <a:ln w="9525">
            <a:noFill/>
            <a:miter lim="800000"/>
            <a:headEnd/>
            <a:tailEnd/>
          </a:ln>
          <a:effectLst/>
        </p:spPr>
        <p:txBody>
          <a:bodyPr>
            <a:spAutoFit/>
          </a:bodyPr>
          <a:lstStyle/>
          <a:p>
            <a:pPr algn="ctr" eaLnBrk="0" hangingPunct="0">
              <a:defRPr/>
            </a:pPr>
            <a:r>
              <a:rPr lang="ru-RU" sz="2800">
                <a:solidFill>
                  <a:srgbClr val="0E3B7F"/>
                </a:solidFill>
                <a:latin typeface="Arial Unicode MS" pitchFamily="34" charset="-128"/>
                <a:ea typeface="Arial Unicode MS" pitchFamily="34" charset="-128"/>
                <a:cs typeface="Arial Unicode MS" pitchFamily="34" charset="-128"/>
              </a:rPr>
              <a:t>Через </a:t>
            </a:r>
            <a:r>
              <a:rPr lang="en-US" sz="2800">
                <a:solidFill>
                  <a:srgbClr val="0E3B7F"/>
                </a:solidFill>
                <a:latin typeface="Arial Unicode MS" pitchFamily="34" charset="-128"/>
                <a:ea typeface="Arial Unicode MS" pitchFamily="34" charset="-128"/>
                <a:cs typeface="Arial Unicode MS" pitchFamily="34" charset="-128"/>
              </a:rPr>
              <a:t>EBSCO Publishing</a:t>
            </a:r>
          </a:p>
          <a:p>
            <a:pPr algn="ctr" eaLnBrk="0" hangingPunct="0">
              <a:defRPr/>
            </a:pPr>
            <a:endParaRPr lang="en-US">
              <a:latin typeface="Arial Unicode MS" pitchFamily="34" charset="-128"/>
              <a:ea typeface="Arial Unicode MS" pitchFamily="34" charset="-128"/>
              <a:cs typeface="Arial Unicode MS" pitchFamily="34" charset="-128"/>
            </a:endParaRPr>
          </a:p>
          <a:p>
            <a:pPr algn="ctr" eaLnBrk="0" hangingPunct="0">
              <a:defRPr/>
            </a:pPr>
            <a:r>
              <a:rPr lang="ru-RU" sz="3200">
                <a:latin typeface="Arial Unicode MS" pitchFamily="34" charset="-128"/>
                <a:ea typeface="Arial Unicode MS" pitchFamily="34" charset="-128"/>
                <a:cs typeface="Arial Unicode MS" pitchFamily="34" charset="-128"/>
              </a:rPr>
              <a:t>библиотеки получают</a:t>
            </a:r>
          </a:p>
          <a:p>
            <a:pPr algn="ctr" eaLnBrk="0" hangingPunct="0">
              <a:defRPr/>
            </a:pPr>
            <a:r>
              <a:rPr lang="ru-RU" sz="3200">
                <a:effectLst>
                  <a:outerShdw blurRad="38100" dist="38100" dir="2700000" algn="tl">
                    <a:srgbClr val="C0C0C0"/>
                  </a:outerShdw>
                </a:effectLst>
                <a:latin typeface="Arial Unicode MS" pitchFamily="34" charset="-128"/>
                <a:ea typeface="Arial Unicode MS" pitchFamily="34" charset="-128"/>
                <a:cs typeface="Arial Unicode MS" pitchFamily="34" charset="-128"/>
              </a:rPr>
              <a:t>Более 4</a:t>
            </a:r>
            <a:r>
              <a:rPr lang="en-US" sz="3200">
                <a:effectLst>
                  <a:outerShdw blurRad="38100" dist="38100" dir="2700000" algn="tl">
                    <a:srgbClr val="C0C0C0"/>
                  </a:outerShdw>
                </a:effectLst>
                <a:latin typeface="Arial Unicode MS" pitchFamily="34" charset="-128"/>
                <a:ea typeface="Arial Unicode MS" pitchFamily="34" charset="-128"/>
                <a:cs typeface="Arial Unicode MS" pitchFamily="34" charset="-128"/>
              </a:rPr>
              <a:t>0</a:t>
            </a:r>
            <a:r>
              <a:rPr lang="ru-RU" sz="3200">
                <a:effectLst>
                  <a:outerShdw blurRad="38100" dist="38100" dir="2700000" algn="tl">
                    <a:srgbClr val="C0C0C0"/>
                  </a:outerShdw>
                </a:effectLst>
                <a:latin typeface="Arial Unicode MS" pitchFamily="34" charset="-128"/>
                <a:ea typeface="Arial Unicode MS" pitchFamily="34" charset="-128"/>
                <a:cs typeface="Arial Unicode MS" pitchFamily="34" charset="-128"/>
              </a:rPr>
              <a:t>0</a:t>
            </a:r>
            <a:r>
              <a:rPr lang="en-US" sz="3200">
                <a:effectLst>
                  <a:outerShdw blurRad="38100" dist="38100" dir="2700000" algn="tl">
                    <a:srgbClr val="C0C0C0"/>
                  </a:outerShdw>
                </a:effectLst>
                <a:latin typeface="Arial Unicode MS" pitchFamily="34" charset="-128"/>
                <a:ea typeface="Arial Unicode MS" pitchFamily="34" charset="-128"/>
                <a:cs typeface="Arial Unicode MS" pitchFamily="34" charset="-128"/>
              </a:rPr>
              <a:t>.0</a:t>
            </a:r>
            <a:r>
              <a:rPr lang="ru-RU" sz="3200">
                <a:effectLst>
                  <a:outerShdw blurRad="38100" dist="38100" dir="2700000" algn="tl">
                    <a:srgbClr val="C0C0C0"/>
                  </a:outerShdw>
                </a:effectLst>
                <a:latin typeface="Arial Unicode MS" pitchFamily="34" charset="-128"/>
                <a:ea typeface="Arial Unicode MS" pitchFamily="34" charset="-128"/>
                <a:cs typeface="Arial Unicode MS" pitchFamily="34" charset="-128"/>
              </a:rPr>
              <a:t>00</a:t>
            </a:r>
            <a:r>
              <a:rPr lang="en-US" sz="3200">
                <a:effectLst>
                  <a:outerShdw blurRad="38100" dist="38100" dir="2700000" algn="tl">
                    <a:srgbClr val="C0C0C0"/>
                  </a:outerShdw>
                </a:effectLst>
                <a:latin typeface="Arial Unicode MS" pitchFamily="34" charset="-128"/>
                <a:ea typeface="Arial Unicode MS" pitchFamily="34" charset="-128"/>
                <a:cs typeface="Arial Unicode MS" pitchFamily="34" charset="-128"/>
              </a:rPr>
              <a:t> </a:t>
            </a:r>
          </a:p>
          <a:p>
            <a:pPr algn="ctr" eaLnBrk="0" hangingPunct="0">
              <a:defRPr/>
            </a:pPr>
            <a:r>
              <a:rPr lang="ru-RU" sz="3200">
                <a:latin typeface="Arial Unicode MS" pitchFamily="34" charset="-128"/>
                <a:ea typeface="Arial Unicode MS" pitchFamily="34" charset="-128"/>
                <a:cs typeface="Arial Unicode MS" pitchFamily="34" charset="-128"/>
              </a:rPr>
              <a:t>полнотекстовых журналов, книг</a:t>
            </a:r>
            <a:r>
              <a:rPr lang="en-US" sz="3200">
                <a:latin typeface="Arial Unicode MS" pitchFamily="34" charset="-128"/>
                <a:ea typeface="Arial Unicode MS" pitchFamily="34" charset="-128"/>
                <a:cs typeface="Arial Unicode MS" pitchFamily="34" charset="-128"/>
              </a:rPr>
              <a:t>, </a:t>
            </a:r>
            <a:r>
              <a:rPr lang="ru-RU" sz="3200">
                <a:latin typeface="Arial Unicode MS" pitchFamily="34" charset="-128"/>
                <a:ea typeface="Arial Unicode MS" pitchFamily="34" charset="-128"/>
                <a:cs typeface="Arial Unicode MS" pitchFamily="34" charset="-128"/>
              </a:rPr>
              <a:t>брошюр, газет, справочников и аналитических обзоров</a:t>
            </a:r>
            <a:endParaRPr lang="en-US" sz="3200">
              <a:latin typeface="Arial Unicode MS" pitchFamily="34" charset="-128"/>
              <a:ea typeface="Arial Unicode MS" pitchFamily="34" charset="-128"/>
              <a:cs typeface="Arial Unicode MS" pitchFamily="34" charset="-128"/>
            </a:endParaRPr>
          </a:p>
          <a:p>
            <a:pPr>
              <a:defRPr/>
            </a:pPr>
            <a:endParaRPr lang="en-US" sz="2000">
              <a:latin typeface="Arial Unicode MS" pitchFamily="34" charset="-128"/>
              <a:ea typeface="Arial Unicode MS" pitchFamily="34" charset="-128"/>
              <a:cs typeface="Arial Unicode MS" pitchFamily="34" charset="-128"/>
            </a:endParaRPr>
          </a:p>
          <a:p>
            <a:pPr>
              <a:defRPr/>
            </a:pPr>
            <a:r>
              <a:rPr lang="ru-RU" sz="2000">
                <a:latin typeface="Arial Unicode MS" pitchFamily="34" charset="-128"/>
                <a:ea typeface="Arial Unicode MS" pitchFamily="34" charset="-128"/>
                <a:cs typeface="Arial Unicode MS" pitchFamily="34" charset="-128"/>
              </a:rPr>
              <a:t>Базы данных </a:t>
            </a:r>
            <a:r>
              <a:rPr lang="en-US" sz="2000">
                <a:latin typeface="Arial Unicode MS" pitchFamily="34" charset="-128"/>
                <a:ea typeface="Arial Unicode MS" pitchFamily="34" charset="-128"/>
                <a:cs typeface="Arial Unicode MS" pitchFamily="34" charset="-128"/>
              </a:rPr>
              <a:t>EBSCO </a:t>
            </a:r>
            <a:r>
              <a:rPr lang="ru-RU" sz="2000">
                <a:latin typeface="Arial Unicode MS" pitchFamily="34" charset="-128"/>
                <a:ea typeface="Arial Unicode MS" pitchFamily="34" charset="-128"/>
                <a:cs typeface="Arial Unicode MS" pitchFamily="34" charset="-128"/>
              </a:rPr>
              <a:t>признаны наилучшими в опросе академических и публичных библиотек  США.</a:t>
            </a:r>
          </a:p>
          <a:p>
            <a:pPr>
              <a:defRPr/>
            </a:pPr>
            <a:r>
              <a:rPr lang="ru-RU" sz="2000">
                <a:latin typeface="Arial Unicode MS" pitchFamily="34" charset="-128"/>
                <a:ea typeface="Arial Unicode MS" pitchFamily="34" charset="-128"/>
                <a:cs typeface="Arial Unicode MS" pitchFamily="34" charset="-128"/>
              </a:rPr>
              <a:t>               (по данным </a:t>
            </a:r>
            <a:r>
              <a:rPr lang="en-US" sz="2000" b="1" i="1">
                <a:latin typeface="Arial Unicode MS" pitchFamily="34" charset="-128"/>
                <a:ea typeface="Arial Unicode MS" pitchFamily="34" charset="-128"/>
                <a:cs typeface="Arial Unicode MS" pitchFamily="34" charset="-128"/>
              </a:rPr>
              <a:t>Library Journal</a:t>
            </a:r>
            <a:r>
              <a:rPr lang="ru-RU" sz="2000">
                <a:latin typeface="Arial Unicode MS" pitchFamily="34" charset="-128"/>
                <a:ea typeface="Arial Unicode MS" pitchFamily="34" charset="-128"/>
                <a:cs typeface="Arial Unicode MS" pitchFamily="34" charset="-128"/>
              </a:rPr>
              <a:t>)</a:t>
            </a:r>
          </a:p>
          <a:p>
            <a:pPr algn="ctr" eaLnBrk="0" hangingPunct="0">
              <a:defRPr/>
            </a:pPr>
            <a:endParaRPr lang="ru-RU" sz="3200">
              <a:latin typeface="Arial Unicode MS" pitchFamily="34" charset="-128"/>
              <a:ea typeface="Arial Unicode MS" pitchFamily="34" charset="-128"/>
              <a:cs typeface="Arial Unicode MS" pitchFamily="34" charset="-128"/>
            </a:endParaRPr>
          </a:p>
        </p:txBody>
      </p:sp>
      <p:pic>
        <p:nvPicPr>
          <p:cNvPr id="21506" name="Picture 3" descr="AIP"/>
          <p:cNvPicPr>
            <a:picLocks noChangeAspect="1" noChangeArrowheads="1"/>
          </p:cNvPicPr>
          <p:nvPr/>
        </p:nvPicPr>
        <p:blipFill>
          <a:blip r:embed="rId2"/>
          <a:srcRect/>
          <a:stretch>
            <a:fillRect/>
          </a:stretch>
        </p:blipFill>
        <p:spPr bwMode="auto">
          <a:xfrm>
            <a:off x="3429000" y="5715000"/>
            <a:ext cx="1382713" cy="698500"/>
          </a:xfrm>
          <a:prstGeom prst="rect">
            <a:avLst/>
          </a:prstGeom>
          <a:noFill/>
          <a:ln w="9525">
            <a:noFill/>
            <a:miter lim="800000"/>
            <a:headEnd/>
            <a:tailEnd/>
          </a:ln>
        </p:spPr>
      </p:pic>
      <p:pic>
        <p:nvPicPr>
          <p:cNvPr id="21507" name="Picture 4" descr="springer1"/>
          <p:cNvPicPr>
            <a:picLocks noChangeAspect="1" noChangeArrowheads="1"/>
          </p:cNvPicPr>
          <p:nvPr/>
        </p:nvPicPr>
        <p:blipFill>
          <a:blip r:embed="rId3"/>
          <a:srcRect/>
          <a:stretch>
            <a:fillRect/>
          </a:stretch>
        </p:blipFill>
        <p:spPr bwMode="auto">
          <a:xfrm>
            <a:off x="1752600" y="5638800"/>
            <a:ext cx="1490663" cy="914400"/>
          </a:xfrm>
          <a:prstGeom prst="rect">
            <a:avLst/>
          </a:prstGeom>
          <a:noFill/>
          <a:ln w="9525">
            <a:noFill/>
            <a:miter lim="800000"/>
            <a:headEnd/>
            <a:tailEnd/>
          </a:ln>
        </p:spPr>
      </p:pic>
      <p:pic>
        <p:nvPicPr>
          <p:cNvPr id="21508" name="Picture 5" descr="carfax"/>
          <p:cNvPicPr>
            <a:picLocks noChangeAspect="1" noChangeArrowheads="1"/>
          </p:cNvPicPr>
          <p:nvPr/>
        </p:nvPicPr>
        <p:blipFill>
          <a:blip r:embed="rId4"/>
          <a:srcRect/>
          <a:stretch>
            <a:fillRect/>
          </a:stretch>
        </p:blipFill>
        <p:spPr bwMode="auto">
          <a:xfrm>
            <a:off x="4953000" y="5516563"/>
            <a:ext cx="1130300" cy="1130300"/>
          </a:xfrm>
          <a:prstGeom prst="rect">
            <a:avLst/>
          </a:prstGeom>
          <a:noFill/>
          <a:ln w="9525">
            <a:noFill/>
            <a:miter lim="800000"/>
            <a:headEnd/>
            <a:tailEnd/>
          </a:ln>
        </p:spPr>
      </p:pic>
      <p:pic>
        <p:nvPicPr>
          <p:cNvPr id="21509" name="Picture 6"/>
          <p:cNvPicPr>
            <a:picLocks noChangeAspect="1" noChangeArrowheads="1"/>
          </p:cNvPicPr>
          <p:nvPr/>
        </p:nvPicPr>
        <p:blipFill>
          <a:blip r:embed="rId5"/>
          <a:srcRect/>
          <a:stretch>
            <a:fillRect/>
          </a:stretch>
        </p:blipFill>
        <p:spPr bwMode="auto">
          <a:xfrm>
            <a:off x="250825" y="5734050"/>
            <a:ext cx="1196975" cy="446088"/>
          </a:xfrm>
          <a:prstGeom prst="rect">
            <a:avLst/>
          </a:prstGeom>
          <a:noFill/>
          <a:ln w="9525">
            <a:noFill/>
            <a:miter lim="800000"/>
            <a:headEnd/>
            <a:tailEnd/>
          </a:ln>
        </p:spPr>
      </p:pic>
      <p:pic>
        <p:nvPicPr>
          <p:cNvPr id="21510" name="Picture 7"/>
          <p:cNvPicPr>
            <a:picLocks noChangeAspect="1" noChangeArrowheads="1"/>
          </p:cNvPicPr>
          <p:nvPr/>
        </p:nvPicPr>
        <p:blipFill>
          <a:blip r:embed="rId6"/>
          <a:srcRect/>
          <a:stretch>
            <a:fillRect/>
          </a:stretch>
        </p:blipFill>
        <p:spPr bwMode="auto">
          <a:xfrm>
            <a:off x="7620000" y="6096000"/>
            <a:ext cx="1296988" cy="392113"/>
          </a:xfrm>
          <a:prstGeom prst="rect">
            <a:avLst/>
          </a:prstGeom>
          <a:noFill/>
          <a:ln w="9525">
            <a:noFill/>
            <a:miter lim="800000"/>
            <a:headEnd/>
            <a:tailEnd/>
          </a:ln>
        </p:spPr>
      </p:pic>
      <p:pic>
        <p:nvPicPr>
          <p:cNvPr id="21511" name="Picture 8"/>
          <p:cNvPicPr>
            <a:picLocks noChangeAspect="1" noChangeArrowheads="1"/>
          </p:cNvPicPr>
          <p:nvPr/>
        </p:nvPicPr>
        <p:blipFill>
          <a:blip r:embed="rId7"/>
          <a:srcRect/>
          <a:stretch>
            <a:fillRect/>
          </a:stretch>
        </p:blipFill>
        <p:spPr bwMode="auto">
          <a:xfrm>
            <a:off x="6324600" y="6096000"/>
            <a:ext cx="1166813" cy="347663"/>
          </a:xfrm>
          <a:prstGeom prst="rect">
            <a:avLst/>
          </a:prstGeom>
          <a:noFill/>
          <a:ln w="9525">
            <a:noFill/>
            <a:miter lim="800000"/>
            <a:headEnd/>
            <a:tailEnd/>
          </a:ln>
        </p:spPr>
      </p:pic>
      <p:pic>
        <p:nvPicPr>
          <p:cNvPr id="21512" name="Picture 9"/>
          <p:cNvPicPr>
            <a:picLocks noChangeAspect="1" noChangeArrowheads="1"/>
          </p:cNvPicPr>
          <p:nvPr/>
        </p:nvPicPr>
        <p:blipFill>
          <a:blip r:embed="rId8"/>
          <a:srcRect/>
          <a:stretch>
            <a:fillRect/>
          </a:stretch>
        </p:blipFill>
        <p:spPr bwMode="auto">
          <a:xfrm>
            <a:off x="228600" y="6172200"/>
            <a:ext cx="1219200" cy="406400"/>
          </a:xfrm>
          <a:prstGeom prst="rect">
            <a:avLst/>
          </a:prstGeom>
          <a:noFill/>
          <a:ln w="9525">
            <a:noFill/>
            <a:miter lim="800000"/>
            <a:headEnd/>
            <a:tailEnd/>
          </a:ln>
        </p:spPr>
      </p:pic>
      <p:pic>
        <p:nvPicPr>
          <p:cNvPr id="21513" name="Рисунок 10" descr="logo.gif"/>
          <p:cNvPicPr>
            <a:picLocks noChangeAspect="1"/>
          </p:cNvPicPr>
          <p:nvPr/>
        </p:nvPicPr>
        <p:blipFill>
          <a:blip r:embed="rId9"/>
          <a:srcRect/>
          <a:stretch>
            <a:fillRect/>
          </a:stretch>
        </p:blipFill>
        <p:spPr bwMode="auto">
          <a:xfrm>
            <a:off x="6324600" y="5562600"/>
            <a:ext cx="2438400" cy="3048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5" fill="hold" nodeType="withEffect">
                                  <p:stCondLst>
                                    <p:cond delay="0"/>
                                  </p:stCondLst>
                                  <p:childTnLst>
                                    <p:set>
                                      <p:cBhvr>
                                        <p:cTn id="6" dur="1" fill="hold">
                                          <p:stCondLst>
                                            <p:cond delay="0"/>
                                          </p:stCondLst>
                                        </p:cTn>
                                        <p:tgtEl>
                                          <p:spTgt spid="1471490">
                                            <p:txEl>
                                              <p:pRg st="3" end="3"/>
                                            </p:txEl>
                                          </p:spTgt>
                                        </p:tgtEl>
                                        <p:attrNameLst>
                                          <p:attrName>style.visibility</p:attrName>
                                        </p:attrNameLst>
                                      </p:cBhvr>
                                      <p:to>
                                        <p:strVal val="visible"/>
                                      </p:to>
                                    </p:set>
                                    <p:animEffect transition="in" filter="checkerboard(down)">
                                      <p:cBhvr>
                                        <p:cTn id="7" dur="500"/>
                                        <p:tgtEl>
                                          <p:spTgt spid="1471490">
                                            <p:txEl>
                                              <p:pRg st="3" end="3"/>
                                            </p:txEl>
                                          </p:spTgt>
                                        </p:tgtEl>
                                      </p:cBhvr>
                                    </p:animEffect>
                                  </p:childTnLst>
                                </p:cTn>
                              </p:par>
                              <p:par>
                                <p:cTn id="8" presetID="5" presetClass="entr" presetSubtype="5" fill="hold" nodeType="withEffect">
                                  <p:stCondLst>
                                    <p:cond delay="0"/>
                                  </p:stCondLst>
                                  <p:childTnLst>
                                    <p:set>
                                      <p:cBhvr>
                                        <p:cTn id="9" dur="1" fill="hold">
                                          <p:stCondLst>
                                            <p:cond delay="0"/>
                                          </p:stCondLst>
                                        </p:cTn>
                                        <p:tgtEl>
                                          <p:spTgt spid="1471490">
                                            <p:txEl>
                                              <p:pRg st="4" end="4"/>
                                            </p:txEl>
                                          </p:spTgt>
                                        </p:tgtEl>
                                        <p:attrNameLst>
                                          <p:attrName>style.visibility</p:attrName>
                                        </p:attrNameLst>
                                      </p:cBhvr>
                                      <p:to>
                                        <p:strVal val="visible"/>
                                      </p:to>
                                    </p:set>
                                    <p:animEffect transition="in" filter="checkerboard(down)">
                                      <p:cBhvr>
                                        <p:cTn id="10" dur="500"/>
                                        <p:tgtEl>
                                          <p:spTgt spid="147149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idx="4294967295"/>
          </p:nvPr>
        </p:nvSpPr>
        <p:spPr>
          <a:xfrm>
            <a:off x="1219200" y="804863"/>
            <a:ext cx="8153400" cy="762000"/>
          </a:xfrm>
        </p:spPr>
        <p:txBody>
          <a:bodyPr/>
          <a:lstStyle/>
          <a:p>
            <a:pPr eaLnBrk="1" hangingPunct="1"/>
            <a:r>
              <a:rPr lang="en-US" smtClean="0"/>
              <a:t>73 </a:t>
            </a:r>
            <a:r>
              <a:rPr lang="ru-RU" smtClean="0"/>
              <a:t>семинара </a:t>
            </a:r>
            <a:r>
              <a:rPr lang="en-US" smtClean="0"/>
              <a:t>Harvard &amp; Stanford (</a:t>
            </a:r>
            <a:r>
              <a:rPr lang="ru-RU" smtClean="0"/>
              <a:t>видео</a:t>
            </a:r>
            <a:r>
              <a:rPr lang="en-US" smtClean="0"/>
              <a:t>)</a:t>
            </a:r>
            <a:br>
              <a:rPr lang="en-US" smtClean="0"/>
            </a:br>
            <a:r>
              <a:rPr lang="en-US" sz="1800" smtClean="0"/>
              <a:t>Unique to </a:t>
            </a:r>
            <a:r>
              <a:rPr lang="en-US" sz="1800" i="1" smtClean="0"/>
              <a:t>Business Source Complete</a:t>
            </a:r>
          </a:p>
        </p:txBody>
      </p:sp>
      <p:sp>
        <p:nvSpPr>
          <p:cNvPr id="51202" name="Rectangle 3"/>
          <p:cNvSpPr>
            <a:spLocks noGrp="1" noChangeArrowheads="1"/>
          </p:cNvSpPr>
          <p:nvPr>
            <p:ph type="body" idx="4294967295"/>
          </p:nvPr>
        </p:nvSpPr>
        <p:spPr>
          <a:xfrm>
            <a:off x="1219200" y="1955800"/>
            <a:ext cx="6858000" cy="1190625"/>
          </a:xfrm>
        </p:spPr>
        <p:txBody>
          <a:bodyPr/>
          <a:lstStyle/>
          <a:p>
            <a:pPr marL="0" indent="0" eaLnBrk="1" hangingPunct="1">
              <a:spcBef>
                <a:spcPct val="0"/>
              </a:spcBef>
              <a:buFontTx/>
              <a:buNone/>
            </a:pPr>
            <a:r>
              <a:rPr lang="ru-RU" sz="2000" smtClean="0"/>
              <a:t>Серия семинарских занятий в видеоформате показывает работу известных преподавателей и экспертов в области экономики и бизнеса из</a:t>
            </a:r>
            <a:r>
              <a:rPr lang="en-US" sz="2000" smtClean="0"/>
              <a:t> Harvard Business School </a:t>
            </a:r>
            <a:r>
              <a:rPr lang="ru-RU" sz="2000" smtClean="0"/>
              <a:t>и</a:t>
            </a:r>
            <a:r>
              <a:rPr lang="en-US" sz="2000" smtClean="0"/>
              <a:t> Stanford Graduate School of Business</a:t>
            </a:r>
          </a:p>
        </p:txBody>
      </p:sp>
      <p:sp>
        <p:nvSpPr>
          <p:cNvPr id="51203" name="Text Box 4"/>
          <p:cNvSpPr txBox="1">
            <a:spLocks noChangeArrowheads="1"/>
          </p:cNvSpPr>
          <p:nvPr/>
        </p:nvSpPr>
        <p:spPr bwMode="auto">
          <a:xfrm>
            <a:off x="1214438" y="3505200"/>
            <a:ext cx="2760662" cy="2952750"/>
          </a:xfrm>
          <a:prstGeom prst="rect">
            <a:avLst/>
          </a:prstGeom>
          <a:noFill/>
          <a:ln w="9525">
            <a:noFill/>
            <a:miter lim="800000"/>
            <a:headEnd/>
            <a:tailEnd/>
          </a:ln>
        </p:spPr>
        <p:txBody>
          <a:bodyPr wrap="none">
            <a:spAutoFit/>
          </a:bodyPr>
          <a:lstStyle/>
          <a:p>
            <a:pPr marL="284163" indent="-284163" eaLnBrk="0" hangingPunct="0">
              <a:spcBef>
                <a:spcPct val="20000"/>
              </a:spcBef>
              <a:buFont typeface="Times New Roman" pitchFamily="18" charset="0"/>
              <a:buChar char="–"/>
            </a:pPr>
            <a:r>
              <a:rPr lang="en-US"/>
              <a:t>Case Method </a:t>
            </a:r>
          </a:p>
          <a:p>
            <a:pPr marL="284163" indent="-284163" eaLnBrk="0" hangingPunct="0">
              <a:spcBef>
                <a:spcPct val="20000"/>
              </a:spcBef>
              <a:buFont typeface="Times New Roman" pitchFamily="18" charset="0"/>
              <a:buChar char="–"/>
            </a:pPr>
            <a:r>
              <a:rPr lang="en-US"/>
              <a:t>Change </a:t>
            </a:r>
          </a:p>
          <a:p>
            <a:pPr marL="284163" indent="-284163" eaLnBrk="0" hangingPunct="0">
              <a:spcBef>
                <a:spcPct val="20000"/>
              </a:spcBef>
              <a:buFont typeface="Times New Roman" pitchFamily="18" charset="0"/>
              <a:buChar char="–"/>
            </a:pPr>
            <a:r>
              <a:rPr lang="en-US"/>
              <a:t>Communications </a:t>
            </a:r>
          </a:p>
          <a:p>
            <a:pPr marL="284163" indent="-284163" eaLnBrk="0" hangingPunct="0">
              <a:spcBef>
                <a:spcPct val="20000"/>
              </a:spcBef>
              <a:buFont typeface="Times New Roman" pitchFamily="18" charset="0"/>
              <a:buChar char="–"/>
            </a:pPr>
            <a:r>
              <a:rPr lang="en-US"/>
              <a:t>Ethics </a:t>
            </a:r>
          </a:p>
          <a:p>
            <a:pPr marL="284163" indent="-284163" eaLnBrk="0" hangingPunct="0">
              <a:spcBef>
                <a:spcPct val="20000"/>
              </a:spcBef>
              <a:buFont typeface="Times New Roman" pitchFamily="18" charset="0"/>
              <a:buChar char="–"/>
            </a:pPr>
            <a:r>
              <a:rPr lang="en-US"/>
              <a:t>Finance and Accounting </a:t>
            </a:r>
          </a:p>
          <a:p>
            <a:pPr marL="284163" indent="-284163" eaLnBrk="0" hangingPunct="0">
              <a:spcBef>
                <a:spcPct val="20000"/>
              </a:spcBef>
              <a:buFont typeface="Times New Roman" pitchFamily="18" charset="0"/>
              <a:buChar char="–"/>
            </a:pPr>
            <a:r>
              <a:rPr lang="en-US"/>
              <a:t>Global Business </a:t>
            </a:r>
          </a:p>
          <a:p>
            <a:pPr marL="284163" indent="-284163" eaLnBrk="0" hangingPunct="0">
              <a:spcBef>
                <a:spcPct val="20000"/>
              </a:spcBef>
              <a:buFont typeface="Times New Roman" pitchFamily="18" charset="0"/>
              <a:buChar char="–"/>
            </a:pPr>
            <a:r>
              <a:rPr lang="en-US"/>
              <a:t>Governance </a:t>
            </a:r>
          </a:p>
          <a:p>
            <a:pPr marL="284163" indent="-284163" eaLnBrk="0" hangingPunct="0">
              <a:spcBef>
                <a:spcPct val="20000"/>
              </a:spcBef>
              <a:buFont typeface="Times New Roman" pitchFamily="18" charset="0"/>
              <a:buChar char="–"/>
            </a:pPr>
            <a:r>
              <a:rPr lang="en-US"/>
              <a:t>Innovation &amp;</a:t>
            </a:r>
            <a:br>
              <a:rPr lang="en-US"/>
            </a:br>
            <a:r>
              <a:rPr lang="en-US"/>
              <a:t>Entrepreneurship</a:t>
            </a:r>
            <a:endParaRPr lang="en-US" b="1"/>
          </a:p>
        </p:txBody>
      </p:sp>
      <p:sp>
        <p:nvSpPr>
          <p:cNvPr id="51204" name="Text Box 5"/>
          <p:cNvSpPr txBox="1">
            <a:spLocks noChangeArrowheads="1"/>
          </p:cNvSpPr>
          <p:nvPr/>
        </p:nvSpPr>
        <p:spPr bwMode="auto">
          <a:xfrm>
            <a:off x="4294188" y="3505200"/>
            <a:ext cx="3173412" cy="2952750"/>
          </a:xfrm>
          <a:prstGeom prst="rect">
            <a:avLst/>
          </a:prstGeom>
          <a:noFill/>
          <a:ln w="9525">
            <a:noFill/>
            <a:miter lim="800000"/>
            <a:headEnd/>
            <a:tailEnd/>
          </a:ln>
        </p:spPr>
        <p:txBody>
          <a:bodyPr wrap="none">
            <a:spAutoFit/>
          </a:bodyPr>
          <a:lstStyle/>
          <a:p>
            <a:pPr marL="284163" indent="-284163" eaLnBrk="0" hangingPunct="0">
              <a:spcBef>
                <a:spcPct val="20000"/>
              </a:spcBef>
              <a:buFont typeface="Times New Roman" pitchFamily="18" charset="0"/>
              <a:buChar char="–"/>
            </a:pPr>
            <a:r>
              <a:rPr lang="en-US"/>
              <a:t>Leadership </a:t>
            </a:r>
          </a:p>
          <a:p>
            <a:pPr marL="284163" indent="-284163" eaLnBrk="0" hangingPunct="0">
              <a:spcBef>
                <a:spcPct val="20000"/>
              </a:spcBef>
              <a:buFont typeface="Times New Roman" pitchFamily="18" charset="0"/>
              <a:buChar char="–"/>
            </a:pPr>
            <a:r>
              <a:rPr lang="en-US"/>
              <a:t>Management </a:t>
            </a:r>
          </a:p>
          <a:p>
            <a:pPr marL="284163" indent="-284163" eaLnBrk="0" hangingPunct="0">
              <a:spcBef>
                <a:spcPct val="20000"/>
              </a:spcBef>
              <a:buFont typeface="Times New Roman" pitchFamily="18" charset="0"/>
              <a:buChar char="–"/>
            </a:pPr>
            <a:r>
              <a:rPr lang="en-US"/>
              <a:t>Organizational Behavior </a:t>
            </a:r>
          </a:p>
          <a:p>
            <a:pPr marL="284163" indent="-284163" eaLnBrk="0" hangingPunct="0">
              <a:spcBef>
                <a:spcPct val="20000"/>
              </a:spcBef>
              <a:buFont typeface="Times New Roman" pitchFamily="18" charset="0"/>
              <a:buChar char="–"/>
            </a:pPr>
            <a:r>
              <a:rPr lang="en-US"/>
              <a:t>Organizational Development </a:t>
            </a:r>
          </a:p>
          <a:p>
            <a:pPr marL="284163" indent="-284163" eaLnBrk="0" hangingPunct="0">
              <a:spcBef>
                <a:spcPct val="20000"/>
              </a:spcBef>
              <a:buFont typeface="Times New Roman" pitchFamily="18" charset="0"/>
              <a:buChar char="–"/>
            </a:pPr>
            <a:r>
              <a:rPr lang="en-US"/>
              <a:t>Sales &amp; Marketing </a:t>
            </a:r>
          </a:p>
          <a:p>
            <a:pPr marL="284163" indent="-284163" eaLnBrk="0" hangingPunct="0">
              <a:spcBef>
                <a:spcPct val="20000"/>
              </a:spcBef>
              <a:buFont typeface="Times New Roman" pitchFamily="18" charset="0"/>
              <a:buChar char="–"/>
            </a:pPr>
            <a:r>
              <a:rPr lang="en-US"/>
              <a:t>Social Enterprise </a:t>
            </a:r>
          </a:p>
          <a:p>
            <a:pPr marL="284163" indent="-284163" eaLnBrk="0" hangingPunct="0">
              <a:spcBef>
                <a:spcPct val="20000"/>
              </a:spcBef>
              <a:buFont typeface="Times New Roman" pitchFamily="18" charset="0"/>
              <a:buChar char="–"/>
            </a:pPr>
            <a:r>
              <a:rPr lang="en-US"/>
              <a:t>Strategy </a:t>
            </a:r>
          </a:p>
          <a:p>
            <a:pPr marL="284163" indent="-284163" eaLnBrk="0" hangingPunct="0">
              <a:spcBef>
                <a:spcPct val="20000"/>
              </a:spcBef>
              <a:buFont typeface="Times New Roman" pitchFamily="18" charset="0"/>
              <a:buChar char="–"/>
            </a:pPr>
            <a:r>
              <a:rPr lang="en-US"/>
              <a:t>Technology</a:t>
            </a:r>
            <a:br>
              <a:rPr lang="en-US"/>
            </a:br>
            <a:r>
              <a:rPr lang="en-US"/>
              <a:t>&amp; Operations</a:t>
            </a:r>
          </a:p>
        </p:txBody>
      </p:sp>
      <p:pic>
        <p:nvPicPr>
          <p:cNvPr id="51205" name="Picture 6" descr="HBO Logo"/>
          <p:cNvPicPr>
            <a:picLocks noChangeAspect="1" noChangeArrowheads="1"/>
          </p:cNvPicPr>
          <p:nvPr/>
        </p:nvPicPr>
        <p:blipFill>
          <a:blip r:embed="rId2"/>
          <a:srcRect/>
          <a:stretch>
            <a:fillRect/>
          </a:stretch>
        </p:blipFill>
        <p:spPr bwMode="auto">
          <a:xfrm>
            <a:off x="6705600" y="5867400"/>
            <a:ext cx="2047875" cy="704850"/>
          </a:xfrm>
          <a:prstGeom prst="rect">
            <a:avLst/>
          </a:prstGeom>
          <a:noFill/>
          <a:ln w="9525">
            <a:noFill/>
            <a:miter lim="800000"/>
            <a:headEnd/>
            <a:tailEnd/>
          </a:ln>
        </p:spPr>
      </p:pic>
      <p:sp>
        <p:nvSpPr>
          <p:cNvPr id="51206" name="Text Box 7"/>
          <p:cNvSpPr txBox="1">
            <a:spLocks noChangeArrowheads="1"/>
          </p:cNvSpPr>
          <p:nvPr/>
        </p:nvSpPr>
        <p:spPr bwMode="auto">
          <a:xfrm>
            <a:off x="1214438" y="3143250"/>
            <a:ext cx="4419600" cy="396875"/>
          </a:xfrm>
          <a:prstGeom prst="rect">
            <a:avLst/>
          </a:prstGeom>
          <a:noFill/>
          <a:ln w="9525">
            <a:noFill/>
            <a:miter lim="800000"/>
            <a:headEnd/>
            <a:tailEnd/>
          </a:ln>
        </p:spPr>
        <p:txBody>
          <a:bodyPr>
            <a:spAutoFit/>
          </a:bodyPr>
          <a:lstStyle/>
          <a:p>
            <a:pPr eaLnBrk="0" hangingPunct="0">
              <a:spcBef>
                <a:spcPct val="50000"/>
              </a:spcBef>
            </a:pPr>
            <a:r>
              <a:rPr lang="ru-RU" sz="2000"/>
              <a:t>Тематика семинаров</a:t>
            </a:r>
            <a:r>
              <a:rPr lang="en-US" sz="2000"/>
              <a:t>:</a:t>
            </a:r>
          </a:p>
        </p:txBody>
      </p:sp>
    </p:spTree>
  </p:cSld>
  <p:clrMapOvr>
    <a:masterClrMapping/>
  </p:clrMapOvr>
  <p:transition>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 descr="moon"/>
          <p:cNvPicPr>
            <a:picLocks noChangeAspect="1" noChangeArrowheads="1"/>
          </p:cNvPicPr>
          <p:nvPr/>
        </p:nvPicPr>
        <p:blipFill>
          <a:blip r:embed="rId2"/>
          <a:srcRect/>
          <a:stretch>
            <a:fillRect/>
          </a:stretch>
        </p:blipFill>
        <p:spPr bwMode="auto">
          <a:xfrm>
            <a:off x="382588" y="1327150"/>
            <a:ext cx="1644650" cy="547688"/>
          </a:xfrm>
          <a:prstGeom prst="rect">
            <a:avLst/>
          </a:prstGeom>
          <a:noFill/>
          <a:ln w="9525">
            <a:noFill/>
            <a:miter lim="800000"/>
            <a:headEnd/>
            <a:tailEnd/>
          </a:ln>
        </p:spPr>
      </p:pic>
      <p:sp>
        <p:nvSpPr>
          <p:cNvPr id="52226" name="Rectangle 3"/>
          <p:cNvSpPr>
            <a:spLocks noChangeArrowheads="1"/>
          </p:cNvSpPr>
          <p:nvPr/>
        </p:nvSpPr>
        <p:spPr bwMode="auto">
          <a:xfrm>
            <a:off x="304800" y="1295400"/>
            <a:ext cx="8610600" cy="5334000"/>
          </a:xfrm>
          <a:prstGeom prst="rect">
            <a:avLst/>
          </a:prstGeom>
          <a:noFill/>
          <a:ln w="9525">
            <a:noFill/>
            <a:miter lim="800000"/>
            <a:headEnd/>
            <a:tailEnd/>
          </a:ln>
        </p:spPr>
        <p:txBody>
          <a:bodyPr/>
          <a:lstStyle/>
          <a:p>
            <a:pPr eaLnBrk="0" hangingPunct="0">
              <a:spcBef>
                <a:spcPct val="50000"/>
              </a:spcBef>
              <a:tabLst>
                <a:tab pos="1717675" algn="l"/>
              </a:tabLst>
            </a:pPr>
            <a:r>
              <a:rPr lang="en-US" sz="1600" b="1"/>
              <a:t>	Brand Positioning</a:t>
            </a:r>
          </a:p>
          <a:p>
            <a:pPr eaLnBrk="0" hangingPunct="0">
              <a:tabLst>
                <a:tab pos="1717675" algn="l"/>
              </a:tabLst>
            </a:pPr>
            <a:r>
              <a:rPr lang="en-US" sz="1600"/>
              <a:t>	Youngme E. Moon</a:t>
            </a:r>
          </a:p>
          <a:p>
            <a:pPr eaLnBrk="0" hangingPunct="0">
              <a:spcBef>
                <a:spcPct val="40000"/>
              </a:spcBef>
              <a:tabLst>
                <a:tab pos="1717675" algn="l"/>
              </a:tabLst>
            </a:pPr>
            <a:r>
              <a:rPr lang="en-US" sz="1400"/>
              <a:t>Have you positioned your brand to best engage the interest of potential customers? Professor Youngme E. Moon cites numerous examples of companies, such as JetBlue, IKEA, and Sony, whose unorthodox approaches have allowed them to steal share from all segments of the market. She presents four positioning strategies—iconic, reverse, breakaway, and stealth positioning—that such companies have used to dominate their product categories. Her insights and analyses can help you to position your product to its best advantage. Topics covered: Innovation and Entrepreneurship; Sales and Marketing; Strategy.</a:t>
            </a:r>
          </a:p>
          <a:p>
            <a:pPr eaLnBrk="0" hangingPunct="0">
              <a:spcBef>
                <a:spcPct val="60000"/>
              </a:spcBef>
              <a:tabLst>
                <a:tab pos="1717675" algn="l"/>
              </a:tabLst>
            </a:pPr>
            <a:r>
              <a:rPr lang="en-US" sz="1600" b="1"/>
              <a:t>	The Danger of Silencing Conflict at Work</a:t>
            </a:r>
          </a:p>
          <a:p>
            <a:pPr eaLnBrk="0" hangingPunct="0">
              <a:tabLst>
                <a:tab pos="1717675" algn="l"/>
              </a:tabLst>
            </a:pPr>
            <a:r>
              <a:rPr lang="en-US" sz="1600"/>
              <a:t>	Leslie A. Perlow</a:t>
            </a:r>
          </a:p>
          <a:p>
            <a:pPr eaLnBrk="0" hangingPunct="0">
              <a:spcBef>
                <a:spcPct val="40000"/>
              </a:spcBef>
              <a:tabLst>
                <a:tab pos="1717675" algn="l"/>
              </a:tabLst>
            </a:pPr>
            <a:r>
              <a:rPr lang="en-US" sz="1400"/>
              <a:t>The best way to pacify workplace conflict is to keep quiet and not make any waves, right? Wrong. </a:t>
            </a:r>
            <a:br>
              <a:rPr lang="en-US" sz="1400"/>
            </a:br>
            <a:r>
              <a:rPr lang="en-US" sz="1400"/>
              <a:t>Professor Leslie A. Perlow uses three studies to show that silencing conflict can have devastating negative task and relationship consequences. Silencing conflict can cause tasks to take longer or never get done at all. Topics covered: Communications; Management; Organizational Behavior.</a:t>
            </a:r>
          </a:p>
          <a:p>
            <a:pPr eaLnBrk="0" hangingPunct="0">
              <a:spcBef>
                <a:spcPct val="60000"/>
              </a:spcBef>
              <a:tabLst>
                <a:tab pos="1717675" algn="l"/>
              </a:tabLst>
            </a:pPr>
            <a:r>
              <a:rPr lang="en-US" sz="1600" b="1"/>
              <a:t>	Where Do Great Strategies Come From?</a:t>
            </a:r>
          </a:p>
          <a:p>
            <a:pPr eaLnBrk="0" hangingPunct="0">
              <a:tabLst>
                <a:tab pos="1717675" algn="l"/>
              </a:tabLst>
            </a:pPr>
            <a:r>
              <a:rPr lang="en-US" sz="1600"/>
              <a:t>	Jan W. Rivkin</a:t>
            </a:r>
          </a:p>
          <a:p>
            <a:pPr eaLnBrk="0" hangingPunct="0">
              <a:spcBef>
                <a:spcPct val="40000"/>
              </a:spcBef>
              <a:tabLst>
                <a:tab pos="1717675" algn="l"/>
              </a:tabLst>
            </a:pPr>
            <a:r>
              <a:rPr lang="en-US" sz="1400"/>
              <a:t>Are your strategic planning processes successful? Do they provide strategies that allow you to attain and maintain excellence in your industry for the long run? Professor Jan W. Rivkin feels that the traditional strategic planning process is flawed, and he presents an alternative, complementary approach. Using three tests of good strategic consistency and employing the case of Ryanair as an example, Professor Rivkin provides concrete advice for successful strategic planning in today’s dynamic environment. Topics covered: Leadership; Strategy.</a:t>
            </a:r>
          </a:p>
        </p:txBody>
      </p:sp>
      <p:sp>
        <p:nvSpPr>
          <p:cNvPr id="52227" name="Rectangle 4"/>
          <p:cNvSpPr>
            <a:spLocks noChangeArrowheads="1"/>
          </p:cNvSpPr>
          <p:nvPr/>
        </p:nvSpPr>
        <p:spPr bwMode="auto">
          <a:xfrm>
            <a:off x="762000" y="533400"/>
            <a:ext cx="8382000" cy="685800"/>
          </a:xfrm>
          <a:prstGeom prst="rect">
            <a:avLst/>
          </a:prstGeom>
          <a:noFill/>
          <a:ln w="9525">
            <a:noFill/>
            <a:miter lim="800000"/>
            <a:headEnd/>
            <a:tailEnd/>
          </a:ln>
        </p:spPr>
        <p:txBody>
          <a:bodyPr anchor="ctr"/>
          <a:lstStyle/>
          <a:p>
            <a:pPr algn="ctr" eaLnBrk="0" hangingPunct="0"/>
            <a:r>
              <a:rPr lang="ru-RU" sz="2400" b="1">
                <a:solidFill>
                  <a:schemeClr val="accent2"/>
                </a:solidFill>
              </a:rPr>
              <a:t>Примеры семинаров, доступных в </a:t>
            </a:r>
            <a:r>
              <a:rPr lang="en-US" sz="2400" b="1">
                <a:solidFill>
                  <a:schemeClr val="accent2"/>
                </a:solidFill>
              </a:rPr>
              <a:t>BSC</a:t>
            </a:r>
          </a:p>
        </p:txBody>
      </p:sp>
      <p:pic>
        <p:nvPicPr>
          <p:cNvPr id="52228" name="Picture 5" descr="perlow"/>
          <p:cNvPicPr>
            <a:picLocks noChangeAspect="1" noChangeArrowheads="1"/>
          </p:cNvPicPr>
          <p:nvPr/>
        </p:nvPicPr>
        <p:blipFill>
          <a:blip r:embed="rId3"/>
          <a:srcRect/>
          <a:stretch>
            <a:fillRect/>
          </a:stretch>
        </p:blipFill>
        <p:spPr bwMode="auto">
          <a:xfrm>
            <a:off x="382588" y="3284538"/>
            <a:ext cx="1644650" cy="547687"/>
          </a:xfrm>
          <a:prstGeom prst="rect">
            <a:avLst/>
          </a:prstGeom>
          <a:noFill/>
          <a:ln w="9525">
            <a:noFill/>
            <a:miter lim="800000"/>
            <a:headEnd/>
            <a:tailEnd/>
          </a:ln>
        </p:spPr>
      </p:pic>
      <p:pic>
        <p:nvPicPr>
          <p:cNvPr id="52229" name="Picture 6" descr="rivkin"/>
          <p:cNvPicPr>
            <a:picLocks noChangeAspect="1" noChangeArrowheads="1"/>
          </p:cNvPicPr>
          <p:nvPr/>
        </p:nvPicPr>
        <p:blipFill>
          <a:blip r:embed="rId4"/>
          <a:srcRect/>
          <a:stretch>
            <a:fillRect/>
          </a:stretch>
        </p:blipFill>
        <p:spPr bwMode="auto">
          <a:xfrm>
            <a:off x="382588" y="4897438"/>
            <a:ext cx="1636712" cy="512762"/>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ChangeArrowheads="1"/>
          </p:cNvSpPr>
          <p:nvPr/>
        </p:nvSpPr>
        <p:spPr bwMode="auto">
          <a:xfrm>
            <a:off x="304800" y="1295400"/>
            <a:ext cx="8610600" cy="5334000"/>
          </a:xfrm>
          <a:prstGeom prst="rect">
            <a:avLst/>
          </a:prstGeom>
          <a:noFill/>
          <a:ln w="9525">
            <a:noFill/>
            <a:miter lim="800000"/>
            <a:headEnd/>
            <a:tailEnd/>
          </a:ln>
        </p:spPr>
        <p:txBody>
          <a:bodyPr/>
          <a:lstStyle/>
          <a:p>
            <a:pPr eaLnBrk="0" hangingPunct="0">
              <a:spcBef>
                <a:spcPct val="50000"/>
              </a:spcBef>
              <a:tabLst>
                <a:tab pos="1717675" algn="l"/>
              </a:tabLst>
            </a:pPr>
            <a:r>
              <a:rPr lang="en-US" sz="1600" b="1"/>
              <a:t>	Strategy is Destiny: A Perspective on Strategic Leadership</a:t>
            </a:r>
          </a:p>
          <a:p>
            <a:pPr eaLnBrk="0" hangingPunct="0">
              <a:tabLst>
                <a:tab pos="1717675" algn="l"/>
              </a:tabLst>
            </a:pPr>
            <a:r>
              <a:rPr lang="en-US" sz="1600"/>
              <a:t>	Robert A. Burgelman</a:t>
            </a:r>
          </a:p>
          <a:p>
            <a:pPr eaLnBrk="0" hangingPunct="0">
              <a:spcBef>
                <a:spcPct val="40000"/>
              </a:spcBef>
              <a:tabLst>
                <a:tab pos="1717675" algn="l"/>
              </a:tabLst>
            </a:pPr>
            <a:r>
              <a:rPr lang="en-US" sz="1400"/>
              <a:t>What role does intuition play in leadership? What separates a great strategist from a great visionary? Professor Burgelman argues that a company’s strategic leadership capability is critical for adaptation and high performance, especially in highly dynamic environments. Topics covered: Leadership; Strategy.</a:t>
            </a:r>
          </a:p>
          <a:p>
            <a:pPr eaLnBrk="0" hangingPunct="0">
              <a:spcBef>
                <a:spcPct val="60000"/>
              </a:spcBef>
              <a:tabLst>
                <a:tab pos="1717675" algn="l"/>
              </a:tabLst>
            </a:pPr>
            <a:r>
              <a:rPr lang="en-US" sz="1600" b="1"/>
              <a:t>	Sales Force Compensation and Incentives</a:t>
            </a:r>
          </a:p>
          <a:p>
            <a:pPr eaLnBrk="0" hangingPunct="0">
              <a:tabLst>
                <a:tab pos="1717675" algn="l"/>
              </a:tabLst>
            </a:pPr>
            <a:r>
              <a:rPr lang="en-US" sz="1600"/>
              <a:t>	Edward P. Lazear</a:t>
            </a:r>
          </a:p>
          <a:p>
            <a:pPr eaLnBrk="0" hangingPunct="0">
              <a:spcBef>
                <a:spcPct val="40000"/>
              </a:spcBef>
              <a:tabLst>
                <a:tab pos="1717675" algn="l"/>
              </a:tabLst>
            </a:pPr>
            <a:r>
              <a:rPr lang="en-US" sz="1400"/>
              <a:t>By replacing hourly wages with commission pay, the new CEO of a windshield installation company increased sales force productivity by more than 40 percent. Starting with this compelling example, Professor Edward Lazear describes why sales force compensation is such a powerful lever and how managers can think creatively about pay structures while ensuring that these incentives are aligned with corporate goals. Topics covered: Finance and Accounting; Organizational Behavior; Sales and Marketing.</a:t>
            </a:r>
          </a:p>
          <a:p>
            <a:pPr eaLnBrk="0" hangingPunct="0">
              <a:spcBef>
                <a:spcPct val="60000"/>
              </a:spcBef>
              <a:tabLst>
                <a:tab pos="1717675" algn="l"/>
              </a:tabLst>
            </a:pPr>
            <a:r>
              <a:rPr lang="en-US" sz="1600" b="1"/>
              <a:t>	Organizational Design for Performance and Growth</a:t>
            </a:r>
          </a:p>
          <a:p>
            <a:pPr eaLnBrk="0" hangingPunct="0">
              <a:tabLst>
                <a:tab pos="1717675" algn="l"/>
              </a:tabLst>
            </a:pPr>
            <a:r>
              <a:rPr lang="en-US" sz="1600"/>
              <a:t>	John Roberts</a:t>
            </a:r>
          </a:p>
          <a:p>
            <a:pPr eaLnBrk="0" hangingPunct="0">
              <a:spcBef>
                <a:spcPct val="40000"/>
              </a:spcBef>
              <a:tabLst>
                <a:tab pos="1717675" algn="l"/>
              </a:tabLst>
            </a:pPr>
            <a:r>
              <a:rPr lang="en-US" sz="1400"/>
              <a:t>It is one thing to have a great strategy; it’s another thing to make it work. Strategy is implemented through the organization of the firm. Thus, one of the fundamental responsibilities of general managers is to design the organization of their businesses. In this presentation, Professor John Roberts outlines some fundamental concepts and tools useful in putting together a winning organization that can deliver on the strategy. Topics covered: Innovation and Entrepreneurship; Management; Organizational Behavior; Organizational Development.</a:t>
            </a:r>
          </a:p>
        </p:txBody>
      </p:sp>
      <p:pic>
        <p:nvPicPr>
          <p:cNvPr id="53250" name="Picture 4" descr="burgelman"/>
          <p:cNvPicPr>
            <a:picLocks noChangeAspect="1" noChangeArrowheads="1"/>
          </p:cNvPicPr>
          <p:nvPr/>
        </p:nvPicPr>
        <p:blipFill>
          <a:blip r:embed="rId2"/>
          <a:srcRect/>
          <a:stretch>
            <a:fillRect/>
          </a:stretch>
        </p:blipFill>
        <p:spPr bwMode="auto">
          <a:xfrm>
            <a:off x="382588" y="1327150"/>
            <a:ext cx="1644650" cy="557213"/>
          </a:xfrm>
          <a:prstGeom prst="rect">
            <a:avLst/>
          </a:prstGeom>
          <a:noFill/>
          <a:ln w="9525">
            <a:noFill/>
            <a:miter lim="800000"/>
            <a:headEnd/>
            <a:tailEnd/>
          </a:ln>
        </p:spPr>
      </p:pic>
      <p:pic>
        <p:nvPicPr>
          <p:cNvPr id="53251" name="Picture 5" descr="lazear"/>
          <p:cNvPicPr>
            <a:picLocks noChangeAspect="1" noChangeArrowheads="1"/>
          </p:cNvPicPr>
          <p:nvPr/>
        </p:nvPicPr>
        <p:blipFill>
          <a:blip r:embed="rId3"/>
          <a:srcRect/>
          <a:stretch>
            <a:fillRect/>
          </a:stretch>
        </p:blipFill>
        <p:spPr bwMode="auto">
          <a:xfrm>
            <a:off x="382588" y="2667000"/>
            <a:ext cx="1644650" cy="547688"/>
          </a:xfrm>
          <a:prstGeom prst="rect">
            <a:avLst/>
          </a:prstGeom>
          <a:noFill/>
          <a:ln w="9525">
            <a:noFill/>
            <a:miter lim="800000"/>
            <a:headEnd/>
            <a:tailEnd/>
          </a:ln>
        </p:spPr>
      </p:pic>
      <p:pic>
        <p:nvPicPr>
          <p:cNvPr id="53252" name="Picture 6" descr="roberts"/>
          <p:cNvPicPr>
            <a:picLocks noChangeAspect="1" noChangeArrowheads="1"/>
          </p:cNvPicPr>
          <p:nvPr/>
        </p:nvPicPr>
        <p:blipFill>
          <a:blip r:embed="rId4"/>
          <a:srcRect/>
          <a:stretch>
            <a:fillRect/>
          </a:stretch>
        </p:blipFill>
        <p:spPr bwMode="auto">
          <a:xfrm>
            <a:off x="382588" y="4481513"/>
            <a:ext cx="1644650" cy="547687"/>
          </a:xfrm>
          <a:prstGeom prst="rect">
            <a:avLst/>
          </a:prstGeom>
          <a:noFill/>
          <a:ln w="9525">
            <a:noFill/>
            <a:miter lim="800000"/>
            <a:headEnd/>
            <a:tailEnd/>
          </a:ln>
        </p:spPr>
      </p:pic>
      <p:sp>
        <p:nvSpPr>
          <p:cNvPr id="53253" name="Rectangle 4"/>
          <p:cNvSpPr>
            <a:spLocks noChangeArrowheads="1"/>
          </p:cNvSpPr>
          <p:nvPr/>
        </p:nvSpPr>
        <p:spPr bwMode="auto">
          <a:xfrm>
            <a:off x="762000" y="533400"/>
            <a:ext cx="8382000" cy="685800"/>
          </a:xfrm>
          <a:prstGeom prst="rect">
            <a:avLst/>
          </a:prstGeom>
          <a:noFill/>
          <a:ln w="9525">
            <a:noFill/>
            <a:miter lim="800000"/>
            <a:headEnd/>
            <a:tailEnd/>
          </a:ln>
        </p:spPr>
        <p:txBody>
          <a:bodyPr anchor="ctr"/>
          <a:lstStyle/>
          <a:p>
            <a:pPr algn="ctr" eaLnBrk="0" hangingPunct="0"/>
            <a:r>
              <a:rPr lang="ru-RU" sz="2400" b="1">
                <a:solidFill>
                  <a:schemeClr val="accent2"/>
                </a:solidFill>
              </a:rPr>
              <a:t>Примеры семинаров, доступных в </a:t>
            </a:r>
            <a:r>
              <a:rPr lang="en-US" sz="2400" b="1">
                <a:solidFill>
                  <a:schemeClr val="accent2"/>
                </a:solidFill>
              </a:rPr>
              <a:t>BSC</a:t>
            </a:r>
          </a:p>
        </p:txBody>
      </p:sp>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10"/>
          <p:cNvPicPr>
            <a:picLocks noChangeAspect="1" noChangeArrowheads="1"/>
          </p:cNvPicPr>
          <p:nvPr/>
        </p:nvPicPr>
        <p:blipFill>
          <a:blip r:embed="rId2"/>
          <a:srcRect/>
          <a:stretch>
            <a:fillRect/>
          </a:stretch>
        </p:blipFill>
        <p:spPr bwMode="auto">
          <a:xfrm>
            <a:off x="1752600" y="533400"/>
            <a:ext cx="6019800" cy="1562100"/>
          </a:xfrm>
          <a:prstGeom prst="rect">
            <a:avLst/>
          </a:prstGeom>
          <a:noFill/>
          <a:ln w="9525">
            <a:noFill/>
            <a:miter lim="800000"/>
            <a:headEnd/>
            <a:tailEnd/>
          </a:ln>
        </p:spPr>
      </p:pic>
      <p:sp>
        <p:nvSpPr>
          <p:cNvPr id="54274" name="Content Placeholder 2"/>
          <p:cNvSpPr>
            <a:spLocks/>
          </p:cNvSpPr>
          <p:nvPr/>
        </p:nvSpPr>
        <p:spPr bwMode="auto">
          <a:xfrm>
            <a:off x="914400" y="2438400"/>
            <a:ext cx="7543800" cy="4114800"/>
          </a:xfrm>
          <a:prstGeom prst="rect">
            <a:avLst/>
          </a:prstGeom>
          <a:noFill/>
          <a:ln w="9525">
            <a:noFill/>
            <a:miter lim="800000"/>
            <a:headEnd/>
            <a:tailEnd/>
          </a:ln>
        </p:spPr>
        <p:txBody>
          <a:bodyPr/>
          <a:lstStyle/>
          <a:p>
            <a:pPr marL="225425" indent="-225425" eaLnBrk="0" hangingPunct="0">
              <a:spcBef>
                <a:spcPct val="20000"/>
              </a:spcBef>
              <a:buClr>
                <a:schemeClr val="accent2"/>
              </a:buClr>
              <a:buFontTx/>
              <a:buChar char="•"/>
            </a:pPr>
            <a:r>
              <a:rPr lang="ru-RU" sz="1600" b="1" i="1"/>
              <a:t>Applied Science &amp; Technology Source</a:t>
            </a:r>
            <a:r>
              <a:rPr lang="ru-RU" sz="1600" i="1"/>
              <a:t> </a:t>
            </a:r>
            <a:r>
              <a:rPr lang="ru-RU" altLang="ja-JP" sz="1600"/>
              <a:t>создана из баз  EBSCO Publishing i HW Wilson и содержит много уникальных источников, которые никогда не были доступны, </a:t>
            </a:r>
            <a:r>
              <a:rPr lang="ru-RU" sz="1600"/>
              <a:t>является всеобъемлющим полнотекстовой базой данных, охватывающей весь спектр прикладных наук и информатики. </a:t>
            </a:r>
          </a:p>
          <a:p>
            <a:pPr marL="225425" indent="-225425" eaLnBrk="0" hangingPunct="0">
              <a:spcBef>
                <a:spcPct val="20000"/>
              </a:spcBef>
              <a:buClr>
                <a:schemeClr val="accent2"/>
              </a:buClr>
              <a:buFontTx/>
              <a:buChar char="•"/>
            </a:pPr>
            <a:endParaRPr lang="ru-RU" sz="1600"/>
          </a:p>
          <a:p>
            <a:pPr marL="225425" indent="-225425" eaLnBrk="0" hangingPunct="0">
              <a:spcBef>
                <a:spcPct val="20000"/>
              </a:spcBef>
              <a:buClr>
                <a:schemeClr val="accent2"/>
              </a:buClr>
              <a:buFontTx/>
              <a:buChar char="•"/>
            </a:pPr>
            <a:r>
              <a:rPr lang="ru-RU" sz="1600"/>
              <a:t>Тематический охват базы включает в себя многие области прикладных исследований, от акустики до аэронавтики, робототехники, биомедицинской инженерии, нейронных сетей и ядерной энергетики. База данных содержит </a:t>
            </a:r>
            <a:r>
              <a:rPr lang="ru-RU" sz="1600" b="1"/>
              <a:t>более 1400 полнотекстовым журналов</a:t>
            </a:r>
            <a:r>
              <a:rPr lang="ru-RU" sz="1600"/>
              <a:t>. </a:t>
            </a:r>
          </a:p>
          <a:p>
            <a:pPr marL="225425" indent="-225425" eaLnBrk="0" hangingPunct="0">
              <a:spcBef>
                <a:spcPct val="20000"/>
              </a:spcBef>
              <a:buClr>
                <a:schemeClr val="accent2"/>
              </a:buClr>
              <a:buFontTx/>
              <a:buChar char="•"/>
            </a:pPr>
            <a:endParaRPr lang="ru-RU" sz="1600"/>
          </a:p>
          <a:p>
            <a:pPr marL="225425" indent="-225425" eaLnBrk="0" hangingPunct="0">
              <a:spcBef>
                <a:spcPct val="20000"/>
              </a:spcBef>
              <a:buClr>
                <a:schemeClr val="accent2"/>
              </a:buClr>
              <a:buFontTx/>
              <a:buChar char="•"/>
            </a:pPr>
            <a:r>
              <a:rPr lang="ru-RU" sz="1600"/>
              <a:t>Предоставляет доступ к ведущим периодическим деловым, профессиональным, техническим и популярным журналам, посвященным компьютерам и информационным технологиям, пособия и материалы конференций. Она также включает в себя уникальный предметный тезаурус и содержимое коллекции Industrial Arts Index (1913-1957). </a:t>
            </a:r>
          </a:p>
        </p:txBody>
      </p:sp>
    </p:spTree>
  </p:cSld>
  <p:clrMapOvr>
    <a:masterClrMapping/>
  </p:clrMapOvr>
  <p:transition>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body" idx="1"/>
          </p:nvPr>
        </p:nvSpPr>
        <p:spPr>
          <a:xfrm>
            <a:off x="914400" y="2438400"/>
            <a:ext cx="3505200" cy="4724400"/>
          </a:xfrm>
        </p:spPr>
        <p:txBody>
          <a:bodyPr/>
          <a:lstStyle/>
          <a:p>
            <a:pPr marL="168275" indent="-168275">
              <a:lnSpc>
                <a:spcPct val="70000"/>
              </a:lnSpc>
              <a:spcBef>
                <a:spcPct val="70000"/>
              </a:spcBef>
            </a:pPr>
            <a:r>
              <a:rPr lang="ru-RU" sz="1600" i="1" smtClean="0"/>
              <a:t>Акустика</a:t>
            </a:r>
          </a:p>
          <a:p>
            <a:pPr marL="168275" indent="-168275">
              <a:lnSpc>
                <a:spcPct val="70000"/>
              </a:lnSpc>
              <a:spcBef>
                <a:spcPct val="70000"/>
              </a:spcBef>
            </a:pPr>
            <a:r>
              <a:rPr lang="ru-RU" sz="1600" i="1" smtClean="0"/>
              <a:t>Авиация</a:t>
            </a:r>
          </a:p>
          <a:p>
            <a:pPr marL="168275" indent="-168275">
              <a:lnSpc>
                <a:spcPct val="70000"/>
              </a:lnSpc>
              <a:spcBef>
                <a:spcPct val="70000"/>
              </a:spcBef>
            </a:pPr>
            <a:r>
              <a:rPr lang="ru-RU" sz="1600" i="1" smtClean="0"/>
              <a:t>Прикладная математика</a:t>
            </a:r>
          </a:p>
          <a:p>
            <a:pPr marL="168275" indent="-168275">
              <a:lnSpc>
                <a:spcPct val="70000"/>
              </a:lnSpc>
              <a:spcBef>
                <a:spcPct val="70000"/>
              </a:spcBef>
            </a:pPr>
            <a:r>
              <a:rPr lang="ru-RU" sz="1600" i="1" smtClean="0"/>
              <a:t>Искусственный интеллект </a:t>
            </a:r>
          </a:p>
          <a:p>
            <a:pPr marL="168275" indent="-168275">
              <a:lnSpc>
                <a:spcPct val="70000"/>
              </a:lnSpc>
              <a:spcBef>
                <a:spcPct val="70000"/>
              </a:spcBef>
            </a:pPr>
            <a:r>
              <a:rPr lang="ru-RU" sz="1600" i="1" smtClean="0"/>
              <a:t>Химия</a:t>
            </a:r>
          </a:p>
          <a:p>
            <a:pPr marL="168275" indent="-168275">
              <a:lnSpc>
                <a:spcPct val="70000"/>
              </a:lnSpc>
              <a:spcBef>
                <a:spcPct val="70000"/>
              </a:spcBef>
            </a:pPr>
            <a:r>
              <a:rPr lang="ru-RU" sz="1600" i="1" smtClean="0"/>
              <a:t>Информационные и коммуникационные технологии</a:t>
            </a:r>
          </a:p>
          <a:p>
            <a:pPr marL="168275" indent="-168275">
              <a:lnSpc>
                <a:spcPct val="70000"/>
              </a:lnSpc>
              <a:spcBef>
                <a:spcPct val="70000"/>
              </a:spcBef>
            </a:pPr>
            <a:r>
              <a:rPr lang="ru-RU" sz="1600" i="1" smtClean="0"/>
              <a:t>Компьютерные базы данных и программное обеспечение</a:t>
            </a:r>
          </a:p>
          <a:p>
            <a:pPr marL="168275" indent="-168275">
              <a:lnSpc>
                <a:spcPct val="70000"/>
              </a:lnSpc>
              <a:spcBef>
                <a:spcPct val="70000"/>
              </a:spcBef>
            </a:pPr>
            <a:r>
              <a:rPr lang="ru-RU" sz="1600" i="1" smtClean="0"/>
              <a:t>Теория и компьютерные системы</a:t>
            </a:r>
          </a:p>
          <a:p>
            <a:pPr marL="168275" indent="-168275">
              <a:lnSpc>
                <a:spcPct val="70000"/>
              </a:lnSpc>
              <a:spcBef>
                <a:spcPct val="70000"/>
              </a:spcBef>
            </a:pPr>
            <a:r>
              <a:rPr lang="ru-RU" sz="1600" i="1" smtClean="0"/>
              <a:t>Источники энергии</a:t>
            </a:r>
            <a:r>
              <a:rPr lang="pl-PL" sz="1600" i="1" smtClean="0"/>
              <a:t> </a:t>
            </a:r>
            <a:endParaRPr lang="ru-RU" sz="1600" i="1" smtClean="0"/>
          </a:p>
          <a:p>
            <a:pPr marL="168275" indent="-168275">
              <a:lnSpc>
                <a:spcPct val="70000"/>
              </a:lnSpc>
              <a:spcBef>
                <a:spcPct val="70000"/>
              </a:spcBef>
            </a:pPr>
            <a:r>
              <a:rPr lang="ru-RU" sz="1600" i="1" smtClean="0"/>
              <a:t>Инженерия и биомедицинские материалы</a:t>
            </a:r>
            <a:endParaRPr lang="en-US" sz="1600" i="1" smtClean="0"/>
          </a:p>
        </p:txBody>
      </p:sp>
      <p:sp>
        <p:nvSpPr>
          <p:cNvPr id="55298" name="Rectangle 3"/>
          <p:cNvSpPr>
            <a:spLocks noChangeArrowheads="1"/>
          </p:cNvSpPr>
          <p:nvPr/>
        </p:nvSpPr>
        <p:spPr bwMode="auto">
          <a:xfrm>
            <a:off x="5105400" y="2362200"/>
            <a:ext cx="3581400" cy="4114800"/>
          </a:xfrm>
          <a:prstGeom prst="rect">
            <a:avLst/>
          </a:prstGeom>
          <a:noFill/>
          <a:ln w="9525">
            <a:noFill/>
            <a:miter lim="800000"/>
            <a:headEnd/>
            <a:tailEnd/>
          </a:ln>
        </p:spPr>
        <p:txBody>
          <a:bodyPr/>
          <a:lstStyle/>
          <a:p>
            <a:pPr marL="168275" indent="-168275">
              <a:lnSpc>
                <a:spcPct val="70000"/>
              </a:lnSpc>
              <a:spcBef>
                <a:spcPct val="70000"/>
              </a:spcBef>
              <a:buFontTx/>
              <a:buChar char="•"/>
            </a:pPr>
            <a:r>
              <a:rPr lang="ru-RU" sz="1600" i="1"/>
              <a:t>Пищевые технологии</a:t>
            </a:r>
          </a:p>
          <a:p>
            <a:pPr marL="168275" indent="-168275">
              <a:lnSpc>
                <a:spcPct val="70000"/>
              </a:lnSpc>
              <a:spcBef>
                <a:spcPct val="70000"/>
              </a:spcBef>
              <a:buFontTx/>
              <a:buChar char="•"/>
            </a:pPr>
            <a:r>
              <a:rPr lang="ru-RU" sz="1600" i="1"/>
              <a:t> Геология</a:t>
            </a:r>
          </a:p>
          <a:p>
            <a:pPr marL="168275" indent="-168275">
              <a:lnSpc>
                <a:spcPct val="70000"/>
              </a:lnSpc>
              <a:spcBef>
                <a:spcPct val="70000"/>
              </a:spcBef>
              <a:buFontTx/>
              <a:buChar char="•"/>
            </a:pPr>
            <a:r>
              <a:rPr lang="ru-RU" sz="1600" i="1"/>
              <a:t> Машиностроение</a:t>
            </a:r>
          </a:p>
          <a:p>
            <a:pPr marL="168275" indent="-168275">
              <a:lnSpc>
                <a:spcPct val="70000"/>
              </a:lnSpc>
              <a:spcBef>
                <a:spcPct val="70000"/>
              </a:spcBef>
              <a:buFontTx/>
              <a:buChar char="•"/>
            </a:pPr>
            <a:r>
              <a:rPr lang="ru-RU" sz="1600" i="1"/>
              <a:t> Морские технологии</a:t>
            </a:r>
          </a:p>
          <a:p>
            <a:pPr marL="168275" indent="-168275">
              <a:lnSpc>
                <a:spcPct val="70000"/>
              </a:lnSpc>
              <a:spcBef>
                <a:spcPct val="70000"/>
              </a:spcBef>
              <a:buFontTx/>
              <a:buChar char="•"/>
            </a:pPr>
            <a:r>
              <a:rPr lang="ru-RU" sz="1600" i="1"/>
              <a:t> Металлургия</a:t>
            </a:r>
          </a:p>
          <a:p>
            <a:pPr marL="168275" indent="-168275">
              <a:lnSpc>
                <a:spcPct val="70000"/>
              </a:lnSpc>
              <a:spcBef>
                <a:spcPct val="70000"/>
              </a:spcBef>
              <a:buFontTx/>
              <a:buChar char="•"/>
            </a:pPr>
            <a:r>
              <a:rPr lang="ru-RU" sz="1600" i="1"/>
              <a:t> Минералогия</a:t>
            </a:r>
          </a:p>
          <a:p>
            <a:pPr marL="168275" indent="-168275">
              <a:lnSpc>
                <a:spcPct val="70000"/>
              </a:lnSpc>
              <a:spcBef>
                <a:spcPct val="70000"/>
              </a:spcBef>
              <a:buFontTx/>
              <a:buChar char="•"/>
            </a:pPr>
            <a:r>
              <a:rPr lang="ru-RU" sz="1600" i="1"/>
              <a:t> Нейронные и оптические сети</a:t>
            </a:r>
          </a:p>
          <a:p>
            <a:pPr marL="168275" indent="-168275">
              <a:lnSpc>
                <a:spcPct val="70000"/>
              </a:lnSpc>
              <a:spcBef>
                <a:spcPct val="70000"/>
              </a:spcBef>
              <a:buFontTx/>
              <a:buChar char="•"/>
            </a:pPr>
            <a:r>
              <a:rPr lang="ru-RU" sz="1600" i="1"/>
              <a:t> Новые технологии</a:t>
            </a:r>
          </a:p>
          <a:p>
            <a:pPr marL="168275" indent="-168275">
              <a:lnSpc>
                <a:spcPct val="70000"/>
              </a:lnSpc>
              <a:spcBef>
                <a:spcPct val="70000"/>
              </a:spcBef>
              <a:buFontTx/>
              <a:buChar char="•"/>
            </a:pPr>
            <a:r>
              <a:rPr lang="ru-RU" sz="1600" i="1"/>
              <a:t> Пластмассы</a:t>
            </a:r>
          </a:p>
          <a:p>
            <a:pPr marL="168275" indent="-168275">
              <a:lnSpc>
                <a:spcPct val="70000"/>
              </a:lnSpc>
              <a:spcBef>
                <a:spcPct val="70000"/>
              </a:spcBef>
              <a:buFontTx/>
              <a:buChar char="•"/>
            </a:pPr>
            <a:r>
              <a:rPr lang="ru-RU" sz="1600" i="1"/>
              <a:t> Текстильная промышленность</a:t>
            </a:r>
          </a:p>
          <a:p>
            <a:pPr marL="168275" indent="-168275">
              <a:lnSpc>
                <a:spcPct val="70000"/>
              </a:lnSpc>
              <a:spcBef>
                <a:spcPct val="70000"/>
              </a:spcBef>
              <a:buFontTx/>
              <a:buChar char="•"/>
            </a:pPr>
            <a:r>
              <a:rPr lang="ru-RU" sz="1600" i="1"/>
              <a:t> Космонавтика</a:t>
            </a:r>
          </a:p>
          <a:p>
            <a:pPr marL="168275" indent="-168275">
              <a:lnSpc>
                <a:spcPct val="70000"/>
              </a:lnSpc>
              <a:spcBef>
                <a:spcPct val="70000"/>
              </a:spcBef>
              <a:buFontTx/>
              <a:buChar char="•"/>
            </a:pPr>
            <a:r>
              <a:rPr lang="ru-RU" sz="1600" i="1"/>
              <a:t> И многое другое</a:t>
            </a:r>
            <a:r>
              <a:rPr lang="pl-PL" sz="1600" i="1"/>
              <a:t>.</a:t>
            </a:r>
            <a:endParaRPr lang="en-US" sz="1600" i="1"/>
          </a:p>
        </p:txBody>
      </p:sp>
      <p:pic>
        <p:nvPicPr>
          <p:cNvPr id="55299" name="Picture 10"/>
          <p:cNvPicPr>
            <a:picLocks noChangeAspect="1" noChangeArrowheads="1"/>
          </p:cNvPicPr>
          <p:nvPr/>
        </p:nvPicPr>
        <p:blipFill>
          <a:blip r:embed="rId2"/>
          <a:srcRect/>
          <a:stretch>
            <a:fillRect/>
          </a:stretch>
        </p:blipFill>
        <p:spPr bwMode="auto">
          <a:xfrm>
            <a:off x="1676400" y="228600"/>
            <a:ext cx="6019800" cy="1562100"/>
          </a:xfrm>
          <a:prstGeom prst="rect">
            <a:avLst/>
          </a:prstGeom>
          <a:noFill/>
          <a:ln w="9525">
            <a:noFill/>
            <a:miter lim="800000"/>
            <a:headEnd/>
            <a:tailEnd/>
          </a:ln>
        </p:spPr>
      </p:pic>
      <p:sp>
        <p:nvSpPr>
          <p:cNvPr id="55300" name="Rectangle 2"/>
          <p:cNvSpPr>
            <a:spLocks noChangeArrowheads="1"/>
          </p:cNvSpPr>
          <p:nvPr/>
        </p:nvSpPr>
        <p:spPr bwMode="auto">
          <a:xfrm>
            <a:off x="914400" y="1981200"/>
            <a:ext cx="2982913" cy="381000"/>
          </a:xfrm>
          <a:prstGeom prst="rect">
            <a:avLst/>
          </a:prstGeom>
          <a:noFill/>
          <a:ln w="9525">
            <a:noFill/>
            <a:miter lim="800000"/>
            <a:headEnd/>
            <a:tailEnd/>
          </a:ln>
        </p:spPr>
        <p:txBody>
          <a:bodyPr wrap="none">
            <a:spAutoFit/>
          </a:bodyPr>
          <a:lstStyle/>
          <a:p>
            <a:r>
              <a:rPr lang="ru-RU"/>
              <a:t>Тематика базы включает</a:t>
            </a:r>
            <a:r>
              <a:rPr lang="pl-PL"/>
              <a:t>:</a:t>
            </a:r>
            <a:r>
              <a:rPr lang="ru-RU" sz="2800" baseline="-4000">
                <a:latin typeface="Arial Unicode MS" pitchFamily="34" charset="-128"/>
                <a:ea typeface="Arial Unicode MS" pitchFamily="34" charset="-128"/>
                <a:cs typeface="Arial Unicode MS" pitchFamily="34" charset="-128"/>
              </a:rPr>
              <a:t> </a:t>
            </a:r>
            <a:endParaRPr lang="en-US" sz="2800" baseline="-4000">
              <a:latin typeface="Arial Unicode MS" pitchFamily="34" charset="-128"/>
              <a:ea typeface="Arial Unicode MS" pitchFamily="34" charset="-128"/>
              <a:cs typeface="Arial Unicode MS" pitchFamily="34" charset="-128"/>
            </a:endParaRPr>
          </a:p>
        </p:txBody>
      </p:sp>
    </p:spTree>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Content Placeholder 2"/>
          <p:cNvSpPr>
            <a:spLocks/>
          </p:cNvSpPr>
          <p:nvPr/>
        </p:nvSpPr>
        <p:spPr bwMode="auto">
          <a:xfrm>
            <a:off x="1066800" y="2209800"/>
            <a:ext cx="7010400" cy="3962400"/>
          </a:xfrm>
          <a:prstGeom prst="rect">
            <a:avLst/>
          </a:prstGeom>
          <a:noFill/>
          <a:ln w="9525">
            <a:noFill/>
            <a:miter lim="800000"/>
            <a:headEnd/>
            <a:tailEnd/>
          </a:ln>
        </p:spPr>
        <p:txBody>
          <a:bodyPr/>
          <a:lstStyle/>
          <a:p>
            <a:pPr marL="225425" indent="-225425" eaLnBrk="0" hangingPunct="0">
              <a:spcBef>
                <a:spcPct val="20000"/>
              </a:spcBef>
              <a:buClr>
                <a:schemeClr val="accent2"/>
              </a:buClr>
              <a:buFontTx/>
              <a:buChar char="•"/>
            </a:pPr>
            <a:r>
              <a:rPr lang="ru-RU" sz="1600" b="1" i="1"/>
              <a:t>Education Source </a:t>
            </a:r>
            <a:r>
              <a:rPr lang="ru-RU" sz="1600"/>
              <a:t>является всеобъемлющим источником информации по вопросам, связанным с образованием. </a:t>
            </a:r>
          </a:p>
          <a:p>
            <a:pPr marL="225425" indent="-225425" eaLnBrk="0" hangingPunct="0">
              <a:spcBef>
                <a:spcPct val="20000"/>
              </a:spcBef>
              <a:buClr>
                <a:schemeClr val="accent2"/>
              </a:buClr>
              <a:buFontTx/>
              <a:buChar char="•"/>
            </a:pPr>
            <a:r>
              <a:rPr lang="ru-RU" sz="1600"/>
              <a:t>Содержит полные тексты более чем 1700 журналов и более 550 монографий, книг, материалов конференций, отчеты, статистические ежегодники, образовательные тесты, и многое другое. </a:t>
            </a:r>
          </a:p>
          <a:p>
            <a:pPr marL="225425" indent="-225425" eaLnBrk="0" hangingPunct="0">
              <a:spcBef>
                <a:spcPct val="20000"/>
              </a:spcBef>
              <a:buClr>
                <a:schemeClr val="accent2"/>
              </a:buClr>
              <a:buFontTx/>
              <a:buChar char="•"/>
            </a:pPr>
            <a:r>
              <a:rPr lang="ru-RU" sz="1600"/>
              <a:t>База является важным источником информации по научно-исследовательским программам, в образовании студентов и создании учебных программ.</a:t>
            </a:r>
          </a:p>
          <a:p>
            <a:pPr marL="225425" indent="-225425" eaLnBrk="0" hangingPunct="0">
              <a:spcBef>
                <a:spcPct val="20000"/>
              </a:spcBef>
              <a:buClr>
                <a:schemeClr val="accent2"/>
              </a:buClr>
              <a:buFontTx/>
              <a:buChar char="•"/>
            </a:pPr>
            <a:r>
              <a:rPr lang="ru-RU" sz="1600"/>
              <a:t>База данных представляет собой свод знаний об образовании на всех уровнях, начиная с раннего детства до получения высшего образования, а также многоязычного образования, образования в области здравоохранения и методов тестирования, используемых в учебном процессе</a:t>
            </a:r>
            <a:r>
              <a:rPr lang="ru-RU" sz="2200"/>
              <a:t>.</a:t>
            </a:r>
          </a:p>
        </p:txBody>
      </p:sp>
      <p:pic>
        <p:nvPicPr>
          <p:cNvPr id="56322" name="Picture 13" descr="http://www.ebscohost.com/resources/education-source/masthead.png"/>
          <p:cNvPicPr>
            <a:picLocks noChangeAspect="1" noChangeArrowheads="1"/>
          </p:cNvPicPr>
          <p:nvPr/>
        </p:nvPicPr>
        <p:blipFill>
          <a:blip r:embed="rId2"/>
          <a:srcRect t="22090" r="26875" b="10268"/>
          <a:stretch>
            <a:fillRect/>
          </a:stretch>
        </p:blipFill>
        <p:spPr bwMode="auto">
          <a:xfrm>
            <a:off x="1905000" y="355600"/>
            <a:ext cx="5410200" cy="1443038"/>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body" idx="4294967295"/>
          </p:nvPr>
        </p:nvSpPr>
        <p:spPr>
          <a:xfrm>
            <a:off x="914400" y="2819400"/>
            <a:ext cx="3505200" cy="3124200"/>
          </a:xfrm>
        </p:spPr>
        <p:txBody>
          <a:bodyPr/>
          <a:lstStyle/>
          <a:p>
            <a:pPr marL="168275" indent="-168275">
              <a:lnSpc>
                <a:spcPct val="70000"/>
              </a:lnSpc>
              <a:spcBef>
                <a:spcPct val="70000"/>
              </a:spcBef>
            </a:pPr>
            <a:r>
              <a:rPr lang="ru-RU" sz="1600" i="1" smtClean="0"/>
              <a:t>Образования для взрослых</a:t>
            </a:r>
          </a:p>
          <a:p>
            <a:pPr marL="168275" indent="-168275">
              <a:lnSpc>
                <a:spcPct val="70000"/>
              </a:lnSpc>
              <a:spcBef>
                <a:spcPct val="70000"/>
              </a:spcBef>
            </a:pPr>
            <a:r>
              <a:rPr lang="ru-RU" sz="1600" i="1" smtClean="0"/>
              <a:t>Сравнительного образования</a:t>
            </a:r>
          </a:p>
          <a:p>
            <a:pPr marL="168275" indent="-168275">
              <a:lnSpc>
                <a:spcPct val="70000"/>
              </a:lnSpc>
              <a:spcBef>
                <a:spcPct val="70000"/>
              </a:spcBef>
            </a:pPr>
            <a:r>
              <a:rPr lang="ru-RU" sz="1600" i="1" smtClean="0"/>
              <a:t>Последипломного образования</a:t>
            </a:r>
          </a:p>
          <a:p>
            <a:pPr marL="168275" indent="-168275">
              <a:lnSpc>
                <a:spcPct val="70000"/>
              </a:lnSpc>
              <a:spcBef>
                <a:spcPct val="70000"/>
              </a:spcBef>
            </a:pPr>
            <a:r>
              <a:rPr lang="ru-RU" sz="1600" i="1" smtClean="0"/>
              <a:t>Дистанционное обучение</a:t>
            </a:r>
          </a:p>
          <a:p>
            <a:pPr marL="168275" indent="-168275">
              <a:lnSpc>
                <a:spcPct val="70000"/>
              </a:lnSpc>
              <a:spcBef>
                <a:spcPct val="70000"/>
              </a:spcBef>
            </a:pPr>
            <a:r>
              <a:rPr lang="ru-RU" sz="1600" i="1" smtClean="0"/>
              <a:t>Образовательные технологии</a:t>
            </a:r>
          </a:p>
          <a:p>
            <a:pPr marL="168275" indent="-168275">
              <a:lnSpc>
                <a:spcPct val="70000"/>
              </a:lnSpc>
              <a:spcBef>
                <a:spcPct val="70000"/>
              </a:spcBef>
            </a:pPr>
            <a:r>
              <a:rPr lang="ru-RU" sz="1600" i="1" smtClean="0"/>
              <a:t>Начальная школа</a:t>
            </a:r>
          </a:p>
          <a:p>
            <a:pPr marL="168275" indent="-168275">
              <a:lnSpc>
                <a:spcPct val="70000"/>
              </a:lnSpc>
              <a:spcBef>
                <a:spcPct val="70000"/>
              </a:spcBef>
            </a:pPr>
            <a:r>
              <a:rPr lang="ru-RU" sz="1600" i="1" smtClean="0"/>
              <a:t>Высшее образование</a:t>
            </a:r>
          </a:p>
          <a:p>
            <a:pPr marL="168275" indent="-168275">
              <a:lnSpc>
                <a:spcPct val="70000"/>
              </a:lnSpc>
              <a:spcBef>
                <a:spcPct val="70000"/>
              </a:spcBef>
            </a:pPr>
            <a:r>
              <a:rPr lang="ru-RU" sz="1600" i="1" smtClean="0"/>
              <a:t>Учебные материалы</a:t>
            </a:r>
          </a:p>
          <a:p>
            <a:pPr marL="168275" indent="-168275">
              <a:lnSpc>
                <a:spcPct val="70000"/>
              </a:lnSpc>
              <a:spcBef>
                <a:spcPct val="70000"/>
              </a:spcBef>
            </a:pPr>
            <a:r>
              <a:rPr lang="ru-RU" sz="1600" i="1" smtClean="0"/>
              <a:t>Религиозного образования</a:t>
            </a:r>
          </a:p>
        </p:txBody>
      </p:sp>
      <p:sp>
        <p:nvSpPr>
          <p:cNvPr id="57346" name="Rectangle 3"/>
          <p:cNvSpPr>
            <a:spLocks noChangeArrowheads="1"/>
          </p:cNvSpPr>
          <p:nvPr/>
        </p:nvSpPr>
        <p:spPr bwMode="auto">
          <a:xfrm>
            <a:off x="4876800" y="2743200"/>
            <a:ext cx="3810000" cy="3048000"/>
          </a:xfrm>
          <a:prstGeom prst="rect">
            <a:avLst/>
          </a:prstGeom>
          <a:noFill/>
          <a:ln w="9525">
            <a:noFill/>
            <a:miter lim="800000"/>
            <a:headEnd/>
            <a:tailEnd/>
          </a:ln>
        </p:spPr>
        <p:txBody>
          <a:bodyPr/>
          <a:lstStyle/>
          <a:p>
            <a:pPr marL="168275" indent="-168275">
              <a:lnSpc>
                <a:spcPct val="70000"/>
              </a:lnSpc>
              <a:spcBef>
                <a:spcPct val="70000"/>
              </a:spcBef>
              <a:buFontTx/>
              <a:buChar char="•"/>
            </a:pPr>
            <a:r>
              <a:rPr lang="pl-PL" sz="1600" i="1"/>
              <a:t> </a:t>
            </a:r>
            <a:r>
              <a:rPr lang="ru-RU" sz="1600" i="1"/>
              <a:t>Мультикультурное образование</a:t>
            </a:r>
          </a:p>
          <a:p>
            <a:pPr marL="168275" indent="-168275">
              <a:lnSpc>
                <a:spcPct val="70000"/>
              </a:lnSpc>
              <a:spcBef>
                <a:spcPct val="70000"/>
              </a:spcBef>
              <a:buFontTx/>
              <a:buChar char="•"/>
            </a:pPr>
            <a:r>
              <a:rPr lang="ru-RU" sz="1600" i="1"/>
              <a:t> Школьные администрации</a:t>
            </a:r>
          </a:p>
          <a:p>
            <a:pPr marL="168275" indent="-168275">
              <a:lnSpc>
                <a:spcPct val="70000"/>
              </a:lnSpc>
              <a:spcBef>
                <a:spcPct val="70000"/>
              </a:spcBef>
              <a:buFontTx/>
              <a:buChar char="•"/>
            </a:pPr>
            <a:r>
              <a:rPr lang="ru-RU" sz="1600" i="1"/>
              <a:t> Политики в области образования</a:t>
            </a:r>
          </a:p>
          <a:p>
            <a:pPr marL="168275" indent="-168275">
              <a:lnSpc>
                <a:spcPct val="70000"/>
              </a:lnSpc>
              <a:spcBef>
                <a:spcPct val="70000"/>
              </a:spcBef>
              <a:buFontTx/>
              <a:buChar char="•"/>
            </a:pPr>
            <a:r>
              <a:rPr lang="ru-RU" sz="1600" i="1"/>
              <a:t> Социальным вопросам</a:t>
            </a:r>
          </a:p>
          <a:p>
            <a:pPr marL="168275" indent="-168275">
              <a:lnSpc>
                <a:spcPct val="70000"/>
              </a:lnSpc>
              <a:spcBef>
                <a:spcPct val="70000"/>
              </a:spcBef>
              <a:buFontTx/>
              <a:buChar char="•"/>
            </a:pPr>
            <a:r>
              <a:rPr lang="ru-RU" sz="1600" i="1"/>
              <a:t> Специального образования</a:t>
            </a:r>
          </a:p>
          <a:p>
            <a:pPr marL="168275" indent="-168275">
              <a:lnSpc>
                <a:spcPct val="70000"/>
              </a:lnSpc>
              <a:spcBef>
                <a:spcPct val="70000"/>
              </a:spcBef>
              <a:buFontTx/>
              <a:buChar char="•"/>
            </a:pPr>
            <a:r>
              <a:rPr lang="ru-RU" sz="1600" i="1"/>
              <a:t> Методы обучения</a:t>
            </a:r>
          </a:p>
          <a:p>
            <a:pPr marL="168275" indent="-168275">
              <a:lnSpc>
                <a:spcPct val="70000"/>
              </a:lnSpc>
              <a:spcBef>
                <a:spcPct val="70000"/>
              </a:spcBef>
              <a:buFontTx/>
              <a:buChar char="•"/>
            </a:pPr>
            <a:r>
              <a:rPr lang="ru-RU" sz="1600" i="1"/>
              <a:t> Педагогического образования</a:t>
            </a:r>
          </a:p>
          <a:p>
            <a:pPr marL="168275" indent="-168275">
              <a:lnSpc>
                <a:spcPct val="70000"/>
              </a:lnSpc>
              <a:spcBef>
                <a:spcPct val="70000"/>
              </a:spcBef>
              <a:buFontTx/>
              <a:buChar char="•"/>
            </a:pPr>
            <a:r>
              <a:rPr lang="ru-RU" sz="1600" i="1"/>
              <a:t> Профессионального образования</a:t>
            </a:r>
          </a:p>
          <a:p>
            <a:pPr marL="168275" indent="-168275">
              <a:lnSpc>
                <a:spcPct val="70000"/>
              </a:lnSpc>
              <a:spcBef>
                <a:spcPct val="70000"/>
              </a:spcBef>
              <a:buFontTx/>
              <a:buChar char="•"/>
            </a:pPr>
            <a:r>
              <a:rPr lang="ru-RU" sz="1600" i="1"/>
              <a:t>и многое другое .</a:t>
            </a:r>
          </a:p>
        </p:txBody>
      </p:sp>
      <p:sp>
        <p:nvSpPr>
          <p:cNvPr id="57347" name="Rectangle 2"/>
          <p:cNvSpPr>
            <a:spLocks noChangeArrowheads="1"/>
          </p:cNvSpPr>
          <p:nvPr/>
        </p:nvSpPr>
        <p:spPr bwMode="auto">
          <a:xfrm>
            <a:off x="914400" y="2133600"/>
            <a:ext cx="6099175" cy="381000"/>
          </a:xfrm>
          <a:prstGeom prst="rect">
            <a:avLst/>
          </a:prstGeom>
          <a:noFill/>
          <a:ln w="9525">
            <a:noFill/>
            <a:miter lim="800000"/>
            <a:headEnd/>
            <a:tailEnd/>
          </a:ln>
        </p:spPr>
        <p:txBody>
          <a:bodyPr wrap="none">
            <a:spAutoFit/>
          </a:bodyPr>
          <a:lstStyle/>
          <a:p>
            <a:r>
              <a:rPr lang="ru-RU"/>
              <a:t>Содержимое базы данных включает в себя проблемы:</a:t>
            </a:r>
            <a:r>
              <a:rPr lang="ru-RU" sz="2800" baseline="-4000">
                <a:latin typeface="Arial Unicode MS" pitchFamily="34" charset="-128"/>
                <a:ea typeface="Arial Unicode MS" pitchFamily="34" charset="-128"/>
                <a:cs typeface="Arial Unicode MS" pitchFamily="34" charset="-128"/>
              </a:rPr>
              <a:t> </a:t>
            </a:r>
          </a:p>
        </p:txBody>
      </p:sp>
      <p:pic>
        <p:nvPicPr>
          <p:cNvPr id="57348" name="Picture 7" descr="http://www.ebscohost.com/resources/education-source/masthead.png"/>
          <p:cNvPicPr>
            <a:picLocks noChangeAspect="1" noChangeArrowheads="1"/>
          </p:cNvPicPr>
          <p:nvPr/>
        </p:nvPicPr>
        <p:blipFill>
          <a:blip r:embed="rId2"/>
          <a:srcRect t="22090" r="26875" b="10268"/>
          <a:stretch>
            <a:fillRect/>
          </a:stretch>
        </p:blipFill>
        <p:spPr bwMode="auto">
          <a:xfrm>
            <a:off x="1905000" y="355600"/>
            <a:ext cx="5410200" cy="1443038"/>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Content Placeholder 2"/>
          <p:cNvSpPr>
            <a:spLocks/>
          </p:cNvSpPr>
          <p:nvPr/>
        </p:nvSpPr>
        <p:spPr bwMode="auto">
          <a:xfrm>
            <a:off x="990600" y="2362200"/>
            <a:ext cx="7010400" cy="3962400"/>
          </a:xfrm>
          <a:prstGeom prst="rect">
            <a:avLst/>
          </a:prstGeom>
          <a:noFill/>
          <a:ln w="9525">
            <a:noFill/>
            <a:miter lim="800000"/>
            <a:headEnd/>
            <a:tailEnd/>
          </a:ln>
        </p:spPr>
        <p:txBody>
          <a:bodyPr/>
          <a:lstStyle/>
          <a:p>
            <a:pPr marL="225425" indent="-225425" eaLnBrk="0" hangingPunct="0">
              <a:spcBef>
                <a:spcPct val="20000"/>
              </a:spcBef>
              <a:buClr>
                <a:schemeClr val="accent2"/>
              </a:buClr>
              <a:buFontTx/>
              <a:buChar char="•"/>
            </a:pPr>
            <a:r>
              <a:rPr lang="ru-RU" sz="1600" b="1" i="1"/>
              <a:t>Humanities Source</a:t>
            </a:r>
            <a:r>
              <a:rPr lang="ru-RU" sz="1600"/>
              <a:t> является неоценимым ресурсом для студентов, ученых, исследователей и преподавателей, интересующихся всеми аспектами гуманитарных наук, литературы, развитие научной и творческой мысли</a:t>
            </a:r>
          </a:p>
          <a:p>
            <a:pPr marL="225425" indent="-225425" eaLnBrk="0" hangingPunct="0">
              <a:spcBef>
                <a:spcPct val="20000"/>
              </a:spcBef>
              <a:buClr>
                <a:schemeClr val="accent2"/>
              </a:buClr>
              <a:buFontTx/>
              <a:buChar char="•"/>
            </a:pPr>
            <a:endParaRPr lang="ru-RU" sz="1600" i="1"/>
          </a:p>
          <a:p>
            <a:pPr marL="225425" indent="-225425" eaLnBrk="0" hangingPunct="0">
              <a:spcBef>
                <a:spcPct val="20000"/>
              </a:spcBef>
              <a:buClr>
                <a:schemeClr val="accent2"/>
              </a:buClr>
              <a:buFontTx/>
              <a:buChar char="•"/>
            </a:pPr>
            <a:r>
              <a:rPr lang="ru-RU" sz="1600" i="1"/>
              <a:t>Humanities Source</a:t>
            </a:r>
            <a:r>
              <a:rPr lang="ru-RU" sz="1600"/>
              <a:t> содержит полные тексты 1450 журналов и обеспечивает доступ к полным текстам и библиографическим данным, таких публикаций, как: статьи, интервью, библиография, литературные тексты: поэзия, проза и драма, рецензии на книги, балет, танцевальные программы, фильмы, опера, мюзиклы, театр, программы телевидения и радио и многое другое.</a:t>
            </a:r>
          </a:p>
          <a:p>
            <a:pPr marL="225425" indent="-225425" eaLnBrk="0" hangingPunct="0">
              <a:spcBef>
                <a:spcPct val="20000"/>
              </a:spcBef>
              <a:buClr>
                <a:schemeClr val="accent2"/>
              </a:buClr>
              <a:buFontTx/>
              <a:buChar char="•"/>
            </a:pPr>
            <a:r>
              <a:rPr lang="ru-RU" sz="1600"/>
              <a:t>Она также включает в себя уникальный тезаурус предметных рубрик.</a:t>
            </a:r>
          </a:p>
        </p:txBody>
      </p:sp>
      <p:pic>
        <p:nvPicPr>
          <p:cNvPr id="58370" name="Picture 7"/>
          <p:cNvPicPr>
            <a:picLocks noChangeAspect="1" noChangeArrowheads="1"/>
          </p:cNvPicPr>
          <p:nvPr/>
        </p:nvPicPr>
        <p:blipFill>
          <a:blip r:embed="rId2"/>
          <a:srcRect/>
          <a:stretch>
            <a:fillRect/>
          </a:stretch>
        </p:blipFill>
        <p:spPr bwMode="auto">
          <a:xfrm>
            <a:off x="1905000" y="304800"/>
            <a:ext cx="5105400" cy="1604963"/>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body" idx="4294967295"/>
          </p:nvPr>
        </p:nvSpPr>
        <p:spPr>
          <a:xfrm>
            <a:off x="914400" y="2590800"/>
            <a:ext cx="3657600" cy="3505200"/>
          </a:xfrm>
        </p:spPr>
        <p:txBody>
          <a:bodyPr/>
          <a:lstStyle/>
          <a:p>
            <a:pPr marL="168275" indent="-168275">
              <a:lnSpc>
                <a:spcPct val="70000"/>
              </a:lnSpc>
              <a:spcBef>
                <a:spcPct val="70000"/>
              </a:spcBef>
            </a:pPr>
            <a:r>
              <a:rPr lang="ru-RU" sz="1600" i="1" smtClean="0"/>
              <a:t>Археология</a:t>
            </a:r>
          </a:p>
          <a:p>
            <a:pPr marL="168275" indent="-168275">
              <a:lnSpc>
                <a:spcPct val="70000"/>
              </a:lnSpc>
              <a:spcBef>
                <a:spcPct val="70000"/>
              </a:spcBef>
            </a:pPr>
            <a:r>
              <a:rPr lang="ru-RU" sz="1600" i="1" smtClean="0"/>
              <a:t>Регионалистика</a:t>
            </a:r>
          </a:p>
          <a:p>
            <a:pPr marL="168275" indent="-168275">
              <a:lnSpc>
                <a:spcPct val="70000"/>
              </a:lnSpc>
              <a:spcBef>
                <a:spcPct val="70000"/>
              </a:spcBef>
            </a:pPr>
            <a:r>
              <a:rPr lang="ru-RU" sz="1600" i="1" smtClean="0"/>
              <a:t>Искусство</a:t>
            </a:r>
          </a:p>
          <a:p>
            <a:pPr marL="168275" indent="-168275">
              <a:lnSpc>
                <a:spcPct val="70000"/>
              </a:lnSpc>
              <a:spcBef>
                <a:spcPct val="70000"/>
              </a:spcBef>
            </a:pPr>
            <a:r>
              <a:rPr lang="ru-RU" sz="1600" i="1" smtClean="0"/>
              <a:t>Классическое образование</a:t>
            </a:r>
          </a:p>
          <a:p>
            <a:pPr marL="168275" indent="-168275">
              <a:lnSpc>
                <a:spcPct val="70000"/>
              </a:lnSpc>
              <a:spcBef>
                <a:spcPct val="70000"/>
              </a:spcBef>
            </a:pPr>
            <a:r>
              <a:rPr lang="ru-RU" sz="1600" i="1" smtClean="0"/>
              <a:t>Социальные коммуникации</a:t>
            </a:r>
          </a:p>
          <a:p>
            <a:pPr marL="168275" indent="-168275">
              <a:lnSpc>
                <a:spcPct val="70000"/>
              </a:lnSpc>
              <a:spcBef>
                <a:spcPct val="70000"/>
              </a:spcBef>
            </a:pPr>
            <a:r>
              <a:rPr lang="ru-RU" sz="1600" i="1" smtClean="0"/>
              <a:t>Танец</a:t>
            </a:r>
          </a:p>
          <a:p>
            <a:pPr marL="168275" indent="-168275">
              <a:lnSpc>
                <a:spcPct val="70000"/>
              </a:lnSpc>
              <a:spcBef>
                <a:spcPct val="70000"/>
              </a:spcBef>
            </a:pPr>
            <a:r>
              <a:rPr lang="ru-RU" sz="1600" i="1" smtClean="0"/>
              <a:t>Кино</a:t>
            </a:r>
          </a:p>
          <a:p>
            <a:pPr marL="168275" indent="-168275">
              <a:lnSpc>
                <a:spcPct val="70000"/>
              </a:lnSpc>
              <a:spcBef>
                <a:spcPct val="70000"/>
              </a:spcBef>
            </a:pPr>
            <a:r>
              <a:rPr lang="ru-RU" sz="1600" i="1" smtClean="0"/>
              <a:t>Фольклор</a:t>
            </a:r>
          </a:p>
          <a:p>
            <a:pPr marL="168275" indent="-168275">
              <a:lnSpc>
                <a:spcPct val="70000"/>
              </a:lnSpc>
              <a:spcBef>
                <a:spcPct val="70000"/>
              </a:spcBef>
            </a:pPr>
            <a:r>
              <a:rPr lang="ru-RU" sz="1600" i="1" smtClean="0"/>
              <a:t>Изучение культурной и социальной роли мужчин и женщин (Гендерные исследования)</a:t>
            </a:r>
          </a:p>
        </p:txBody>
      </p:sp>
      <p:sp>
        <p:nvSpPr>
          <p:cNvPr id="59394" name="Rectangle 3"/>
          <p:cNvSpPr>
            <a:spLocks noChangeArrowheads="1"/>
          </p:cNvSpPr>
          <p:nvPr/>
        </p:nvSpPr>
        <p:spPr bwMode="auto">
          <a:xfrm>
            <a:off x="5105400" y="2514600"/>
            <a:ext cx="3581400" cy="4114800"/>
          </a:xfrm>
          <a:prstGeom prst="rect">
            <a:avLst/>
          </a:prstGeom>
          <a:noFill/>
          <a:ln w="9525">
            <a:noFill/>
            <a:miter lim="800000"/>
            <a:headEnd/>
            <a:tailEnd/>
          </a:ln>
        </p:spPr>
        <p:txBody>
          <a:bodyPr/>
          <a:lstStyle/>
          <a:p>
            <a:pPr marL="168275" indent="-168275">
              <a:lnSpc>
                <a:spcPct val="70000"/>
              </a:lnSpc>
              <a:spcBef>
                <a:spcPct val="70000"/>
              </a:spcBef>
              <a:buFontTx/>
              <a:buChar char="•"/>
            </a:pPr>
            <a:r>
              <a:rPr lang="ru-RU" sz="1600" i="1"/>
              <a:t> История</a:t>
            </a:r>
          </a:p>
          <a:p>
            <a:pPr marL="168275" indent="-168275">
              <a:lnSpc>
                <a:spcPct val="70000"/>
              </a:lnSpc>
              <a:spcBef>
                <a:spcPct val="70000"/>
              </a:spcBef>
              <a:buFontTx/>
              <a:buChar char="•"/>
            </a:pPr>
            <a:r>
              <a:rPr lang="ru-RU" sz="1600" i="1"/>
              <a:t> Журналистика</a:t>
            </a:r>
          </a:p>
          <a:p>
            <a:pPr marL="168275" indent="-168275">
              <a:lnSpc>
                <a:spcPct val="70000"/>
              </a:lnSpc>
              <a:spcBef>
                <a:spcPct val="70000"/>
              </a:spcBef>
              <a:buFontTx/>
              <a:buChar char="•"/>
            </a:pPr>
            <a:r>
              <a:rPr lang="ru-RU" sz="1600" i="1"/>
              <a:t> Языкознание</a:t>
            </a:r>
          </a:p>
          <a:p>
            <a:pPr marL="168275" indent="-168275">
              <a:lnSpc>
                <a:spcPct val="70000"/>
              </a:lnSpc>
              <a:spcBef>
                <a:spcPct val="70000"/>
              </a:spcBef>
              <a:buFontTx/>
              <a:buChar char="•"/>
            </a:pPr>
            <a:r>
              <a:rPr lang="ru-RU" sz="1600" i="1"/>
              <a:t> Литературная и социальная критика</a:t>
            </a:r>
          </a:p>
          <a:p>
            <a:pPr marL="168275" indent="-168275">
              <a:lnSpc>
                <a:spcPct val="70000"/>
              </a:lnSpc>
              <a:spcBef>
                <a:spcPct val="70000"/>
              </a:spcBef>
              <a:buFontTx/>
              <a:buChar char="•"/>
            </a:pPr>
            <a:r>
              <a:rPr lang="ru-RU" sz="1600" i="1"/>
              <a:t> Литература</a:t>
            </a:r>
          </a:p>
          <a:p>
            <a:pPr marL="168275" indent="-168275">
              <a:lnSpc>
                <a:spcPct val="70000"/>
              </a:lnSpc>
              <a:spcBef>
                <a:spcPct val="70000"/>
              </a:spcBef>
              <a:buFontTx/>
              <a:buChar char="•"/>
            </a:pPr>
            <a:r>
              <a:rPr lang="ru-RU" sz="1600" i="1"/>
              <a:t> Музыка</a:t>
            </a:r>
          </a:p>
          <a:p>
            <a:pPr marL="168275" indent="-168275">
              <a:lnSpc>
                <a:spcPct val="70000"/>
              </a:lnSpc>
              <a:spcBef>
                <a:spcPct val="70000"/>
              </a:spcBef>
              <a:buFontTx/>
              <a:buChar char="•"/>
            </a:pPr>
            <a:r>
              <a:rPr lang="ru-RU" sz="1600" i="1"/>
              <a:t> Театральное искусство, спектакли, концерты</a:t>
            </a:r>
          </a:p>
          <a:p>
            <a:pPr marL="168275" indent="-168275">
              <a:lnSpc>
                <a:spcPct val="70000"/>
              </a:lnSpc>
              <a:spcBef>
                <a:spcPct val="70000"/>
              </a:spcBef>
              <a:buFontTx/>
              <a:buChar char="•"/>
            </a:pPr>
            <a:r>
              <a:rPr lang="ru-RU" sz="1600" i="1"/>
              <a:t> Философия</a:t>
            </a:r>
          </a:p>
          <a:p>
            <a:pPr marL="168275" indent="-168275">
              <a:lnSpc>
                <a:spcPct val="70000"/>
              </a:lnSpc>
              <a:spcBef>
                <a:spcPct val="70000"/>
              </a:spcBef>
              <a:buFontTx/>
              <a:buChar char="•"/>
            </a:pPr>
            <a:r>
              <a:rPr lang="ru-RU" sz="1600" i="1"/>
              <a:t> Религия и теология</a:t>
            </a:r>
          </a:p>
          <a:p>
            <a:pPr marL="168275" indent="-168275">
              <a:lnSpc>
                <a:spcPct val="70000"/>
              </a:lnSpc>
              <a:spcBef>
                <a:spcPct val="70000"/>
              </a:spcBef>
              <a:buFontTx/>
              <a:buChar char="•"/>
            </a:pPr>
            <a:r>
              <a:rPr lang="ru-RU" sz="1600" i="1"/>
              <a:t> и многое другое…</a:t>
            </a:r>
          </a:p>
        </p:txBody>
      </p:sp>
      <p:sp>
        <p:nvSpPr>
          <p:cNvPr id="59395" name="Rectangle 2"/>
          <p:cNvSpPr>
            <a:spLocks noChangeArrowheads="1"/>
          </p:cNvSpPr>
          <p:nvPr/>
        </p:nvSpPr>
        <p:spPr bwMode="auto">
          <a:xfrm>
            <a:off x="914400" y="1981200"/>
            <a:ext cx="2982913" cy="381000"/>
          </a:xfrm>
          <a:prstGeom prst="rect">
            <a:avLst/>
          </a:prstGeom>
          <a:noFill/>
          <a:ln w="9525">
            <a:noFill/>
            <a:miter lim="800000"/>
            <a:headEnd/>
            <a:tailEnd/>
          </a:ln>
        </p:spPr>
        <p:txBody>
          <a:bodyPr wrap="none">
            <a:spAutoFit/>
          </a:bodyPr>
          <a:lstStyle/>
          <a:p>
            <a:r>
              <a:rPr lang="ru-RU"/>
              <a:t>Тематика базы включает</a:t>
            </a:r>
            <a:r>
              <a:rPr lang="pl-PL"/>
              <a:t>:</a:t>
            </a:r>
            <a:r>
              <a:rPr lang="ru-RU" sz="2800" baseline="-4000">
                <a:latin typeface="Arial Unicode MS" pitchFamily="34" charset="-128"/>
                <a:ea typeface="Arial Unicode MS" pitchFamily="34" charset="-128"/>
                <a:cs typeface="Arial Unicode MS" pitchFamily="34" charset="-128"/>
              </a:rPr>
              <a:t> </a:t>
            </a:r>
            <a:endParaRPr lang="en-US" sz="2800" baseline="-4000">
              <a:latin typeface="Arial Unicode MS" pitchFamily="34" charset="-128"/>
              <a:ea typeface="Arial Unicode MS" pitchFamily="34" charset="-128"/>
              <a:cs typeface="Arial Unicode MS" pitchFamily="34" charset="-128"/>
            </a:endParaRPr>
          </a:p>
        </p:txBody>
      </p:sp>
      <p:pic>
        <p:nvPicPr>
          <p:cNvPr id="59396" name="Picture 7"/>
          <p:cNvPicPr>
            <a:picLocks noChangeAspect="1" noChangeArrowheads="1"/>
          </p:cNvPicPr>
          <p:nvPr/>
        </p:nvPicPr>
        <p:blipFill>
          <a:blip r:embed="rId2"/>
          <a:srcRect/>
          <a:stretch>
            <a:fillRect/>
          </a:stretch>
        </p:blipFill>
        <p:spPr bwMode="auto">
          <a:xfrm>
            <a:off x="1905000" y="304800"/>
            <a:ext cx="5105400" cy="1604963"/>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Content Placeholder 2"/>
          <p:cNvSpPr>
            <a:spLocks/>
          </p:cNvSpPr>
          <p:nvPr/>
        </p:nvSpPr>
        <p:spPr bwMode="auto">
          <a:xfrm>
            <a:off x="990600" y="2286000"/>
            <a:ext cx="7315200" cy="3962400"/>
          </a:xfrm>
          <a:prstGeom prst="rect">
            <a:avLst/>
          </a:prstGeom>
          <a:noFill/>
          <a:ln w="9525">
            <a:noFill/>
            <a:miter lim="800000"/>
            <a:headEnd/>
            <a:tailEnd/>
          </a:ln>
        </p:spPr>
        <p:txBody>
          <a:bodyPr/>
          <a:lstStyle/>
          <a:p>
            <a:pPr marL="225425" indent="-225425" eaLnBrk="0" hangingPunct="0">
              <a:spcBef>
                <a:spcPct val="20000"/>
              </a:spcBef>
              <a:buClr>
                <a:schemeClr val="accent2"/>
              </a:buClr>
              <a:buFontTx/>
              <a:buChar char="•"/>
            </a:pPr>
            <a:r>
              <a:rPr lang="ru-RU" sz="1600" b="1" i="1"/>
              <a:t>Legal Source</a:t>
            </a:r>
            <a:r>
              <a:rPr lang="ru-RU" sz="1600"/>
              <a:t> содержит полные тексты из самых известных научных журналов в области права и является авторитетным источником информации о текущих исследованиях, мысли и тенденции в области законодательства.</a:t>
            </a:r>
          </a:p>
          <a:p>
            <a:pPr marL="225425" indent="-225425" eaLnBrk="0" hangingPunct="0">
              <a:spcBef>
                <a:spcPct val="20000"/>
              </a:spcBef>
              <a:buClr>
                <a:schemeClr val="accent2"/>
              </a:buClr>
              <a:buFontTx/>
              <a:buChar char="•"/>
            </a:pPr>
            <a:r>
              <a:rPr lang="ru-RU" sz="1600"/>
              <a:t>База данных содержит более 870 полнотекстовых журналов, обработанные специалистами библиографические данные статей из тысячи других юридических журналов, ежегодников, уставов, университетских публикаций и правительственных документов и более 300 правовых экспертиз. </a:t>
            </a:r>
          </a:p>
          <a:p>
            <a:pPr marL="225425" indent="-225425" eaLnBrk="0" hangingPunct="0">
              <a:spcBef>
                <a:spcPct val="20000"/>
              </a:spcBef>
              <a:buClr>
                <a:schemeClr val="accent2"/>
              </a:buClr>
              <a:buFontTx/>
              <a:buChar char="•"/>
            </a:pPr>
            <a:r>
              <a:rPr lang="ru-RU" sz="1600"/>
              <a:t>Пользователи по достоинству оценят разнообразие и международное охват публикации в базе данных: научные статьи, материалы конференций и симпозиумов, юрисдикционные документы, судебные решения, законодательные акты, книги, рецензии на книги и многое другое). Это отличный источник информации для юристов, ученых, предпринимателей, библиотекарей, студентов-юристов, практикующих адвокатов и всех тех, кто занимается правом.</a:t>
            </a:r>
          </a:p>
        </p:txBody>
      </p:sp>
      <p:pic>
        <p:nvPicPr>
          <p:cNvPr id="60418" name="Picture 1"/>
          <p:cNvPicPr>
            <a:picLocks noChangeAspect="1" noChangeArrowheads="1"/>
          </p:cNvPicPr>
          <p:nvPr/>
        </p:nvPicPr>
        <p:blipFill>
          <a:blip r:embed="rId2"/>
          <a:srcRect/>
          <a:stretch>
            <a:fillRect/>
          </a:stretch>
        </p:blipFill>
        <p:spPr bwMode="auto">
          <a:xfrm>
            <a:off x="1600200" y="381000"/>
            <a:ext cx="5562600" cy="1524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ChangeArrowheads="1"/>
          </p:cNvSpPr>
          <p:nvPr/>
        </p:nvSpPr>
        <p:spPr bwMode="auto">
          <a:xfrm>
            <a:off x="1371600" y="1066800"/>
            <a:ext cx="7240588" cy="381000"/>
          </a:xfrm>
          <a:prstGeom prst="rect">
            <a:avLst/>
          </a:prstGeom>
          <a:noFill/>
          <a:ln w="9525">
            <a:noFill/>
            <a:miter lim="800000"/>
            <a:headEnd/>
            <a:tailEnd/>
          </a:ln>
        </p:spPr>
        <p:txBody>
          <a:bodyPr wrap="none">
            <a:spAutoFit/>
          </a:bodyPr>
          <a:lstStyle/>
          <a:p>
            <a:r>
              <a:rPr lang="ru-RU" sz="2800" baseline="-4000">
                <a:latin typeface="Arial Unicode MS" pitchFamily="34" charset="-128"/>
                <a:ea typeface="Arial Unicode MS" pitchFamily="34" charset="-128"/>
                <a:cs typeface="Arial Unicode MS" pitchFamily="34" charset="-128"/>
              </a:rPr>
              <a:t>Более </a:t>
            </a:r>
            <a:r>
              <a:rPr lang="en-US" sz="2800" baseline="-4000">
                <a:latin typeface="Arial Unicode MS" pitchFamily="34" charset="-128"/>
                <a:ea typeface="Arial Unicode MS" pitchFamily="34" charset="-128"/>
                <a:cs typeface="Arial Unicode MS" pitchFamily="34" charset="-128"/>
              </a:rPr>
              <a:t>8</a:t>
            </a:r>
            <a:r>
              <a:rPr lang="ru-RU" sz="2800" baseline="-4000">
                <a:latin typeface="Arial Unicode MS" pitchFamily="34" charset="-128"/>
                <a:ea typeface="Arial Unicode MS" pitchFamily="34" charset="-128"/>
                <a:cs typeface="Arial Unicode MS" pitchFamily="34" charset="-128"/>
              </a:rPr>
              <a:t>5</a:t>
            </a:r>
            <a:r>
              <a:rPr lang="en-US" sz="2800" baseline="-4000">
                <a:latin typeface="Arial Unicode MS" pitchFamily="34" charset="-128"/>
                <a:ea typeface="Arial Unicode MS" pitchFamily="34" charset="-128"/>
                <a:cs typeface="Arial Unicode MS" pitchFamily="34" charset="-128"/>
              </a:rPr>
              <a:t>% </a:t>
            </a:r>
            <a:r>
              <a:rPr lang="ru-RU" sz="2800" baseline="-4000">
                <a:latin typeface="Arial Unicode MS" pitchFamily="34" charset="-128"/>
                <a:ea typeface="Arial Unicode MS" pitchFamily="34" charset="-128"/>
                <a:cs typeface="Arial Unicode MS" pitchFamily="34" charset="-128"/>
              </a:rPr>
              <a:t>университетов США</a:t>
            </a:r>
            <a:r>
              <a:rPr lang="en-US" sz="2800" baseline="-4000">
                <a:latin typeface="Arial Unicode MS" pitchFamily="34" charset="-128"/>
                <a:ea typeface="Arial Unicode MS" pitchFamily="34" charset="-128"/>
                <a:cs typeface="Arial Unicode MS" pitchFamily="34" charset="-128"/>
              </a:rPr>
              <a:t> </a:t>
            </a:r>
            <a:r>
              <a:rPr lang="ru-RU" sz="2800" baseline="-4000">
                <a:latin typeface="Arial Unicode MS" pitchFamily="34" charset="-128"/>
                <a:ea typeface="Arial Unicode MS" pitchFamily="34" charset="-128"/>
                <a:cs typeface="Arial Unicode MS" pitchFamily="34" charset="-128"/>
              </a:rPr>
              <a:t>имеют доступ к базам </a:t>
            </a:r>
            <a:r>
              <a:rPr lang="en-US" sz="2800" baseline="-4000">
                <a:latin typeface="Arial Unicode MS" pitchFamily="34" charset="-128"/>
                <a:ea typeface="Arial Unicode MS" pitchFamily="34" charset="-128"/>
                <a:cs typeface="Arial Unicode MS" pitchFamily="34" charset="-128"/>
              </a:rPr>
              <a:t>EBSCO</a:t>
            </a:r>
          </a:p>
        </p:txBody>
      </p:sp>
      <p:sp>
        <p:nvSpPr>
          <p:cNvPr id="22530" name="Rectangle 4"/>
          <p:cNvSpPr>
            <a:spLocks noChangeArrowheads="1"/>
          </p:cNvSpPr>
          <p:nvPr/>
        </p:nvSpPr>
        <p:spPr bwMode="auto">
          <a:xfrm>
            <a:off x="684213" y="5157788"/>
            <a:ext cx="3886200" cy="1066800"/>
          </a:xfrm>
          <a:prstGeom prst="rect">
            <a:avLst/>
          </a:prstGeom>
          <a:noFill/>
          <a:ln w="9525">
            <a:noFill/>
            <a:miter lim="800000"/>
            <a:headEnd/>
            <a:tailEnd/>
          </a:ln>
        </p:spPr>
        <p:txBody>
          <a:bodyPr/>
          <a:lstStyle/>
          <a:p>
            <a:pPr marL="169863" indent="-169863">
              <a:lnSpc>
                <a:spcPct val="90000"/>
              </a:lnSpc>
              <a:spcBef>
                <a:spcPct val="20000"/>
              </a:spcBef>
            </a:pPr>
            <a:r>
              <a:rPr lang="en-US" sz="1400"/>
              <a:t>= EBSCO </a:t>
            </a:r>
            <a:r>
              <a:rPr lang="ru-RU" sz="1400"/>
              <a:t>в каждом университете штата</a:t>
            </a:r>
            <a:endParaRPr lang="en-US" sz="1400"/>
          </a:p>
          <a:p>
            <a:pPr marL="169863" indent="-169863">
              <a:lnSpc>
                <a:spcPct val="90000"/>
              </a:lnSpc>
              <a:spcBef>
                <a:spcPct val="20000"/>
              </a:spcBef>
            </a:pPr>
            <a:endParaRPr lang="en-US" sz="1400"/>
          </a:p>
          <a:p>
            <a:pPr marL="169863" indent="-169863">
              <a:lnSpc>
                <a:spcPct val="90000"/>
              </a:lnSpc>
              <a:spcBef>
                <a:spcPct val="20000"/>
              </a:spcBef>
            </a:pPr>
            <a:endParaRPr lang="en-US" sz="600"/>
          </a:p>
          <a:p>
            <a:pPr marL="169863" indent="-169863">
              <a:lnSpc>
                <a:spcPct val="90000"/>
              </a:lnSpc>
              <a:spcBef>
                <a:spcPct val="20000"/>
              </a:spcBef>
            </a:pPr>
            <a:r>
              <a:rPr lang="en-US" sz="1400"/>
              <a:t>= EBSCO </a:t>
            </a:r>
            <a:r>
              <a:rPr lang="ru-RU" sz="1400"/>
              <a:t>в большинстве университетах штата</a:t>
            </a:r>
            <a:endParaRPr lang="en-US" sz="1400"/>
          </a:p>
          <a:p>
            <a:pPr marL="169863" indent="-169863">
              <a:lnSpc>
                <a:spcPct val="90000"/>
              </a:lnSpc>
              <a:spcBef>
                <a:spcPct val="20000"/>
              </a:spcBef>
            </a:pPr>
            <a:endParaRPr lang="en-US" sz="600"/>
          </a:p>
          <a:p>
            <a:pPr marL="169863" indent="-169863">
              <a:lnSpc>
                <a:spcPct val="90000"/>
              </a:lnSpc>
              <a:spcBef>
                <a:spcPct val="20000"/>
              </a:spcBef>
            </a:pPr>
            <a:r>
              <a:rPr lang="en-US" sz="1400"/>
              <a:t>= EBSCO </a:t>
            </a:r>
            <a:r>
              <a:rPr lang="ru-RU" sz="1400"/>
              <a:t>пока в немногих университетах штата</a:t>
            </a:r>
            <a:endParaRPr lang="en-US" sz="1400"/>
          </a:p>
        </p:txBody>
      </p:sp>
      <p:pic>
        <p:nvPicPr>
          <p:cNvPr id="22531" name="Picture 5"/>
          <p:cNvPicPr>
            <a:picLocks noChangeAspect="1" noChangeArrowheads="1"/>
          </p:cNvPicPr>
          <p:nvPr/>
        </p:nvPicPr>
        <p:blipFill>
          <a:blip r:embed="rId2"/>
          <a:srcRect/>
          <a:stretch>
            <a:fillRect/>
          </a:stretch>
        </p:blipFill>
        <p:spPr bwMode="auto">
          <a:xfrm>
            <a:off x="539750" y="1484313"/>
            <a:ext cx="8126413" cy="3681412"/>
          </a:xfrm>
          <a:prstGeom prst="rect">
            <a:avLst/>
          </a:prstGeom>
          <a:noFill/>
          <a:ln w="9525">
            <a:noFill/>
            <a:miter lim="800000"/>
            <a:headEnd/>
            <a:tailEnd/>
          </a:ln>
        </p:spPr>
      </p:pic>
      <p:pic>
        <p:nvPicPr>
          <p:cNvPr id="22532" name="Picture 6"/>
          <p:cNvPicPr>
            <a:picLocks noChangeAspect="1" noChangeArrowheads="1"/>
          </p:cNvPicPr>
          <p:nvPr/>
        </p:nvPicPr>
        <p:blipFill>
          <a:blip r:embed="rId3"/>
          <a:srcRect/>
          <a:stretch>
            <a:fillRect/>
          </a:stretch>
        </p:blipFill>
        <p:spPr bwMode="auto">
          <a:xfrm>
            <a:off x="395288" y="5229225"/>
            <a:ext cx="231775" cy="1295400"/>
          </a:xfrm>
          <a:prstGeom prst="rect">
            <a:avLst/>
          </a:prstGeom>
          <a:noFill/>
          <a:ln w="9525">
            <a:noFill/>
            <a:miter lim="800000"/>
            <a:headEnd/>
            <a:tailEnd/>
          </a:ln>
        </p:spPr>
      </p:pic>
      <p:sp>
        <p:nvSpPr>
          <p:cNvPr id="1417223" name="Rectangle 7"/>
          <p:cNvSpPr>
            <a:spLocks noChangeArrowheads="1"/>
          </p:cNvSpPr>
          <p:nvPr/>
        </p:nvSpPr>
        <p:spPr bwMode="auto">
          <a:xfrm>
            <a:off x="5364163" y="5013325"/>
            <a:ext cx="3492500" cy="1474788"/>
          </a:xfrm>
          <a:prstGeom prst="rect">
            <a:avLst/>
          </a:prstGeom>
          <a:noFill/>
          <a:ln w="9525">
            <a:solidFill>
              <a:srgbClr val="000099"/>
            </a:solidFill>
            <a:miter lim="800000"/>
            <a:headEnd/>
            <a:tailEnd/>
          </a:ln>
        </p:spPr>
        <p:txBody>
          <a:bodyPr>
            <a:spAutoFit/>
          </a:bodyPr>
          <a:lstStyle/>
          <a:p>
            <a:pPr eaLnBrk="0" hangingPunct="0"/>
            <a:r>
              <a:rPr lang="en-US">
                <a:solidFill>
                  <a:srgbClr val="000000"/>
                </a:solidFill>
              </a:rPr>
              <a:t>83.3%</a:t>
            </a:r>
            <a:r>
              <a:rPr lang="ru-RU">
                <a:solidFill>
                  <a:srgbClr val="000000"/>
                </a:solidFill>
              </a:rPr>
              <a:t> академических библиотек США считают </a:t>
            </a:r>
            <a:r>
              <a:rPr lang="en-US">
                <a:solidFill>
                  <a:srgbClr val="000000"/>
                </a:solidFill>
              </a:rPr>
              <a:t>EBSCO </a:t>
            </a:r>
            <a:r>
              <a:rPr lang="ru-RU">
                <a:solidFill>
                  <a:srgbClr val="000000"/>
                </a:solidFill>
              </a:rPr>
              <a:t>основным средством для поиска научной информации </a:t>
            </a:r>
            <a:r>
              <a:rPr lang="ru-RU" b="1"/>
              <a:t>      </a:t>
            </a:r>
          </a:p>
          <a:p>
            <a:pPr eaLnBrk="0" hangingPunct="0"/>
            <a:r>
              <a:rPr lang="ru-RU" b="1"/>
              <a:t>        </a:t>
            </a:r>
            <a:r>
              <a:rPr lang="ru-RU" sz="1600" b="1"/>
              <a:t>(по данным </a:t>
            </a:r>
            <a:r>
              <a:rPr lang="en-US" sz="1600" b="1">
                <a:solidFill>
                  <a:srgbClr val="333399"/>
                </a:solidFill>
              </a:rPr>
              <a:t>Library Journal</a:t>
            </a:r>
            <a:r>
              <a:rPr lang="ru-RU" sz="1600"/>
              <a:t>)</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1417223"/>
                                        </p:tgtEl>
                                        <p:attrNameLst>
                                          <p:attrName>style.visibility</p:attrName>
                                        </p:attrNameLst>
                                      </p:cBhvr>
                                      <p:to>
                                        <p:strVal val="visible"/>
                                      </p:to>
                                    </p:set>
                                    <p:animEffect transition="in" filter="dissolve">
                                      <p:cBhvr>
                                        <p:cTn id="7" dur="1000"/>
                                        <p:tgtEl>
                                          <p:spTgt spid="1417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722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body" idx="4294967295"/>
          </p:nvPr>
        </p:nvSpPr>
        <p:spPr>
          <a:xfrm>
            <a:off x="914400" y="3048000"/>
            <a:ext cx="3505200" cy="3276600"/>
          </a:xfrm>
        </p:spPr>
        <p:txBody>
          <a:bodyPr/>
          <a:lstStyle/>
          <a:p>
            <a:pPr marL="168275" indent="-168275">
              <a:lnSpc>
                <a:spcPct val="70000"/>
              </a:lnSpc>
              <a:spcBef>
                <a:spcPct val="70000"/>
              </a:spcBef>
            </a:pPr>
            <a:r>
              <a:rPr lang="ru-RU" sz="1600" i="1" smtClean="0"/>
              <a:t>Административное право</a:t>
            </a:r>
          </a:p>
          <a:p>
            <a:pPr marL="168275" indent="-168275">
              <a:lnSpc>
                <a:spcPct val="70000"/>
              </a:lnSpc>
              <a:spcBef>
                <a:spcPct val="70000"/>
              </a:spcBef>
            </a:pPr>
            <a:r>
              <a:rPr lang="ru-RU" sz="1600" i="1" smtClean="0"/>
              <a:t>Антимонопольное право</a:t>
            </a:r>
          </a:p>
          <a:p>
            <a:pPr marL="168275" indent="-168275">
              <a:lnSpc>
                <a:spcPct val="70000"/>
              </a:lnSpc>
              <a:spcBef>
                <a:spcPct val="70000"/>
              </a:spcBef>
            </a:pPr>
            <a:r>
              <a:rPr lang="ru-RU" sz="1600" i="1" smtClean="0"/>
              <a:t>Банковское право</a:t>
            </a:r>
          </a:p>
          <a:p>
            <a:pPr marL="168275" indent="-168275">
              <a:lnSpc>
                <a:spcPct val="70000"/>
              </a:lnSpc>
              <a:spcBef>
                <a:spcPct val="70000"/>
              </a:spcBef>
            </a:pPr>
            <a:r>
              <a:rPr lang="ru-RU" sz="1600" i="1" smtClean="0"/>
              <a:t>Хозяйственное право</a:t>
            </a:r>
          </a:p>
          <a:p>
            <a:pPr marL="168275" indent="-168275">
              <a:lnSpc>
                <a:spcPct val="70000"/>
              </a:lnSpc>
              <a:spcBef>
                <a:spcPct val="70000"/>
              </a:spcBef>
            </a:pPr>
            <a:r>
              <a:rPr lang="ru-RU" sz="1600" i="1" smtClean="0"/>
              <a:t>Конституционное право</a:t>
            </a:r>
          </a:p>
          <a:p>
            <a:pPr marL="168275" indent="-168275">
              <a:lnSpc>
                <a:spcPct val="70000"/>
              </a:lnSpc>
              <a:spcBef>
                <a:spcPct val="70000"/>
              </a:spcBef>
            </a:pPr>
            <a:r>
              <a:rPr lang="ru-RU" sz="1600" i="1" smtClean="0"/>
              <a:t>Криминальное право</a:t>
            </a:r>
          </a:p>
          <a:p>
            <a:pPr marL="168275" indent="-168275">
              <a:lnSpc>
                <a:spcPct val="70000"/>
              </a:lnSpc>
              <a:spcBef>
                <a:spcPct val="70000"/>
              </a:spcBef>
            </a:pPr>
            <a:r>
              <a:rPr lang="ru-RU" sz="1600" i="1" smtClean="0"/>
              <a:t>Территориальное планирование</a:t>
            </a:r>
          </a:p>
          <a:p>
            <a:pPr marL="168275" indent="-168275">
              <a:lnSpc>
                <a:spcPct val="70000"/>
              </a:lnSpc>
              <a:spcBef>
                <a:spcPct val="70000"/>
              </a:spcBef>
            </a:pPr>
            <a:r>
              <a:rPr lang="ru-RU" sz="1600" i="1" smtClean="0"/>
              <a:t>Семейное право</a:t>
            </a:r>
          </a:p>
          <a:p>
            <a:pPr marL="168275" indent="-168275">
              <a:lnSpc>
                <a:spcPct val="70000"/>
              </a:lnSpc>
              <a:spcBef>
                <a:spcPct val="70000"/>
              </a:spcBef>
            </a:pPr>
            <a:r>
              <a:rPr lang="ru-RU" sz="1600" i="1" smtClean="0"/>
              <a:t>Страховое право</a:t>
            </a:r>
          </a:p>
        </p:txBody>
      </p:sp>
      <p:sp>
        <p:nvSpPr>
          <p:cNvPr id="61442" name="Rectangle 3"/>
          <p:cNvSpPr>
            <a:spLocks noChangeArrowheads="1"/>
          </p:cNvSpPr>
          <p:nvPr/>
        </p:nvSpPr>
        <p:spPr bwMode="auto">
          <a:xfrm>
            <a:off x="5105400" y="2971800"/>
            <a:ext cx="3581400" cy="3276600"/>
          </a:xfrm>
          <a:prstGeom prst="rect">
            <a:avLst/>
          </a:prstGeom>
          <a:noFill/>
          <a:ln w="9525">
            <a:noFill/>
            <a:miter lim="800000"/>
            <a:headEnd/>
            <a:tailEnd/>
          </a:ln>
        </p:spPr>
        <p:txBody>
          <a:bodyPr/>
          <a:lstStyle/>
          <a:p>
            <a:pPr marL="168275" indent="-168275">
              <a:lnSpc>
                <a:spcPct val="70000"/>
              </a:lnSpc>
              <a:spcBef>
                <a:spcPct val="70000"/>
              </a:spcBef>
              <a:buFontTx/>
              <a:buChar char="•"/>
            </a:pPr>
            <a:r>
              <a:rPr lang="ru-RU" sz="1600" i="1"/>
              <a:t> Право интеллектуальной собственности</a:t>
            </a:r>
          </a:p>
          <a:p>
            <a:pPr marL="168275" indent="-168275">
              <a:lnSpc>
                <a:spcPct val="70000"/>
              </a:lnSpc>
              <a:spcBef>
                <a:spcPct val="70000"/>
              </a:spcBef>
              <a:buFontTx/>
              <a:buChar char="•"/>
            </a:pPr>
            <a:r>
              <a:rPr lang="ru-RU" sz="1600" i="1"/>
              <a:t> Международные корпорации</a:t>
            </a:r>
          </a:p>
          <a:p>
            <a:pPr marL="168275" indent="-168275">
              <a:lnSpc>
                <a:spcPct val="70000"/>
              </a:lnSpc>
              <a:spcBef>
                <a:spcPct val="70000"/>
              </a:spcBef>
              <a:buFontTx/>
              <a:buChar char="•"/>
            </a:pPr>
            <a:r>
              <a:rPr lang="ru-RU" sz="1600" i="1"/>
              <a:t> Патентное право</a:t>
            </a:r>
          </a:p>
          <a:p>
            <a:pPr marL="168275" indent="-168275">
              <a:lnSpc>
                <a:spcPct val="70000"/>
              </a:lnSpc>
              <a:spcBef>
                <a:spcPct val="70000"/>
              </a:spcBef>
              <a:buFontTx/>
              <a:buChar char="•"/>
            </a:pPr>
            <a:r>
              <a:rPr lang="ru-RU" sz="1600" i="1"/>
              <a:t> Подтверждение подлинности завещаний</a:t>
            </a:r>
          </a:p>
          <a:p>
            <a:pPr marL="168275" indent="-168275">
              <a:lnSpc>
                <a:spcPct val="70000"/>
              </a:lnSpc>
              <a:spcBef>
                <a:spcPct val="70000"/>
              </a:spcBef>
              <a:buFontTx/>
              <a:buChar char="•"/>
            </a:pPr>
            <a:r>
              <a:rPr lang="ru-RU" sz="1600" i="1"/>
              <a:t> Ценные бумаги</a:t>
            </a:r>
          </a:p>
          <a:p>
            <a:pPr marL="168275" indent="-168275">
              <a:lnSpc>
                <a:spcPct val="70000"/>
              </a:lnSpc>
              <a:spcBef>
                <a:spcPct val="70000"/>
              </a:spcBef>
              <a:buFontTx/>
              <a:buChar char="•"/>
            </a:pPr>
            <a:r>
              <a:rPr lang="ru-RU" sz="1600" i="1"/>
              <a:t> Налоговое право</a:t>
            </a:r>
          </a:p>
          <a:p>
            <a:pPr marL="168275" indent="-168275">
              <a:lnSpc>
                <a:spcPct val="70000"/>
              </a:lnSpc>
              <a:spcBef>
                <a:spcPct val="70000"/>
              </a:spcBef>
              <a:buFontTx/>
              <a:buChar char="•"/>
            </a:pPr>
            <a:r>
              <a:rPr lang="ru-RU" sz="1600" i="1"/>
              <a:t> Правила торговли</a:t>
            </a:r>
          </a:p>
          <a:p>
            <a:pPr marL="168275" indent="-168275">
              <a:lnSpc>
                <a:spcPct val="70000"/>
              </a:lnSpc>
              <a:spcBef>
                <a:spcPct val="70000"/>
              </a:spcBef>
              <a:buFontTx/>
              <a:buChar char="•"/>
            </a:pPr>
            <a:r>
              <a:rPr lang="ru-RU" sz="1600" i="1"/>
              <a:t> и многое другое…</a:t>
            </a:r>
            <a:endParaRPr lang="en-US" sz="1600" i="1"/>
          </a:p>
          <a:p>
            <a:pPr marL="168275" indent="-168275">
              <a:lnSpc>
                <a:spcPct val="70000"/>
              </a:lnSpc>
              <a:spcBef>
                <a:spcPct val="70000"/>
              </a:spcBef>
              <a:buFontTx/>
              <a:buChar char="•"/>
            </a:pPr>
            <a:endParaRPr lang="en-US" sz="1600" i="1"/>
          </a:p>
        </p:txBody>
      </p:sp>
      <p:sp>
        <p:nvSpPr>
          <p:cNvPr id="61443" name="Rectangle 2"/>
          <p:cNvSpPr>
            <a:spLocks noChangeArrowheads="1"/>
          </p:cNvSpPr>
          <p:nvPr/>
        </p:nvSpPr>
        <p:spPr bwMode="auto">
          <a:xfrm>
            <a:off x="914400" y="2286000"/>
            <a:ext cx="2982913" cy="381000"/>
          </a:xfrm>
          <a:prstGeom prst="rect">
            <a:avLst/>
          </a:prstGeom>
          <a:noFill/>
          <a:ln w="9525">
            <a:noFill/>
            <a:miter lim="800000"/>
            <a:headEnd/>
            <a:tailEnd/>
          </a:ln>
        </p:spPr>
        <p:txBody>
          <a:bodyPr wrap="none">
            <a:spAutoFit/>
          </a:bodyPr>
          <a:lstStyle/>
          <a:p>
            <a:r>
              <a:rPr lang="ru-RU"/>
              <a:t>Тематика базы включает</a:t>
            </a:r>
            <a:r>
              <a:rPr lang="pl-PL"/>
              <a:t>:</a:t>
            </a:r>
            <a:r>
              <a:rPr lang="ru-RU" sz="2800" baseline="-4000">
                <a:latin typeface="Arial Unicode MS" pitchFamily="34" charset="-128"/>
                <a:ea typeface="Arial Unicode MS" pitchFamily="34" charset="-128"/>
                <a:cs typeface="Arial Unicode MS" pitchFamily="34" charset="-128"/>
              </a:rPr>
              <a:t> </a:t>
            </a:r>
            <a:endParaRPr lang="en-US" sz="2800" baseline="-4000">
              <a:latin typeface="Arial Unicode MS" pitchFamily="34" charset="-128"/>
              <a:ea typeface="Arial Unicode MS" pitchFamily="34" charset="-128"/>
              <a:cs typeface="Arial Unicode MS" pitchFamily="34" charset="-128"/>
            </a:endParaRPr>
          </a:p>
        </p:txBody>
      </p:sp>
      <p:pic>
        <p:nvPicPr>
          <p:cNvPr id="61444" name="Picture 1"/>
          <p:cNvPicPr>
            <a:picLocks noChangeAspect="1" noChangeArrowheads="1"/>
          </p:cNvPicPr>
          <p:nvPr/>
        </p:nvPicPr>
        <p:blipFill>
          <a:blip r:embed="rId2"/>
          <a:srcRect/>
          <a:stretch>
            <a:fillRect/>
          </a:stretch>
        </p:blipFill>
        <p:spPr bwMode="auto">
          <a:xfrm>
            <a:off x="1600200" y="381000"/>
            <a:ext cx="5562600" cy="1524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a:xfrm>
            <a:off x="0" y="1143000"/>
            <a:ext cx="9144000" cy="685800"/>
          </a:xfrm>
        </p:spPr>
        <p:txBody>
          <a:bodyPr/>
          <a:lstStyle/>
          <a:p>
            <a:r>
              <a:rPr lang="ru-RU" smtClean="0"/>
              <a:t>Журналы на русском языке</a:t>
            </a:r>
            <a:endParaRPr lang="en-US" smtClean="0"/>
          </a:p>
        </p:txBody>
      </p:sp>
      <p:sp>
        <p:nvSpPr>
          <p:cNvPr id="62466" name="Content Placeholder 2"/>
          <p:cNvSpPr>
            <a:spLocks noGrp="1"/>
          </p:cNvSpPr>
          <p:nvPr>
            <p:ph sz="half" idx="1"/>
          </p:nvPr>
        </p:nvSpPr>
        <p:spPr>
          <a:xfrm>
            <a:off x="990600" y="2055813"/>
            <a:ext cx="7162800" cy="4525962"/>
          </a:xfrm>
        </p:spPr>
        <p:txBody>
          <a:bodyPr/>
          <a:lstStyle/>
          <a:p>
            <a:r>
              <a:rPr lang="en-US" smtClean="0"/>
              <a:t>EBSCO </a:t>
            </a:r>
            <a:r>
              <a:rPr lang="ru-RU" smtClean="0"/>
              <a:t>лицензирует </a:t>
            </a:r>
            <a:r>
              <a:rPr lang="pl-PL" smtClean="0"/>
              <a:t>60</a:t>
            </a:r>
            <a:r>
              <a:rPr lang="ru-RU" smtClean="0"/>
              <a:t> полнотекстовых российских журналов</a:t>
            </a:r>
          </a:p>
          <a:p>
            <a:pPr>
              <a:buFontTx/>
              <a:buNone/>
            </a:pPr>
            <a:endParaRPr lang="ru-RU" smtClean="0"/>
          </a:p>
          <a:p>
            <a:r>
              <a:rPr lang="en-US" smtClean="0"/>
              <a:t>Academic Search Complete </a:t>
            </a:r>
            <a:r>
              <a:rPr lang="ru-RU" smtClean="0"/>
              <a:t>содержит 12 полнотекстовых журналов на русском языке</a:t>
            </a:r>
          </a:p>
          <a:p>
            <a:endParaRPr lang="en-US" smtClean="0"/>
          </a:p>
        </p:txBody>
      </p:sp>
    </p:spTree>
  </p:cSld>
  <p:clrMapOvr>
    <a:masterClrMapping/>
  </p:clrMapOvr>
  <p:transition advClick="0">
    <p:dissolv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a:xfrm>
            <a:off x="0" y="838200"/>
            <a:ext cx="9144000" cy="1143000"/>
          </a:xfrm>
        </p:spPr>
        <p:txBody>
          <a:bodyPr/>
          <a:lstStyle/>
          <a:p>
            <a:r>
              <a:rPr lang="ru-RU" smtClean="0"/>
              <a:t>Статьи авторов из России</a:t>
            </a:r>
            <a:endParaRPr lang="en-US" smtClean="0"/>
          </a:p>
        </p:txBody>
      </p:sp>
      <p:pic>
        <p:nvPicPr>
          <p:cNvPr id="63490" name="Picture 2"/>
          <p:cNvPicPr>
            <a:picLocks noChangeAspect="1" noChangeArrowheads="1"/>
          </p:cNvPicPr>
          <p:nvPr/>
        </p:nvPicPr>
        <p:blipFill>
          <a:blip r:embed="rId2"/>
          <a:srcRect/>
          <a:stretch>
            <a:fillRect/>
          </a:stretch>
        </p:blipFill>
        <p:spPr bwMode="auto">
          <a:xfrm>
            <a:off x="0" y="1600200"/>
            <a:ext cx="9144000" cy="5140325"/>
          </a:xfrm>
          <a:prstGeom prst="rect">
            <a:avLst/>
          </a:prstGeom>
          <a:noFill/>
          <a:ln w="9525">
            <a:noFill/>
            <a:miter lim="800000"/>
            <a:headEnd/>
            <a:tailEnd/>
          </a:ln>
        </p:spPr>
      </p:pic>
    </p:spTree>
  </p:cSld>
  <p:clrMapOvr>
    <a:masterClrMapping/>
  </p:clrMapOvr>
  <p:transition advClick="0">
    <p:dissolv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r>
              <a:rPr lang="ru-RU" smtClean="0"/>
              <a:t>Статьи на русском языке</a:t>
            </a:r>
            <a:endParaRPr lang="en-US" smtClean="0"/>
          </a:p>
        </p:txBody>
      </p:sp>
      <p:pic>
        <p:nvPicPr>
          <p:cNvPr id="64514" name="Picture 2"/>
          <p:cNvPicPr>
            <a:picLocks noChangeAspect="1" noChangeArrowheads="1"/>
          </p:cNvPicPr>
          <p:nvPr/>
        </p:nvPicPr>
        <p:blipFill>
          <a:blip r:embed="rId2"/>
          <a:srcRect/>
          <a:stretch>
            <a:fillRect/>
          </a:stretch>
        </p:blipFill>
        <p:spPr bwMode="auto">
          <a:xfrm>
            <a:off x="0" y="1717675"/>
            <a:ext cx="9144000" cy="5140325"/>
          </a:xfrm>
          <a:prstGeom prst="rect">
            <a:avLst/>
          </a:prstGeom>
          <a:noFill/>
          <a:ln w="9525">
            <a:noFill/>
            <a:miter lim="800000"/>
            <a:headEnd/>
            <a:tailEnd/>
          </a:ln>
        </p:spPr>
      </p:pic>
    </p:spTree>
  </p:cSld>
  <p:clrMapOvr>
    <a:masterClrMapping/>
  </p:clrMapOvr>
  <p:transition advClick="0">
    <p:dissolv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2"/>
          <p:cNvPicPr>
            <a:picLocks noChangeAspect="1" noChangeArrowheads="1"/>
          </p:cNvPicPr>
          <p:nvPr/>
        </p:nvPicPr>
        <p:blipFill>
          <a:blip r:embed="rId3"/>
          <a:srcRect/>
          <a:stretch>
            <a:fillRect/>
          </a:stretch>
        </p:blipFill>
        <p:spPr bwMode="auto">
          <a:xfrm>
            <a:off x="0" y="1298575"/>
            <a:ext cx="9144000" cy="5559425"/>
          </a:xfrm>
          <a:prstGeom prst="rect">
            <a:avLst/>
          </a:prstGeom>
          <a:noFill/>
          <a:ln w="9525">
            <a:noFill/>
            <a:miter lim="800000"/>
            <a:headEnd/>
            <a:tailEnd/>
          </a:ln>
        </p:spPr>
      </p:pic>
      <p:sp>
        <p:nvSpPr>
          <p:cNvPr id="65538" name="Title 6"/>
          <p:cNvSpPr>
            <a:spLocks noGrp="1"/>
          </p:cNvSpPr>
          <p:nvPr>
            <p:ph type="title"/>
          </p:nvPr>
        </p:nvSpPr>
        <p:spPr>
          <a:xfrm>
            <a:off x="304800" y="609600"/>
            <a:ext cx="9144000" cy="1143000"/>
          </a:xfrm>
        </p:spPr>
        <p:txBody>
          <a:bodyPr/>
          <a:lstStyle/>
          <a:p>
            <a:r>
              <a:rPr lang="ru-RU" smtClean="0"/>
              <a:t>Русскоязычный интерфейс</a:t>
            </a:r>
            <a:endParaRPr lang="en-US" smtClean="0"/>
          </a:p>
        </p:txBody>
      </p:sp>
    </p:spTree>
  </p:cSld>
  <p:clrMapOvr>
    <a:masterClrMapping/>
  </p:clrMapOvr>
  <p:transition advClick="0">
    <p:dissolv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5" name="Picture 2"/>
          <p:cNvPicPr>
            <a:picLocks noChangeAspect="1" noChangeArrowheads="1"/>
          </p:cNvPicPr>
          <p:nvPr/>
        </p:nvPicPr>
        <p:blipFill>
          <a:blip r:embed="rId2"/>
          <a:srcRect/>
          <a:stretch>
            <a:fillRect/>
          </a:stretch>
        </p:blipFill>
        <p:spPr bwMode="auto">
          <a:xfrm>
            <a:off x="0" y="1981200"/>
            <a:ext cx="8982075" cy="3581400"/>
          </a:xfrm>
          <a:prstGeom prst="rect">
            <a:avLst/>
          </a:prstGeom>
          <a:noFill/>
          <a:ln w="9525">
            <a:noFill/>
            <a:miter lim="800000"/>
            <a:headEnd/>
            <a:tailEnd/>
          </a:ln>
        </p:spPr>
      </p:pic>
      <p:sp>
        <p:nvSpPr>
          <p:cNvPr id="67586" name="Title 2"/>
          <p:cNvSpPr>
            <a:spLocks noGrp="1"/>
          </p:cNvSpPr>
          <p:nvPr>
            <p:ph type="title"/>
          </p:nvPr>
        </p:nvSpPr>
        <p:spPr/>
        <p:txBody>
          <a:bodyPr/>
          <a:lstStyle/>
          <a:p>
            <a:r>
              <a:rPr lang="ru-RU" smtClean="0"/>
              <a:t>Отслеживание цитат</a:t>
            </a:r>
            <a:endParaRPr lang="en-US" smtClean="0"/>
          </a:p>
        </p:txBody>
      </p:sp>
      <p:sp>
        <p:nvSpPr>
          <p:cNvPr id="5" name="Rounded Rectangle 4"/>
          <p:cNvSpPr/>
          <p:nvPr/>
        </p:nvSpPr>
        <p:spPr>
          <a:xfrm>
            <a:off x="4495800" y="4724400"/>
            <a:ext cx="2133600" cy="304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ounded Rectangle 5"/>
          <p:cNvSpPr/>
          <p:nvPr/>
        </p:nvSpPr>
        <p:spPr>
          <a:xfrm>
            <a:off x="2667000" y="4724400"/>
            <a:ext cx="1676400" cy="304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advClick="0">
    <p:dissolv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Заголовок 1"/>
          <p:cNvSpPr>
            <a:spLocks noGrp="1"/>
          </p:cNvSpPr>
          <p:nvPr>
            <p:ph type="title"/>
          </p:nvPr>
        </p:nvSpPr>
        <p:spPr>
          <a:xfrm>
            <a:off x="0" y="609600"/>
            <a:ext cx="9144000" cy="1143000"/>
          </a:xfrm>
        </p:spPr>
        <p:txBody>
          <a:bodyPr/>
          <a:lstStyle/>
          <a:p>
            <a:r>
              <a:rPr lang="ru-RU" sz="1800" smtClean="0"/>
              <a:t>МОРЕ ИНФОРМАЦИИ = </a:t>
            </a:r>
            <a:r>
              <a:rPr lang="en-US" sz="1800" smtClean="0"/>
              <a:t>MORE</a:t>
            </a:r>
            <a:r>
              <a:rPr lang="ru-RU" sz="1800" smtClean="0"/>
              <a:t> ИНТЕРФЕЙСОВ</a:t>
            </a:r>
          </a:p>
        </p:txBody>
      </p:sp>
      <p:pic>
        <p:nvPicPr>
          <p:cNvPr id="46082" name="Picture 2"/>
          <p:cNvPicPr>
            <a:picLocks noGrp="1" noChangeAspect="1" noChangeArrowheads="1"/>
          </p:cNvPicPr>
          <p:nvPr>
            <p:ph idx="1"/>
          </p:nvPr>
        </p:nvPicPr>
        <p:blipFill>
          <a:blip r:embed="rId2"/>
          <a:srcRect/>
          <a:stretch>
            <a:fillRect/>
          </a:stretch>
        </p:blipFill>
        <p:spPr>
          <a:xfrm>
            <a:off x="0" y="1181100"/>
            <a:ext cx="8229600" cy="5143500"/>
          </a:xfrm>
        </p:spPr>
      </p:pic>
      <p:pic>
        <p:nvPicPr>
          <p:cNvPr id="46086" name="Picture 6"/>
          <p:cNvPicPr>
            <a:picLocks noChangeAspect="1" noChangeArrowheads="1"/>
          </p:cNvPicPr>
          <p:nvPr/>
        </p:nvPicPr>
        <p:blipFill>
          <a:blip r:embed="rId3"/>
          <a:srcRect/>
          <a:stretch>
            <a:fillRect/>
          </a:stretch>
        </p:blipFill>
        <p:spPr bwMode="auto">
          <a:xfrm>
            <a:off x="0" y="1828800"/>
            <a:ext cx="11430000" cy="7143750"/>
          </a:xfrm>
          <a:prstGeom prst="rect">
            <a:avLst/>
          </a:prstGeom>
          <a:noFill/>
          <a:ln w="9525">
            <a:noFill/>
            <a:miter lim="800000"/>
            <a:headEnd/>
            <a:tailEnd/>
          </a:ln>
        </p:spPr>
      </p:pic>
      <p:pic>
        <p:nvPicPr>
          <p:cNvPr id="46087" name="Picture 7"/>
          <p:cNvPicPr>
            <a:picLocks noChangeAspect="1" noChangeArrowheads="1"/>
          </p:cNvPicPr>
          <p:nvPr/>
        </p:nvPicPr>
        <p:blipFill>
          <a:blip r:embed="rId4"/>
          <a:srcRect/>
          <a:stretch>
            <a:fillRect/>
          </a:stretch>
        </p:blipFill>
        <p:spPr bwMode="auto">
          <a:xfrm>
            <a:off x="0" y="2514600"/>
            <a:ext cx="9601200" cy="6000750"/>
          </a:xfrm>
          <a:prstGeom prst="rect">
            <a:avLst/>
          </a:prstGeom>
          <a:noFill/>
          <a:ln w="9525">
            <a:noFill/>
            <a:miter lim="800000"/>
            <a:headEnd/>
            <a:tailEnd/>
          </a:ln>
        </p:spPr>
      </p:pic>
      <p:pic>
        <p:nvPicPr>
          <p:cNvPr id="46089" name="Picture 9"/>
          <p:cNvPicPr>
            <a:picLocks noChangeAspect="1" noChangeArrowheads="1"/>
          </p:cNvPicPr>
          <p:nvPr/>
        </p:nvPicPr>
        <p:blipFill>
          <a:blip r:embed="rId5"/>
          <a:srcRect/>
          <a:stretch>
            <a:fillRect/>
          </a:stretch>
        </p:blipFill>
        <p:spPr bwMode="auto">
          <a:xfrm>
            <a:off x="0" y="3101975"/>
            <a:ext cx="9144000" cy="5715000"/>
          </a:xfrm>
          <a:prstGeom prst="rect">
            <a:avLst/>
          </a:prstGeom>
          <a:noFill/>
          <a:ln w="9525">
            <a:noFill/>
            <a:miter lim="800000"/>
            <a:headEnd/>
            <a:tailEnd/>
          </a:ln>
        </p:spPr>
      </p:pic>
      <p:pic>
        <p:nvPicPr>
          <p:cNvPr id="46085" name="Picture 5"/>
          <p:cNvPicPr>
            <a:picLocks noChangeAspect="1" noChangeArrowheads="1"/>
          </p:cNvPicPr>
          <p:nvPr/>
        </p:nvPicPr>
        <p:blipFill>
          <a:blip r:embed="rId6"/>
          <a:srcRect/>
          <a:stretch>
            <a:fillRect/>
          </a:stretch>
        </p:blipFill>
        <p:spPr bwMode="auto">
          <a:xfrm>
            <a:off x="-2057400" y="3738563"/>
            <a:ext cx="9982200" cy="6238875"/>
          </a:xfrm>
          <a:prstGeom prst="rect">
            <a:avLst/>
          </a:prstGeom>
          <a:noFill/>
          <a:ln w="9525">
            <a:noFill/>
            <a:miter lim="800000"/>
            <a:headEnd/>
            <a:tailEnd/>
          </a:ln>
        </p:spPr>
      </p:pic>
      <p:pic>
        <p:nvPicPr>
          <p:cNvPr id="46084" name="Picture 4"/>
          <p:cNvPicPr>
            <a:picLocks noChangeAspect="1" noChangeArrowheads="1"/>
          </p:cNvPicPr>
          <p:nvPr/>
        </p:nvPicPr>
        <p:blipFill>
          <a:blip r:embed="rId7"/>
          <a:srcRect/>
          <a:stretch>
            <a:fillRect/>
          </a:stretch>
        </p:blipFill>
        <p:spPr bwMode="auto">
          <a:xfrm>
            <a:off x="4953000" y="990600"/>
            <a:ext cx="10210800" cy="6381750"/>
          </a:xfrm>
          <a:prstGeom prst="rect">
            <a:avLst/>
          </a:prstGeom>
          <a:noFill/>
          <a:ln w="9525">
            <a:noFill/>
            <a:miter lim="800000"/>
            <a:headEnd/>
            <a:tailEnd/>
          </a:ln>
        </p:spPr>
      </p:pic>
      <p:pic>
        <p:nvPicPr>
          <p:cNvPr id="46088" name="Picture 8"/>
          <p:cNvPicPr>
            <a:picLocks noChangeAspect="1" noChangeArrowheads="1"/>
          </p:cNvPicPr>
          <p:nvPr/>
        </p:nvPicPr>
        <p:blipFill>
          <a:blip r:embed="rId8"/>
          <a:srcRect/>
          <a:stretch>
            <a:fillRect/>
          </a:stretch>
        </p:blipFill>
        <p:spPr bwMode="auto">
          <a:xfrm>
            <a:off x="5029200" y="2362200"/>
            <a:ext cx="10668000" cy="6667500"/>
          </a:xfrm>
          <a:prstGeom prst="rect">
            <a:avLst/>
          </a:prstGeom>
          <a:noFill/>
          <a:ln w="9525">
            <a:noFill/>
            <a:miter lim="800000"/>
            <a:headEnd/>
            <a:tailEnd/>
          </a:ln>
        </p:spPr>
      </p:pic>
      <p:pic>
        <p:nvPicPr>
          <p:cNvPr id="46083" name="Picture 3"/>
          <p:cNvPicPr>
            <a:picLocks noChangeAspect="1" noChangeArrowheads="1"/>
          </p:cNvPicPr>
          <p:nvPr/>
        </p:nvPicPr>
        <p:blipFill>
          <a:blip r:embed="rId9"/>
          <a:srcRect/>
          <a:stretch>
            <a:fillRect/>
          </a:stretch>
        </p:blipFill>
        <p:spPr bwMode="auto">
          <a:xfrm>
            <a:off x="4648200" y="3452813"/>
            <a:ext cx="10896600" cy="6810375"/>
          </a:xfrm>
          <a:prstGeom prst="rect">
            <a:avLst/>
          </a:prstGeom>
          <a:noFill/>
          <a:ln w="9525">
            <a:noFill/>
            <a:miter lim="800000"/>
            <a:headEnd/>
            <a:tailEnd/>
          </a:ln>
        </p:spPr>
      </p:pic>
      <p:pic>
        <p:nvPicPr>
          <p:cNvPr id="46090" name="Picture 10"/>
          <p:cNvPicPr>
            <a:picLocks noChangeAspect="1" noChangeArrowheads="1"/>
          </p:cNvPicPr>
          <p:nvPr/>
        </p:nvPicPr>
        <p:blipFill>
          <a:blip r:embed="rId10"/>
          <a:srcRect/>
          <a:stretch>
            <a:fillRect/>
          </a:stretch>
        </p:blipFill>
        <p:spPr bwMode="auto">
          <a:xfrm>
            <a:off x="4648200" y="5238750"/>
            <a:ext cx="5273675" cy="3295650"/>
          </a:xfrm>
          <a:prstGeom prst="rect">
            <a:avLst/>
          </a:prstGeom>
          <a:noFill/>
          <a:ln w="9525">
            <a:noFill/>
            <a:miter lim="800000"/>
            <a:headEnd/>
            <a:tailEnd/>
          </a:ln>
        </p:spPr>
      </p:pic>
    </p:spTree>
  </p:cSld>
  <p:clrMapOvr>
    <a:masterClrMapping/>
  </p:clrMapOvr>
  <p:transition advClick="0" advTm="3000">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0-#ppt_w/2"/>
                                          </p:val>
                                        </p:tav>
                                        <p:tav tm="100000">
                                          <p:val>
                                            <p:strVal val="#ppt_x"/>
                                          </p:val>
                                        </p:tav>
                                      </p:tavLst>
                                    </p:anim>
                                    <p:anim calcmode="lin" valueType="num">
                                      <p:cBhvr additive="base">
                                        <p:cTn id="8" dur="500" fill="hold"/>
                                        <p:tgtEl>
                                          <p:spTgt spid="4608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1" fill="hold" nodeType="afterEffect">
                                  <p:stCondLst>
                                    <p:cond delay="500"/>
                                  </p:stCondLst>
                                  <p:childTnLst>
                                    <p:set>
                                      <p:cBhvr>
                                        <p:cTn id="11" dur="1" fill="hold">
                                          <p:stCondLst>
                                            <p:cond delay="0"/>
                                          </p:stCondLst>
                                        </p:cTn>
                                        <p:tgtEl>
                                          <p:spTgt spid="46086"/>
                                        </p:tgtEl>
                                        <p:attrNameLst>
                                          <p:attrName>style.visibility</p:attrName>
                                        </p:attrNameLst>
                                      </p:cBhvr>
                                      <p:to>
                                        <p:strVal val="visible"/>
                                      </p:to>
                                    </p:set>
                                    <p:anim calcmode="lin" valueType="num">
                                      <p:cBhvr additive="base">
                                        <p:cTn id="12" dur="1000" fill="hold"/>
                                        <p:tgtEl>
                                          <p:spTgt spid="46086"/>
                                        </p:tgtEl>
                                        <p:attrNameLst>
                                          <p:attrName>ppt_x</p:attrName>
                                        </p:attrNameLst>
                                      </p:cBhvr>
                                      <p:tavLst>
                                        <p:tav tm="0">
                                          <p:val>
                                            <p:strVal val="#ppt_x"/>
                                          </p:val>
                                        </p:tav>
                                        <p:tav tm="100000">
                                          <p:val>
                                            <p:strVal val="#ppt_x"/>
                                          </p:val>
                                        </p:tav>
                                      </p:tavLst>
                                    </p:anim>
                                    <p:anim calcmode="lin" valueType="num">
                                      <p:cBhvr additive="base">
                                        <p:cTn id="13" dur="1000" fill="hold"/>
                                        <p:tgtEl>
                                          <p:spTgt spid="46086"/>
                                        </p:tgtEl>
                                        <p:attrNameLst>
                                          <p:attrName>ppt_y</p:attrName>
                                        </p:attrNameLst>
                                      </p:cBhvr>
                                      <p:tavLst>
                                        <p:tav tm="0">
                                          <p:val>
                                            <p:strVal val="0-#ppt_h/2"/>
                                          </p:val>
                                        </p:tav>
                                        <p:tav tm="100000">
                                          <p:val>
                                            <p:strVal val="#ppt_y"/>
                                          </p:val>
                                        </p:tav>
                                      </p:tavLst>
                                    </p:anim>
                                  </p:childTnLst>
                                </p:cTn>
                              </p:par>
                            </p:childTnLst>
                          </p:cTn>
                        </p:par>
                        <p:par>
                          <p:cTn id="14" fill="hold" nodeType="afterGroup">
                            <p:stCondLst>
                              <p:cond delay="2000"/>
                            </p:stCondLst>
                            <p:childTnLst>
                              <p:par>
                                <p:cTn id="15" presetID="2" presetClass="entr" presetSubtype="2" fill="hold" nodeType="afterEffect">
                                  <p:stCondLst>
                                    <p:cond delay="500"/>
                                  </p:stCondLst>
                                  <p:childTnLst>
                                    <p:set>
                                      <p:cBhvr>
                                        <p:cTn id="16" dur="1" fill="hold">
                                          <p:stCondLst>
                                            <p:cond delay="0"/>
                                          </p:stCondLst>
                                        </p:cTn>
                                        <p:tgtEl>
                                          <p:spTgt spid="46087"/>
                                        </p:tgtEl>
                                        <p:attrNameLst>
                                          <p:attrName>style.visibility</p:attrName>
                                        </p:attrNameLst>
                                      </p:cBhvr>
                                      <p:to>
                                        <p:strVal val="visible"/>
                                      </p:to>
                                    </p:set>
                                    <p:anim calcmode="lin" valueType="num">
                                      <p:cBhvr additive="base">
                                        <p:cTn id="17" dur="1000" fill="hold"/>
                                        <p:tgtEl>
                                          <p:spTgt spid="46087"/>
                                        </p:tgtEl>
                                        <p:attrNameLst>
                                          <p:attrName>ppt_x</p:attrName>
                                        </p:attrNameLst>
                                      </p:cBhvr>
                                      <p:tavLst>
                                        <p:tav tm="0">
                                          <p:val>
                                            <p:strVal val="1+#ppt_w/2"/>
                                          </p:val>
                                        </p:tav>
                                        <p:tav tm="100000">
                                          <p:val>
                                            <p:strVal val="#ppt_x"/>
                                          </p:val>
                                        </p:tav>
                                      </p:tavLst>
                                    </p:anim>
                                    <p:anim calcmode="lin" valueType="num">
                                      <p:cBhvr additive="base">
                                        <p:cTn id="18" dur="1000" fill="hold"/>
                                        <p:tgtEl>
                                          <p:spTgt spid="4608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500"/>
                            </p:stCondLst>
                            <p:childTnLst>
                              <p:par>
                                <p:cTn id="20" presetID="2" presetClass="entr" presetSubtype="8" fill="hold" nodeType="afterEffect">
                                  <p:stCondLst>
                                    <p:cond delay="500"/>
                                  </p:stCondLst>
                                  <p:childTnLst>
                                    <p:set>
                                      <p:cBhvr>
                                        <p:cTn id="21" dur="1" fill="hold">
                                          <p:stCondLst>
                                            <p:cond delay="0"/>
                                          </p:stCondLst>
                                        </p:cTn>
                                        <p:tgtEl>
                                          <p:spTgt spid="46089"/>
                                        </p:tgtEl>
                                        <p:attrNameLst>
                                          <p:attrName>style.visibility</p:attrName>
                                        </p:attrNameLst>
                                      </p:cBhvr>
                                      <p:to>
                                        <p:strVal val="visible"/>
                                      </p:to>
                                    </p:set>
                                    <p:anim calcmode="lin" valueType="num">
                                      <p:cBhvr additive="base">
                                        <p:cTn id="22" dur="1000" fill="hold"/>
                                        <p:tgtEl>
                                          <p:spTgt spid="46089"/>
                                        </p:tgtEl>
                                        <p:attrNameLst>
                                          <p:attrName>ppt_x</p:attrName>
                                        </p:attrNameLst>
                                      </p:cBhvr>
                                      <p:tavLst>
                                        <p:tav tm="0">
                                          <p:val>
                                            <p:strVal val="0-#ppt_w/2"/>
                                          </p:val>
                                        </p:tav>
                                        <p:tav tm="100000">
                                          <p:val>
                                            <p:strVal val="#ppt_x"/>
                                          </p:val>
                                        </p:tav>
                                      </p:tavLst>
                                    </p:anim>
                                    <p:anim calcmode="lin" valueType="num">
                                      <p:cBhvr additive="base">
                                        <p:cTn id="23" dur="1000" fill="hold"/>
                                        <p:tgtEl>
                                          <p:spTgt spid="46089"/>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5000"/>
                            </p:stCondLst>
                            <p:childTnLst>
                              <p:par>
                                <p:cTn id="25" presetID="2" presetClass="entr" presetSubtype="12" fill="hold" nodeType="afterEffect">
                                  <p:stCondLst>
                                    <p:cond delay="500"/>
                                  </p:stCondLst>
                                  <p:childTnLst>
                                    <p:set>
                                      <p:cBhvr>
                                        <p:cTn id="26" dur="1" fill="hold">
                                          <p:stCondLst>
                                            <p:cond delay="0"/>
                                          </p:stCondLst>
                                        </p:cTn>
                                        <p:tgtEl>
                                          <p:spTgt spid="46085"/>
                                        </p:tgtEl>
                                        <p:attrNameLst>
                                          <p:attrName>style.visibility</p:attrName>
                                        </p:attrNameLst>
                                      </p:cBhvr>
                                      <p:to>
                                        <p:strVal val="visible"/>
                                      </p:to>
                                    </p:set>
                                    <p:anim calcmode="lin" valueType="num">
                                      <p:cBhvr additive="base">
                                        <p:cTn id="27" dur="1000" fill="hold"/>
                                        <p:tgtEl>
                                          <p:spTgt spid="46085"/>
                                        </p:tgtEl>
                                        <p:attrNameLst>
                                          <p:attrName>ppt_x</p:attrName>
                                        </p:attrNameLst>
                                      </p:cBhvr>
                                      <p:tavLst>
                                        <p:tav tm="0">
                                          <p:val>
                                            <p:strVal val="0-#ppt_w/2"/>
                                          </p:val>
                                        </p:tav>
                                        <p:tav tm="100000">
                                          <p:val>
                                            <p:strVal val="#ppt_x"/>
                                          </p:val>
                                        </p:tav>
                                      </p:tavLst>
                                    </p:anim>
                                    <p:anim calcmode="lin" valueType="num">
                                      <p:cBhvr additive="base">
                                        <p:cTn id="28" dur="1000" fill="hold"/>
                                        <p:tgtEl>
                                          <p:spTgt spid="46085"/>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6500"/>
                            </p:stCondLst>
                            <p:childTnLst>
                              <p:par>
                                <p:cTn id="30" presetID="2" presetClass="entr" presetSubtype="3" fill="hold" nodeType="afterEffect">
                                  <p:stCondLst>
                                    <p:cond delay="500"/>
                                  </p:stCondLst>
                                  <p:childTnLst>
                                    <p:set>
                                      <p:cBhvr>
                                        <p:cTn id="31" dur="1" fill="hold">
                                          <p:stCondLst>
                                            <p:cond delay="0"/>
                                          </p:stCondLst>
                                        </p:cTn>
                                        <p:tgtEl>
                                          <p:spTgt spid="46084"/>
                                        </p:tgtEl>
                                        <p:attrNameLst>
                                          <p:attrName>style.visibility</p:attrName>
                                        </p:attrNameLst>
                                      </p:cBhvr>
                                      <p:to>
                                        <p:strVal val="visible"/>
                                      </p:to>
                                    </p:set>
                                    <p:anim calcmode="lin" valueType="num">
                                      <p:cBhvr additive="base">
                                        <p:cTn id="32" dur="1000" fill="hold"/>
                                        <p:tgtEl>
                                          <p:spTgt spid="46084"/>
                                        </p:tgtEl>
                                        <p:attrNameLst>
                                          <p:attrName>ppt_x</p:attrName>
                                        </p:attrNameLst>
                                      </p:cBhvr>
                                      <p:tavLst>
                                        <p:tav tm="0">
                                          <p:val>
                                            <p:strVal val="1+#ppt_w/2"/>
                                          </p:val>
                                        </p:tav>
                                        <p:tav tm="100000">
                                          <p:val>
                                            <p:strVal val="#ppt_x"/>
                                          </p:val>
                                        </p:tav>
                                      </p:tavLst>
                                    </p:anim>
                                    <p:anim calcmode="lin" valueType="num">
                                      <p:cBhvr additive="base">
                                        <p:cTn id="33" dur="1000" fill="hold"/>
                                        <p:tgtEl>
                                          <p:spTgt spid="46084"/>
                                        </p:tgtEl>
                                        <p:attrNameLst>
                                          <p:attrName>ppt_y</p:attrName>
                                        </p:attrNameLst>
                                      </p:cBhvr>
                                      <p:tavLst>
                                        <p:tav tm="0">
                                          <p:val>
                                            <p:strVal val="0-#ppt_h/2"/>
                                          </p:val>
                                        </p:tav>
                                        <p:tav tm="100000">
                                          <p:val>
                                            <p:strVal val="#ppt_y"/>
                                          </p:val>
                                        </p:tav>
                                      </p:tavLst>
                                    </p:anim>
                                  </p:childTnLst>
                                </p:cTn>
                              </p:par>
                            </p:childTnLst>
                          </p:cTn>
                        </p:par>
                        <p:par>
                          <p:cTn id="34" fill="hold" nodeType="afterGroup">
                            <p:stCondLst>
                              <p:cond delay="8000"/>
                            </p:stCondLst>
                            <p:childTnLst>
                              <p:par>
                                <p:cTn id="35" presetID="2" presetClass="entr" presetSubtype="8" fill="hold" nodeType="afterEffect">
                                  <p:stCondLst>
                                    <p:cond delay="500"/>
                                  </p:stCondLst>
                                  <p:childTnLst>
                                    <p:set>
                                      <p:cBhvr>
                                        <p:cTn id="36" dur="1" fill="hold">
                                          <p:stCondLst>
                                            <p:cond delay="0"/>
                                          </p:stCondLst>
                                        </p:cTn>
                                        <p:tgtEl>
                                          <p:spTgt spid="46088"/>
                                        </p:tgtEl>
                                        <p:attrNameLst>
                                          <p:attrName>style.visibility</p:attrName>
                                        </p:attrNameLst>
                                      </p:cBhvr>
                                      <p:to>
                                        <p:strVal val="visible"/>
                                      </p:to>
                                    </p:set>
                                    <p:anim calcmode="lin" valueType="num">
                                      <p:cBhvr additive="base">
                                        <p:cTn id="37" dur="1000" fill="hold"/>
                                        <p:tgtEl>
                                          <p:spTgt spid="46088"/>
                                        </p:tgtEl>
                                        <p:attrNameLst>
                                          <p:attrName>ppt_x</p:attrName>
                                        </p:attrNameLst>
                                      </p:cBhvr>
                                      <p:tavLst>
                                        <p:tav tm="0">
                                          <p:val>
                                            <p:strVal val="0-#ppt_w/2"/>
                                          </p:val>
                                        </p:tav>
                                        <p:tav tm="100000">
                                          <p:val>
                                            <p:strVal val="#ppt_x"/>
                                          </p:val>
                                        </p:tav>
                                      </p:tavLst>
                                    </p:anim>
                                    <p:anim calcmode="lin" valueType="num">
                                      <p:cBhvr additive="base">
                                        <p:cTn id="38" dur="1000" fill="hold"/>
                                        <p:tgtEl>
                                          <p:spTgt spid="46088"/>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9500"/>
                            </p:stCondLst>
                            <p:childTnLst>
                              <p:par>
                                <p:cTn id="40" presetID="2" presetClass="entr" presetSubtype="1" fill="hold" nodeType="afterEffect">
                                  <p:stCondLst>
                                    <p:cond delay="500"/>
                                  </p:stCondLst>
                                  <p:childTnLst>
                                    <p:set>
                                      <p:cBhvr>
                                        <p:cTn id="41" dur="1" fill="hold">
                                          <p:stCondLst>
                                            <p:cond delay="0"/>
                                          </p:stCondLst>
                                        </p:cTn>
                                        <p:tgtEl>
                                          <p:spTgt spid="46083"/>
                                        </p:tgtEl>
                                        <p:attrNameLst>
                                          <p:attrName>style.visibility</p:attrName>
                                        </p:attrNameLst>
                                      </p:cBhvr>
                                      <p:to>
                                        <p:strVal val="visible"/>
                                      </p:to>
                                    </p:set>
                                    <p:anim calcmode="lin" valueType="num">
                                      <p:cBhvr additive="base">
                                        <p:cTn id="42" dur="1000" fill="hold"/>
                                        <p:tgtEl>
                                          <p:spTgt spid="46083"/>
                                        </p:tgtEl>
                                        <p:attrNameLst>
                                          <p:attrName>ppt_x</p:attrName>
                                        </p:attrNameLst>
                                      </p:cBhvr>
                                      <p:tavLst>
                                        <p:tav tm="0">
                                          <p:val>
                                            <p:strVal val="#ppt_x"/>
                                          </p:val>
                                        </p:tav>
                                        <p:tav tm="100000">
                                          <p:val>
                                            <p:strVal val="#ppt_x"/>
                                          </p:val>
                                        </p:tav>
                                      </p:tavLst>
                                    </p:anim>
                                    <p:anim calcmode="lin" valueType="num">
                                      <p:cBhvr additive="base">
                                        <p:cTn id="43" dur="1000" fill="hold"/>
                                        <p:tgtEl>
                                          <p:spTgt spid="46083"/>
                                        </p:tgtEl>
                                        <p:attrNameLst>
                                          <p:attrName>ppt_y</p:attrName>
                                        </p:attrNameLst>
                                      </p:cBhvr>
                                      <p:tavLst>
                                        <p:tav tm="0">
                                          <p:val>
                                            <p:strVal val="0-#ppt_h/2"/>
                                          </p:val>
                                        </p:tav>
                                        <p:tav tm="100000">
                                          <p:val>
                                            <p:strVal val="#ppt_y"/>
                                          </p:val>
                                        </p:tav>
                                      </p:tavLst>
                                    </p:anim>
                                  </p:childTnLst>
                                </p:cTn>
                              </p:par>
                            </p:childTnLst>
                          </p:cTn>
                        </p:par>
                        <p:par>
                          <p:cTn id="44" fill="hold" nodeType="afterGroup">
                            <p:stCondLst>
                              <p:cond delay="11000"/>
                            </p:stCondLst>
                            <p:childTnLst>
                              <p:par>
                                <p:cTn id="45" presetID="2" presetClass="entr" presetSubtype="4" fill="hold" nodeType="afterEffect">
                                  <p:stCondLst>
                                    <p:cond delay="500"/>
                                  </p:stCondLst>
                                  <p:childTnLst>
                                    <p:set>
                                      <p:cBhvr>
                                        <p:cTn id="46" dur="1" fill="hold">
                                          <p:stCondLst>
                                            <p:cond delay="0"/>
                                          </p:stCondLst>
                                        </p:cTn>
                                        <p:tgtEl>
                                          <p:spTgt spid="46090"/>
                                        </p:tgtEl>
                                        <p:attrNameLst>
                                          <p:attrName>style.visibility</p:attrName>
                                        </p:attrNameLst>
                                      </p:cBhvr>
                                      <p:to>
                                        <p:strVal val="visible"/>
                                      </p:to>
                                    </p:set>
                                    <p:anim calcmode="lin" valueType="num">
                                      <p:cBhvr additive="base">
                                        <p:cTn id="47" dur="500" fill="hold"/>
                                        <p:tgtEl>
                                          <p:spTgt spid="46090"/>
                                        </p:tgtEl>
                                        <p:attrNameLst>
                                          <p:attrName>ppt_x</p:attrName>
                                        </p:attrNameLst>
                                      </p:cBhvr>
                                      <p:tavLst>
                                        <p:tav tm="0">
                                          <p:val>
                                            <p:strVal val="#ppt_x"/>
                                          </p:val>
                                        </p:tav>
                                        <p:tav tm="100000">
                                          <p:val>
                                            <p:strVal val="#ppt_x"/>
                                          </p:val>
                                        </p:tav>
                                      </p:tavLst>
                                    </p:anim>
                                    <p:anim calcmode="lin" valueType="num">
                                      <p:cBhvr additive="base">
                                        <p:cTn id="48" dur="500" fill="hold"/>
                                        <p:tgtEl>
                                          <p:spTgt spid="460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a:xfrm>
            <a:off x="346075" y="946150"/>
            <a:ext cx="8797925" cy="806450"/>
          </a:xfrm>
        </p:spPr>
        <p:txBody>
          <a:bodyPr/>
          <a:lstStyle/>
          <a:p>
            <a:r>
              <a:rPr lang="ru-RU" smtClean="0"/>
              <a:t>В </a:t>
            </a:r>
            <a:r>
              <a:rPr lang="ru-RU" sz="2900" smtClean="0"/>
              <a:t>библиотеке </a:t>
            </a:r>
            <a:r>
              <a:rPr lang="ru-RU" smtClean="0"/>
              <a:t>более 20 интерфейсов</a:t>
            </a:r>
            <a:endParaRPr lang="en-US" smtClean="0"/>
          </a:p>
        </p:txBody>
      </p:sp>
      <p:pic>
        <p:nvPicPr>
          <p:cNvPr id="69634" name="Picture 2" descr="http://austinp22.files.wordpress.com/2010/09/confused-character.jpg"/>
          <p:cNvPicPr>
            <a:picLocks noChangeAspect="1" noChangeArrowheads="1"/>
          </p:cNvPicPr>
          <p:nvPr/>
        </p:nvPicPr>
        <p:blipFill>
          <a:blip r:embed="rId2"/>
          <a:srcRect/>
          <a:stretch>
            <a:fillRect/>
          </a:stretch>
        </p:blipFill>
        <p:spPr bwMode="auto">
          <a:xfrm>
            <a:off x="552450" y="3411538"/>
            <a:ext cx="3695700" cy="2943225"/>
          </a:xfrm>
          <a:prstGeom prst="rect">
            <a:avLst/>
          </a:prstGeom>
          <a:noFill/>
          <a:ln w="9525">
            <a:noFill/>
            <a:miter lim="800000"/>
            <a:headEnd/>
            <a:tailEnd/>
          </a:ln>
        </p:spPr>
      </p:pic>
      <p:pic>
        <p:nvPicPr>
          <p:cNvPr id="5" name="Picture 2"/>
          <p:cNvPicPr>
            <a:picLocks noChangeAspect="1" noChangeArrowheads="1"/>
          </p:cNvPicPr>
          <p:nvPr/>
        </p:nvPicPr>
        <p:blipFill>
          <a:blip r:embed="rId3"/>
          <a:srcRect/>
          <a:stretch>
            <a:fillRect/>
          </a:stretch>
        </p:blipFill>
        <p:spPr bwMode="auto">
          <a:xfrm>
            <a:off x="4830763" y="1924050"/>
            <a:ext cx="4037012" cy="2957513"/>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idx="4294967295"/>
          </p:nvPr>
        </p:nvSpPr>
        <p:spPr>
          <a:xfrm>
            <a:off x="0" y="1214438"/>
            <a:ext cx="9144000" cy="609600"/>
          </a:xfrm>
        </p:spPr>
        <p:txBody>
          <a:bodyPr/>
          <a:lstStyle/>
          <a:p>
            <a:pPr eaLnBrk="1" hangingPunct="1"/>
            <a:r>
              <a:rPr lang="en-US" smtClean="0">
                <a:solidFill>
                  <a:schemeClr val="tx1"/>
                </a:solidFill>
              </a:rPr>
              <a:t>EBSCO Discovery Service</a:t>
            </a:r>
          </a:p>
        </p:txBody>
      </p:sp>
      <p:sp>
        <p:nvSpPr>
          <p:cNvPr id="70658" name="Content Placeholder 2"/>
          <p:cNvSpPr>
            <a:spLocks noGrp="1"/>
          </p:cNvSpPr>
          <p:nvPr>
            <p:ph idx="4294967295"/>
          </p:nvPr>
        </p:nvSpPr>
        <p:spPr>
          <a:xfrm>
            <a:off x="1828800" y="1900238"/>
            <a:ext cx="5410200" cy="4576762"/>
          </a:xfrm>
        </p:spPr>
        <p:txBody>
          <a:bodyPr/>
          <a:lstStyle/>
          <a:p>
            <a:pPr marL="233363" indent="-233363" eaLnBrk="1" hangingPunct="1"/>
            <a:r>
              <a:rPr lang="ru-RU" sz="2400" smtClean="0"/>
              <a:t>Быстрый, простой доступ к библиотечным ресурсам </a:t>
            </a:r>
            <a:r>
              <a:rPr lang="en-US" sz="2400" smtClean="0"/>
              <a:t>(</a:t>
            </a:r>
            <a:r>
              <a:rPr lang="ru-RU" sz="2400" smtClean="0"/>
              <a:t>электронным и </a:t>
            </a:r>
            <a:r>
              <a:rPr lang="ru-RU" sz="2400" smtClean="0">
                <a:solidFill>
                  <a:srgbClr val="FF0000"/>
                </a:solidFill>
              </a:rPr>
              <a:t>печатным</a:t>
            </a:r>
            <a:r>
              <a:rPr lang="en-US" sz="2400" smtClean="0"/>
              <a:t>)</a:t>
            </a:r>
            <a:br>
              <a:rPr lang="en-US" sz="2400" smtClean="0"/>
            </a:br>
            <a:r>
              <a:rPr lang="ru-RU" sz="2400" smtClean="0"/>
              <a:t>с одной поисковой платформы</a:t>
            </a:r>
            <a:endParaRPr lang="en-US" sz="2400" smtClean="0"/>
          </a:p>
          <a:p>
            <a:pPr marL="690563" lvl="1" indent="-233363" eaLnBrk="1" hangingPunct="1">
              <a:spcBef>
                <a:spcPct val="40000"/>
              </a:spcBef>
            </a:pPr>
            <a:r>
              <a:rPr lang="ru-RU" sz="2200" smtClean="0"/>
              <a:t>Журналы</a:t>
            </a:r>
            <a:endParaRPr lang="en-US" sz="2200" smtClean="0"/>
          </a:p>
          <a:p>
            <a:pPr marL="690563" lvl="1" indent="-233363" eaLnBrk="1" hangingPunct="1">
              <a:spcBef>
                <a:spcPct val="40000"/>
              </a:spcBef>
            </a:pPr>
            <a:r>
              <a:rPr lang="ru-RU" sz="2200" smtClean="0"/>
              <a:t>Газеты</a:t>
            </a:r>
            <a:endParaRPr lang="en-US" sz="2200" smtClean="0"/>
          </a:p>
          <a:p>
            <a:pPr marL="690563" lvl="1" indent="-233363" eaLnBrk="1" hangingPunct="1">
              <a:spcBef>
                <a:spcPct val="40000"/>
              </a:spcBef>
            </a:pPr>
            <a:r>
              <a:rPr lang="ru-RU" sz="2200" smtClean="0"/>
              <a:t>Книги</a:t>
            </a:r>
            <a:endParaRPr lang="en-US" sz="2200" smtClean="0"/>
          </a:p>
          <a:p>
            <a:pPr marL="690563" lvl="1" indent="-233363" eaLnBrk="1" hangingPunct="1">
              <a:spcBef>
                <a:spcPct val="40000"/>
              </a:spcBef>
            </a:pPr>
            <a:r>
              <a:rPr lang="ru-RU" sz="2200" smtClean="0"/>
              <a:t>Библиотечные каталоги</a:t>
            </a:r>
            <a:endParaRPr lang="en-US" sz="2200" smtClean="0"/>
          </a:p>
          <a:p>
            <a:pPr marL="690563" lvl="1" indent="-233363" eaLnBrk="1" hangingPunct="1">
              <a:spcBef>
                <a:spcPct val="40000"/>
              </a:spcBef>
            </a:pPr>
            <a:r>
              <a:rPr lang="ru-RU" sz="2200" smtClean="0"/>
              <a:t>Мультимедиа </a:t>
            </a:r>
            <a:endParaRPr lang="en-US" sz="2200" smtClean="0"/>
          </a:p>
          <a:p>
            <a:pPr marL="690563" lvl="1" indent="-233363" eaLnBrk="1" hangingPunct="1">
              <a:spcBef>
                <a:spcPct val="40000"/>
              </a:spcBef>
            </a:pPr>
            <a:r>
              <a:rPr lang="ru-RU" sz="2200" smtClean="0"/>
              <a:t>и так далее</a:t>
            </a:r>
            <a:r>
              <a:rPr lang="en-US" sz="2200" smtClean="0"/>
              <a:t>...</a:t>
            </a:r>
          </a:p>
        </p:txBody>
      </p:sp>
    </p:spTree>
  </p:cSld>
  <p:clrMapOvr>
    <a:masterClrMapping/>
  </p:clrMapOvr>
  <p:transition>
    <p:dissolv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5" name="Picture 2" descr="SpringfieldU_search"/>
          <p:cNvPicPr>
            <a:picLocks noChangeAspect="1" noChangeArrowheads="1"/>
          </p:cNvPicPr>
          <p:nvPr/>
        </p:nvPicPr>
        <p:blipFill>
          <a:blip r:embed="rId3"/>
          <a:srcRect b="1212"/>
          <a:stretch>
            <a:fillRect/>
          </a:stretch>
        </p:blipFill>
        <p:spPr bwMode="auto">
          <a:xfrm>
            <a:off x="0" y="0"/>
            <a:ext cx="9144000" cy="6858000"/>
          </a:xfrm>
          <a:prstGeom prst="rect">
            <a:avLst/>
          </a:prstGeom>
          <a:noFill/>
          <a:ln w="9525">
            <a:noFill/>
            <a:miter lim="800000"/>
            <a:headEnd/>
            <a:tailEnd/>
          </a:ln>
        </p:spPr>
      </p:pic>
      <p:grpSp>
        <p:nvGrpSpPr>
          <p:cNvPr id="2" name="Group 3"/>
          <p:cNvGrpSpPr>
            <a:grpSpLocks/>
          </p:cNvGrpSpPr>
          <p:nvPr/>
        </p:nvGrpSpPr>
        <p:grpSpPr bwMode="auto">
          <a:xfrm>
            <a:off x="5943600" y="3124200"/>
            <a:ext cx="3124200" cy="3581400"/>
            <a:chOff x="3600" y="1872"/>
            <a:chExt cx="1968" cy="2256"/>
          </a:xfrm>
        </p:grpSpPr>
        <p:sp>
          <p:nvSpPr>
            <p:cNvPr id="72707" name="AutoShape 11"/>
            <p:cNvSpPr>
              <a:spLocks noChangeArrowheads="1"/>
            </p:cNvSpPr>
            <p:nvPr/>
          </p:nvSpPr>
          <p:spPr bwMode="auto">
            <a:xfrm>
              <a:off x="3600" y="1872"/>
              <a:ext cx="1968" cy="2256"/>
            </a:xfrm>
            <a:prstGeom prst="roundRect">
              <a:avLst>
                <a:gd name="adj" fmla="val 16667"/>
              </a:avLst>
            </a:prstGeom>
            <a:gradFill rotWithShape="1">
              <a:gsLst>
                <a:gs pos="0">
                  <a:srgbClr val="0A4877"/>
                </a:gs>
                <a:gs pos="100000">
                  <a:srgbClr val="518FC6"/>
                </a:gs>
              </a:gsLst>
              <a:lin ang="5400000" scaled="1"/>
            </a:gradFill>
            <a:ln w="9525">
              <a:noFill/>
              <a:round/>
              <a:headEnd/>
              <a:tailEnd/>
            </a:ln>
          </p:spPr>
          <p:txBody>
            <a:bodyPr wrap="none" anchor="ctr"/>
            <a:lstStyle/>
            <a:p>
              <a:endParaRPr lang="ru-RU" baseline="-25000"/>
            </a:p>
          </p:txBody>
        </p:sp>
        <p:sp>
          <p:nvSpPr>
            <p:cNvPr id="72708" name="AutoShape 12"/>
            <p:cNvSpPr>
              <a:spLocks noChangeArrowheads="1"/>
            </p:cNvSpPr>
            <p:nvPr/>
          </p:nvSpPr>
          <p:spPr bwMode="auto">
            <a:xfrm>
              <a:off x="3648" y="1920"/>
              <a:ext cx="1872" cy="2160"/>
            </a:xfrm>
            <a:prstGeom prst="roundRect">
              <a:avLst>
                <a:gd name="adj" fmla="val 16667"/>
              </a:avLst>
            </a:prstGeom>
            <a:gradFill rotWithShape="1">
              <a:gsLst>
                <a:gs pos="0">
                  <a:srgbClr val="518FC6"/>
                </a:gs>
                <a:gs pos="100000">
                  <a:srgbClr val="0A4877"/>
                </a:gs>
              </a:gsLst>
              <a:lin ang="5400000" scaled="1"/>
            </a:gradFill>
            <a:ln w="9525">
              <a:noFill/>
              <a:round/>
              <a:headEnd/>
              <a:tailEnd/>
            </a:ln>
          </p:spPr>
          <p:txBody>
            <a:bodyPr wrap="none" anchor="ctr"/>
            <a:lstStyle/>
            <a:p>
              <a:endParaRPr lang="ru-RU" baseline="-25000"/>
            </a:p>
          </p:txBody>
        </p:sp>
        <p:sp>
          <p:nvSpPr>
            <p:cNvPr id="72709" name="Rectangle 13"/>
            <p:cNvSpPr>
              <a:spLocks noChangeArrowheads="1"/>
            </p:cNvSpPr>
            <p:nvPr/>
          </p:nvSpPr>
          <p:spPr bwMode="auto">
            <a:xfrm>
              <a:off x="3648" y="2027"/>
              <a:ext cx="1872" cy="1890"/>
            </a:xfrm>
            <a:prstGeom prst="rect">
              <a:avLst/>
            </a:prstGeom>
            <a:noFill/>
            <a:ln w="9525">
              <a:noFill/>
              <a:miter lim="800000"/>
              <a:headEnd/>
              <a:tailEnd/>
            </a:ln>
          </p:spPr>
          <p:txBody>
            <a:bodyPr>
              <a:spAutoFit/>
            </a:bodyPr>
            <a:lstStyle/>
            <a:p>
              <a:pPr algn="ctr"/>
              <a:r>
                <a:rPr lang="ru-RU" sz="2100" b="1">
                  <a:solidFill>
                    <a:schemeClr val="bg1"/>
                  </a:solidFill>
                </a:rPr>
                <a:t>Разместите </a:t>
              </a:r>
              <a:r>
                <a:rPr lang="en-US" sz="2100" b="1">
                  <a:solidFill>
                    <a:schemeClr val="bg1"/>
                  </a:solidFill>
                </a:rPr>
                <a:t>search</a:t>
              </a:r>
              <a:br>
                <a:rPr lang="en-US" sz="2100" b="1">
                  <a:solidFill>
                    <a:schemeClr val="bg1"/>
                  </a:solidFill>
                </a:rPr>
              </a:br>
              <a:r>
                <a:rPr lang="en-US" sz="2100" b="1">
                  <a:solidFill>
                    <a:schemeClr val="bg1"/>
                  </a:solidFill>
                </a:rPr>
                <a:t>box </a:t>
              </a:r>
              <a:r>
                <a:rPr lang="ru-RU" sz="2100" b="1">
                  <a:solidFill>
                    <a:schemeClr val="bg1"/>
                  </a:solidFill>
                </a:rPr>
                <a:t>для</a:t>
              </a:r>
              <a:r>
                <a:rPr lang="en-US" sz="2100" b="1">
                  <a:solidFill>
                    <a:schemeClr val="bg1"/>
                  </a:solidFill>
                </a:rPr>
                <a:t> </a:t>
              </a:r>
              <a:r>
                <a:rPr lang="en-US" sz="2100" b="1" i="1">
                  <a:solidFill>
                    <a:schemeClr val="bg1"/>
                  </a:solidFill>
                </a:rPr>
                <a:t>Discovery Service</a:t>
              </a:r>
              <a:r>
                <a:rPr lang="en-US" sz="2100" b="1">
                  <a:solidFill>
                    <a:schemeClr val="bg1"/>
                  </a:solidFill>
                </a:rPr>
                <a:t> </a:t>
              </a:r>
              <a:r>
                <a:rPr lang="ru-RU" sz="2100" b="1">
                  <a:solidFill>
                    <a:schemeClr val="bg1"/>
                  </a:solidFill>
                </a:rPr>
                <a:t>на вашу </a:t>
              </a:r>
            </a:p>
            <a:p>
              <a:pPr algn="ctr"/>
              <a:r>
                <a:rPr lang="ru-RU" sz="2100" b="1">
                  <a:solidFill>
                    <a:schemeClr val="bg1"/>
                  </a:solidFill>
                </a:rPr>
                <a:t>веб-страничку</a:t>
              </a:r>
              <a:r>
                <a:rPr lang="en-US" sz="2100" b="1">
                  <a:solidFill>
                    <a:schemeClr val="bg1"/>
                  </a:solidFill>
                </a:rPr>
                <a:t/>
              </a:r>
              <a:br>
                <a:rPr lang="en-US" sz="2100" b="1">
                  <a:solidFill>
                    <a:schemeClr val="bg1"/>
                  </a:solidFill>
                </a:rPr>
              </a:br>
              <a:r>
                <a:rPr lang="ru-RU" sz="2100" b="1">
                  <a:solidFill>
                    <a:schemeClr val="bg1"/>
                  </a:solidFill>
                </a:rPr>
                <a:t>наряду со ссылками к электронному каталогу</a:t>
              </a:r>
              <a:r>
                <a:rPr lang="en-US" sz="2100" b="1">
                  <a:solidFill>
                    <a:schemeClr val="bg1"/>
                  </a:solidFill>
                </a:rPr>
                <a:t>,</a:t>
              </a:r>
              <a:br>
                <a:rPr lang="en-US" sz="2100" b="1">
                  <a:solidFill>
                    <a:schemeClr val="bg1"/>
                  </a:solidFill>
                </a:rPr>
              </a:br>
              <a:r>
                <a:rPr lang="en-US" sz="2100" b="1">
                  <a:solidFill>
                    <a:schemeClr val="bg1"/>
                  </a:solidFill>
                </a:rPr>
                <a:t>e-</a:t>
              </a:r>
              <a:r>
                <a:rPr lang="ru-RU" sz="2100" b="1">
                  <a:solidFill>
                    <a:schemeClr val="bg1"/>
                  </a:solidFill>
                </a:rPr>
                <a:t>журналам и базам данных</a:t>
              </a:r>
              <a:endParaRPr lang="en-US" sz="2100" b="1">
                <a:solidFill>
                  <a:schemeClr val="bg1"/>
                </a:solidFill>
              </a:endParaRPr>
            </a:p>
          </p:txBody>
        </p:sp>
      </p:gr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solidFill>
          <a:srgbClr val="FFFFFF"/>
        </a:solidFill>
        <a:effectLst/>
      </p:bgPr>
    </p:bg>
    <p:spTree>
      <p:nvGrpSpPr>
        <p:cNvPr id="1" name=""/>
        <p:cNvGrpSpPr/>
        <p:nvPr/>
      </p:nvGrpSpPr>
      <p:grpSpPr>
        <a:xfrm>
          <a:off x="0" y="0"/>
          <a:ext cx="0" cy="0"/>
          <a:chOff x="0" y="0"/>
          <a:chExt cx="0" cy="0"/>
        </a:xfrm>
      </p:grpSpPr>
      <p:pic>
        <p:nvPicPr>
          <p:cNvPr id="23554" name="Picture 2" descr="cambridge university"/>
          <p:cNvPicPr>
            <a:picLocks noChangeAspect="1" noChangeArrowheads="1"/>
          </p:cNvPicPr>
          <p:nvPr/>
        </p:nvPicPr>
        <p:blipFill>
          <a:blip r:embed="rId3"/>
          <a:srcRect/>
          <a:stretch>
            <a:fillRect/>
          </a:stretch>
        </p:blipFill>
        <p:spPr bwMode="auto">
          <a:xfrm>
            <a:off x="5638800" y="1219200"/>
            <a:ext cx="3179763" cy="762000"/>
          </a:xfrm>
          <a:prstGeom prst="rect">
            <a:avLst/>
          </a:prstGeom>
          <a:noFill/>
          <a:ln w="9525">
            <a:noFill/>
            <a:miter lim="800000"/>
            <a:headEnd/>
            <a:tailEnd/>
          </a:ln>
        </p:spPr>
      </p:pic>
      <p:pic>
        <p:nvPicPr>
          <p:cNvPr id="23555" name="Picture 3" descr="London Business school"/>
          <p:cNvPicPr>
            <a:picLocks noChangeAspect="1" noChangeArrowheads="1"/>
          </p:cNvPicPr>
          <p:nvPr/>
        </p:nvPicPr>
        <p:blipFill>
          <a:blip r:embed="rId4"/>
          <a:srcRect/>
          <a:stretch>
            <a:fillRect/>
          </a:stretch>
        </p:blipFill>
        <p:spPr bwMode="auto">
          <a:xfrm>
            <a:off x="3886200" y="3200400"/>
            <a:ext cx="990600" cy="973138"/>
          </a:xfrm>
          <a:prstGeom prst="rect">
            <a:avLst/>
          </a:prstGeom>
          <a:noFill/>
          <a:ln w="9525">
            <a:solidFill>
              <a:schemeClr val="tx1"/>
            </a:solidFill>
            <a:miter lim="800000"/>
            <a:headEnd/>
            <a:tailEnd/>
          </a:ln>
        </p:spPr>
      </p:pic>
      <p:pic>
        <p:nvPicPr>
          <p:cNvPr id="23556" name="Picture 4" descr="u of chicago"/>
          <p:cNvPicPr>
            <a:picLocks noChangeAspect="1" noChangeArrowheads="1"/>
          </p:cNvPicPr>
          <p:nvPr/>
        </p:nvPicPr>
        <p:blipFill>
          <a:blip r:embed="rId5"/>
          <a:srcRect/>
          <a:stretch>
            <a:fillRect/>
          </a:stretch>
        </p:blipFill>
        <p:spPr bwMode="auto">
          <a:xfrm>
            <a:off x="5410200" y="2209800"/>
            <a:ext cx="3124200" cy="546100"/>
          </a:xfrm>
          <a:prstGeom prst="rect">
            <a:avLst/>
          </a:prstGeom>
          <a:noFill/>
          <a:ln w="9525">
            <a:noFill/>
            <a:miter lim="800000"/>
            <a:headEnd/>
            <a:tailEnd/>
          </a:ln>
        </p:spPr>
      </p:pic>
      <p:pic>
        <p:nvPicPr>
          <p:cNvPr id="23557" name="Picture 5" descr="t_crest_2"/>
          <p:cNvPicPr>
            <a:picLocks noChangeAspect="1" noChangeArrowheads="1"/>
          </p:cNvPicPr>
          <p:nvPr/>
        </p:nvPicPr>
        <p:blipFill>
          <a:blip r:embed="rId6"/>
          <a:srcRect/>
          <a:stretch>
            <a:fillRect/>
          </a:stretch>
        </p:blipFill>
        <p:spPr bwMode="auto">
          <a:xfrm>
            <a:off x="381000" y="3429000"/>
            <a:ext cx="1285875" cy="1295400"/>
          </a:xfrm>
          <a:prstGeom prst="rect">
            <a:avLst/>
          </a:prstGeom>
          <a:noFill/>
          <a:ln w="9525">
            <a:noFill/>
            <a:miter lim="800000"/>
            <a:headEnd/>
            <a:tailEnd/>
          </a:ln>
        </p:spPr>
      </p:pic>
      <p:pic>
        <p:nvPicPr>
          <p:cNvPr id="23558" name="Picture 6" descr="univ of Tokyo"/>
          <p:cNvPicPr>
            <a:picLocks noChangeAspect="1" noChangeArrowheads="1"/>
          </p:cNvPicPr>
          <p:nvPr/>
        </p:nvPicPr>
        <p:blipFill>
          <a:blip r:embed="rId7"/>
          <a:srcRect/>
          <a:stretch>
            <a:fillRect/>
          </a:stretch>
        </p:blipFill>
        <p:spPr bwMode="auto">
          <a:xfrm>
            <a:off x="6324600" y="5486400"/>
            <a:ext cx="1838325" cy="409575"/>
          </a:xfrm>
          <a:prstGeom prst="rect">
            <a:avLst/>
          </a:prstGeom>
          <a:noFill/>
          <a:ln w="9525">
            <a:noFill/>
            <a:miter lim="800000"/>
            <a:headEnd/>
            <a:tailEnd/>
          </a:ln>
        </p:spPr>
      </p:pic>
      <p:sp>
        <p:nvSpPr>
          <p:cNvPr id="23559" name="Text Box 7"/>
          <p:cNvSpPr txBox="1">
            <a:spLocks noChangeArrowheads="1"/>
          </p:cNvSpPr>
          <p:nvPr/>
        </p:nvSpPr>
        <p:spPr bwMode="auto">
          <a:xfrm>
            <a:off x="6248400" y="5943600"/>
            <a:ext cx="2016125" cy="304800"/>
          </a:xfrm>
          <a:prstGeom prst="rect">
            <a:avLst/>
          </a:prstGeom>
          <a:noFill/>
          <a:ln w="9525">
            <a:noFill/>
            <a:miter lim="800000"/>
            <a:headEnd/>
            <a:tailEnd/>
          </a:ln>
        </p:spPr>
        <p:txBody>
          <a:bodyPr>
            <a:spAutoFit/>
          </a:bodyPr>
          <a:lstStyle/>
          <a:p>
            <a:pPr algn="ctr" eaLnBrk="0" hangingPunct="0"/>
            <a:r>
              <a:rPr lang="en-US" sz="1400">
                <a:solidFill>
                  <a:srgbClr val="4D4D4D"/>
                </a:solidFill>
              </a:rPr>
              <a:t>Tokyo University</a:t>
            </a:r>
          </a:p>
        </p:txBody>
      </p:sp>
      <p:pic>
        <p:nvPicPr>
          <p:cNvPr id="23560" name="Picture 8" descr="mit-seal"/>
          <p:cNvPicPr>
            <a:picLocks noChangeAspect="1" noChangeArrowheads="1"/>
          </p:cNvPicPr>
          <p:nvPr/>
        </p:nvPicPr>
        <p:blipFill>
          <a:blip r:embed="rId8"/>
          <a:srcRect/>
          <a:stretch>
            <a:fillRect/>
          </a:stretch>
        </p:blipFill>
        <p:spPr bwMode="auto">
          <a:xfrm>
            <a:off x="3886200" y="1524000"/>
            <a:ext cx="1295400" cy="1285875"/>
          </a:xfrm>
          <a:prstGeom prst="rect">
            <a:avLst/>
          </a:prstGeom>
          <a:noFill/>
          <a:ln w="9525">
            <a:noFill/>
            <a:miter lim="800000"/>
            <a:headEnd/>
            <a:tailEnd/>
          </a:ln>
        </p:spPr>
      </p:pic>
      <p:pic>
        <p:nvPicPr>
          <p:cNvPr id="23561" name="Picture 9" descr="yale"/>
          <p:cNvPicPr>
            <a:picLocks noChangeAspect="1" noChangeArrowheads="1"/>
          </p:cNvPicPr>
          <p:nvPr/>
        </p:nvPicPr>
        <p:blipFill>
          <a:blip r:embed="rId9"/>
          <a:srcRect/>
          <a:stretch>
            <a:fillRect/>
          </a:stretch>
        </p:blipFill>
        <p:spPr bwMode="auto">
          <a:xfrm>
            <a:off x="762000" y="3276600"/>
            <a:ext cx="588963" cy="257175"/>
          </a:xfrm>
          <a:prstGeom prst="rect">
            <a:avLst/>
          </a:prstGeom>
          <a:noFill/>
          <a:ln w="9525">
            <a:noFill/>
            <a:miter lim="800000"/>
            <a:headEnd/>
            <a:tailEnd/>
          </a:ln>
        </p:spPr>
      </p:pic>
      <p:pic>
        <p:nvPicPr>
          <p:cNvPr id="23562" name="Picture 10" descr="ohio"/>
          <p:cNvPicPr>
            <a:picLocks noChangeAspect="1" noChangeArrowheads="1"/>
          </p:cNvPicPr>
          <p:nvPr/>
        </p:nvPicPr>
        <p:blipFill>
          <a:blip r:embed="rId10"/>
          <a:srcRect/>
          <a:stretch>
            <a:fillRect/>
          </a:stretch>
        </p:blipFill>
        <p:spPr bwMode="auto">
          <a:xfrm>
            <a:off x="1828800" y="4343400"/>
            <a:ext cx="1485900" cy="1258888"/>
          </a:xfrm>
          <a:prstGeom prst="rect">
            <a:avLst/>
          </a:prstGeom>
          <a:noFill/>
          <a:ln w="9525">
            <a:noFill/>
            <a:miter lim="800000"/>
            <a:headEnd/>
            <a:tailEnd/>
          </a:ln>
        </p:spPr>
      </p:pic>
      <p:pic>
        <p:nvPicPr>
          <p:cNvPr id="23563" name="Picture 11" descr="cornell1"/>
          <p:cNvPicPr>
            <a:picLocks noChangeAspect="1" noChangeArrowheads="1"/>
          </p:cNvPicPr>
          <p:nvPr/>
        </p:nvPicPr>
        <p:blipFill>
          <a:blip r:embed="rId11"/>
          <a:srcRect/>
          <a:stretch>
            <a:fillRect/>
          </a:stretch>
        </p:blipFill>
        <p:spPr bwMode="auto">
          <a:xfrm>
            <a:off x="3657600" y="4648200"/>
            <a:ext cx="1206500" cy="649288"/>
          </a:xfrm>
          <a:prstGeom prst="rect">
            <a:avLst/>
          </a:prstGeom>
          <a:noFill/>
          <a:ln w="9525">
            <a:solidFill>
              <a:schemeClr val="tx1"/>
            </a:solidFill>
            <a:miter lim="800000"/>
            <a:headEnd/>
            <a:tailEnd/>
          </a:ln>
        </p:spPr>
      </p:pic>
      <p:pic>
        <p:nvPicPr>
          <p:cNvPr id="23564" name="Picture 12" descr="stanford"/>
          <p:cNvPicPr>
            <a:picLocks noChangeAspect="1" noChangeArrowheads="1"/>
          </p:cNvPicPr>
          <p:nvPr/>
        </p:nvPicPr>
        <p:blipFill>
          <a:blip r:embed="rId12"/>
          <a:srcRect/>
          <a:stretch>
            <a:fillRect/>
          </a:stretch>
        </p:blipFill>
        <p:spPr bwMode="auto">
          <a:xfrm>
            <a:off x="5486400" y="2971800"/>
            <a:ext cx="3352800" cy="684213"/>
          </a:xfrm>
          <a:prstGeom prst="rect">
            <a:avLst/>
          </a:prstGeom>
          <a:noFill/>
          <a:ln w="9525">
            <a:noFill/>
            <a:miter lim="800000"/>
            <a:headEnd/>
            <a:tailEnd/>
          </a:ln>
        </p:spPr>
      </p:pic>
      <p:pic>
        <p:nvPicPr>
          <p:cNvPr id="23565" name="Picture 13" descr="oxford"/>
          <p:cNvPicPr>
            <a:picLocks noChangeAspect="1" noChangeArrowheads="1"/>
          </p:cNvPicPr>
          <p:nvPr/>
        </p:nvPicPr>
        <p:blipFill>
          <a:blip r:embed="rId13"/>
          <a:srcRect/>
          <a:stretch>
            <a:fillRect/>
          </a:stretch>
        </p:blipFill>
        <p:spPr bwMode="auto">
          <a:xfrm>
            <a:off x="1981200" y="914400"/>
            <a:ext cx="1374775" cy="1676400"/>
          </a:xfrm>
          <a:prstGeom prst="rect">
            <a:avLst/>
          </a:prstGeom>
          <a:noFill/>
          <a:ln w="9525">
            <a:noFill/>
            <a:miter lim="800000"/>
            <a:headEnd/>
            <a:tailEnd/>
          </a:ln>
        </p:spPr>
      </p:pic>
      <p:pic>
        <p:nvPicPr>
          <p:cNvPr id="23566" name="Picture 14" descr="harvard2"/>
          <p:cNvPicPr>
            <a:picLocks noChangeAspect="1" noChangeArrowheads="1"/>
          </p:cNvPicPr>
          <p:nvPr/>
        </p:nvPicPr>
        <p:blipFill>
          <a:blip r:embed="rId14"/>
          <a:srcRect/>
          <a:stretch>
            <a:fillRect/>
          </a:stretch>
        </p:blipFill>
        <p:spPr bwMode="auto">
          <a:xfrm>
            <a:off x="381000" y="1600200"/>
            <a:ext cx="1371600" cy="1371600"/>
          </a:xfrm>
          <a:prstGeom prst="rect">
            <a:avLst/>
          </a:prstGeom>
          <a:noFill/>
          <a:ln w="9525">
            <a:noFill/>
            <a:miter lim="800000"/>
            <a:headEnd/>
            <a:tailEnd/>
          </a:ln>
        </p:spPr>
      </p:pic>
      <p:pic>
        <p:nvPicPr>
          <p:cNvPr id="23567" name="Picture 15" descr="wharton1"/>
          <p:cNvPicPr>
            <a:picLocks noChangeAspect="1" noChangeArrowheads="1"/>
          </p:cNvPicPr>
          <p:nvPr/>
        </p:nvPicPr>
        <p:blipFill>
          <a:blip r:embed="rId15"/>
          <a:srcRect/>
          <a:stretch>
            <a:fillRect/>
          </a:stretch>
        </p:blipFill>
        <p:spPr bwMode="auto">
          <a:xfrm>
            <a:off x="5715000" y="3733800"/>
            <a:ext cx="2952750" cy="904875"/>
          </a:xfrm>
          <a:prstGeom prst="rect">
            <a:avLst/>
          </a:prstGeom>
          <a:noFill/>
          <a:ln w="9525">
            <a:noFill/>
            <a:miter lim="800000"/>
            <a:headEnd/>
            <a:tailEnd/>
          </a:ln>
        </p:spPr>
      </p:pic>
      <p:pic>
        <p:nvPicPr>
          <p:cNvPr id="23568" name="Picture 16" descr="kiel"/>
          <p:cNvPicPr>
            <a:picLocks noChangeAspect="1" noChangeArrowheads="1"/>
          </p:cNvPicPr>
          <p:nvPr/>
        </p:nvPicPr>
        <p:blipFill>
          <a:blip r:embed="rId16"/>
          <a:srcRect/>
          <a:stretch>
            <a:fillRect/>
          </a:stretch>
        </p:blipFill>
        <p:spPr bwMode="auto">
          <a:xfrm>
            <a:off x="5410200" y="4724400"/>
            <a:ext cx="3581400" cy="511175"/>
          </a:xfrm>
          <a:prstGeom prst="rect">
            <a:avLst/>
          </a:prstGeom>
          <a:noFill/>
          <a:ln w="9525">
            <a:noFill/>
            <a:miter lim="800000"/>
            <a:headEnd/>
            <a:tailEnd/>
          </a:ln>
        </p:spPr>
      </p:pic>
      <p:pic>
        <p:nvPicPr>
          <p:cNvPr id="23569" name="Picture 17"/>
          <p:cNvPicPr>
            <a:picLocks noChangeAspect="1" noChangeArrowheads="1"/>
          </p:cNvPicPr>
          <p:nvPr/>
        </p:nvPicPr>
        <p:blipFill>
          <a:blip r:embed="rId17"/>
          <a:srcRect/>
          <a:stretch>
            <a:fillRect/>
          </a:stretch>
        </p:blipFill>
        <p:spPr bwMode="auto">
          <a:xfrm>
            <a:off x="2971800" y="5791200"/>
            <a:ext cx="2057400" cy="688975"/>
          </a:xfrm>
          <a:prstGeom prst="rect">
            <a:avLst/>
          </a:prstGeom>
          <a:noFill/>
          <a:ln w="9525">
            <a:noFill/>
            <a:miter lim="800000"/>
            <a:headEnd/>
            <a:tailEnd/>
          </a:ln>
        </p:spPr>
      </p:pic>
      <p:pic>
        <p:nvPicPr>
          <p:cNvPr id="23570" name="Picture 19" descr="LondonSchoolEconomics"/>
          <p:cNvPicPr>
            <a:picLocks noChangeAspect="1" noChangeArrowheads="1"/>
          </p:cNvPicPr>
          <p:nvPr/>
        </p:nvPicPr>
        <p:blipFill>
          <a:blip r:embed="rId18"/>
          <a:srcRect/>
          <a:stretch>
            <a:fillRect/>
          </a:stretch>
        </p:blipFill>
        <p:spPr bwMode="auto">
          <a:xfrm>
            <a:off x="684213" y="5157788"/>
            <a:ext cx="808037" cy="808037"/>
          </a:xfrm>
          <a:prstGeom prst="rect">
            <a:avLst/>
          </a:prstGeom>
          <a:noFill/>
          <a:ln w="9525">
            <a:noFill/>
            <a:miter lim="800000"/>
            <a:headEnd/>
            <a:tailEnd/>
          </a:ln>
        </p:spPr>
      </p:pic>
      <p:sp>
        <p:nvSpPr>
          <p:cNvPr id="23571" name="Text Box 20"/>
          <p:cNvSpPr txBox="1">
            <a:spLocks noChangeArrowheads="1"/>
          </p:cNvSpPr>
          <p:nvPr/>
        </p:nvSpPr>
        <p:spPr bwMode="auto">
          <a:xfrm>
            <a:off x="107950" y="6021388"/>
            <a:ext cx="1905000" cy="457200"/>
          </a:xfrm>
          <a:prstGeom prst="rect">
            <a:avLst/>
          </a:prstGeom>
          <a:noFill/>
          <a:ln w="9525">
            <a:noFill/>
            <a:miter lim="800000"/>
            <a:headEnd/>
            <a:tailEnd/>
          </a:ln>
        </p:spPr>
        <p:txBody>
          <a:bodyPr>
            <a:spAutoFit/>
          </a:bodyPr>
          <a:lstStyle/>
          <a:p>
            <a:pPr algn="ctr" eaLnBrk="0" hangingPunct="0">
              <a:spcBef>
                <a:spcPct val="50000"/>
              </a:spcBef>
            </a:pPr>
            <a:r>
              <a:rPr lang="en-US" sz="1200"/>
              <a:t>London School of Economics</a:t>
            </a:r>
          </a:p>
        </p:txBody>
      </p:sp>
      <p:sp>
        <p:nvSpPr>
          <p:cNvPr id="23572" name="Rectangle 21"/>
          <p:cNvSpPr>
            <a:spLocks noChangeArrowheads="1"/>
          </p:cNvSpPr>
          <p:nvPr/>
        </p:nvSpPr>
        <p:spPr bwMode="auto">
          <a:xfrm>
            <a:off x="1695450" y="0"/>
            <a:ext cx="6003925" cy="519113"/>
          </a:xfrm>
          <a:prstGeom prst="rect">
            <a:avLst/>
          </a:prstGeom>
          <a:noFill/>
          <a:ln w="9525">
            <a:noFill/>
            <a:miter lim="800000"/>
            <a:headEnd/>
            <a:tailEnd/>
          </a:ln>
        </p:spPr>
        <p:txBody>
          <a:bodyPr wrap="none">
            <a:spAutoFit/>
          </a:bodyPr>
          <a:lstStyle/>
          <a:p>
            <a:pPr algn="ctr" eaLnBrk="0" hangingPunct="0"/>
            <a:r>
              <a:rPr lang="en-US" sz="2800">
                <a:solidFill>
                  <a:schemeClr val="bg1"/>
                </a:solidFill>
              </a:rPr>
              <a:t> </a:t>
            </a:r>
            <a:r>
              <a:rPr lang="ru-RU" sz="2800">
                <a:solidFill>
                  <a:schemeClr val="bg1"/>
                </a:solidFill>
                <a:latin typeface="Arial Unicode MS" pitchFamily="34" charset="-128"/>
                <a:ea typeface="Arial Unicode MS" pitchFamily="34" charset="-128"/>
                <a:cs typeface="Arial Unicode MS" pitchFamily="34" charset="-128"/>
              </a:rPr>
              <a:t>Подписчики баз</a:t>
            </a:r>
            <a:r>
              <a:rPr lang="cs-CZ" sz="2800">
                <a:solidFill>
                  <a:schemeClr val="bg1"/>
                </a:solidFill>
                <a:latin typeface="Arial Unicode MS" pitchFamily="34" charset="-128"/>
                <a:ea typeface="Arial Unicode MS" pitchFamily="34" charset="-128"/>
                <a:cs typeface="Arial Unicode MS" pitchFamily="34" charset="-128"/>
              </a:rPr>
              <a:t> </a:t>
            </a:r>
            <a:r>
              <a:rPr lang="en-US" sz="2800">
                <a:solidFill>
                  <a:schemeClr val="bg1"/>
                </a:solidFill>
                <a:latin typeface="Arial Unicode MS" pitchFamily="34" charset="-128"/>
                <a:ea typeface="Arial Unicode MS" pitchFamily="34" charset="-128"/>
                <a:cs typeface="Arial Unicode MS" pitchFamily="34" charset="-128"/>
              </a:rPr>
              <a:t>EBSCO</a:t>
            </a:r>
            <a:r>
              <a:rPr lang="cs-CZ" sz="2800">
                <a:solidFill>
                  <a:schemeClr val="bg1"/>
                </a:solidFill>
                <a:latin typeface="Arial Unicode MS" pitchFamily="34" charset="-128"/>
                <a:ea typeface="Arial Unicode MS" pitchFamily="34" charset="-128"/>
                <a:cs typeface="Arial Unicode MS" pitchFamily="34" charset="-128"/>
              </a:rPr>
              <a:t> Publishing</a:t>
            </a:r>
            <a:endParaRPr lang="en-US" sz="2800">
              <a:solidFill>
                <a:schemeClr val="bg1"/>
              </a:solidFill>
              <a:latin typeface="Arial Unicode MS" pitchFamily="34" charset="-128"/>
              <a:ea typeface="Arial Unicode MS" pitchFamily="34" charset="-128"/>
              <a:cs typeface="Arial Unicode MS" pitchFamily="34" charset="-128"/>
            </a:endParaRPr>
          </a:p>
        </p:txBody>
      </p:sp>
      <p:sp>
        <p:nvSpPr>
          <p:cNvPr id="23573" name="AutoShape 22" descr="На главную">
            <a:hlinkClick r:id="rId19"/>
          </p:cNvPr>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p>
        </p:txBody>
      </p:sp>
      <p:pic>
        <p:nvPicPr>
          <p:cNvPr id="23574" name="Picture 22"/>
          <p:cNvPicPr>
            <a:picLocks noChangeAspect="1" noChangeArrowheads="1"/>
          </p:cNvPicPr>
          <p:nvPr/>
        </p:nvPicPr>
        <p:blipFill>
          <a:blip r:embed="rId20"/>
          <a:srcRect/>
          <a:stretch>
            <a:fillRect/>
          </a:stretch>
        </p:blipFill>
        <p:spPr bwMode="auto">
          <a:xfrm>
            <a:off x="1981200" y="2895600"/>
            <a:ext cx="1295400" cy="11938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a:xfrm>
            <a:off x="914400" y="1219200"/>
            <a:ext cx="8229600" cy="1143000"/>
          </a:xfrm>
        </p:spPr>
        <p:txBody>
          <a:bodyPr/>
          <a:lstStyle/>
          <a:p>
            <a:r>
              <a:rPr lang="en-US" smtClean="0"/>
              <a:t>University of North Carolina at Greensboro </a:t>
            </a:r>
            <a:endParaRPr lang="tr-TR" smtClean="0"/>
          </a:p>
        </p:txBody>
      </p:sp>
      <p:pic>
        <p:nvPicPr>
          <p:cNvPr id="74754" name="Picture 2"/>
          <p:cNvPicPr>
            <a:picLocks noGrp="1" noChangeAspect="1" noChangeArrowheads="1"/>
          </p:cNvPicPr>
          <p:nvPr>
            <p:ph idx="1"/>
          </p:nvPr>
        </p:nvPicPr>
        <p:blipFill>
          <a:blip r:embed="rId2"/>
          <a:srcRect/>
          <a:stretch>
            <a:fillRect/>
          </a:stretch>
        </p:blipFill>
        <p:spPr>
          <a:xfrm>
            <a:off x="457200" y="3054350"/>
            <a:ext cx="8229600" cy="1692275"/>
          </a:xfrm>
        </p:spPr>
      </p:pic>
    </p:spTree>
  </p:cSld>
  <p:clrMapOvr>
    <a:masterClrMapping/>
  </p:clrMapOvr>
  <p:transition advClick="0">
    <p:dissolv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p:txBody>
          <a:bodyPr/>
          <a:lstStyle/>
          <a:p>
            <a:r>
              <a:rPr lang="tr-TR" smtClean="0"/>
              <a:t>Istanbul Bilgi University</a:t>
            </a:r>
          </a:p>
        </p:txBody>
      </p:sp>
      <p:pic>
        <p:nvPicPr>
          <p:cNvPr id="75778" name="Picture 2"/>
          <p:cNvPicPr>
            <a:picLocks noGrp="1" noChangeAspect="1" noChangeArrowheads="1"/>
          </p:cNvPicPr>
          <p:nvPr>
            <p:ph idx="1"/>
          </p:nvPr>
        </p:nvPicPr>
        <p:blipFill>
          <a:blip r:embed="rId2"/>
          <a:srcRect/>
          <a:stretch>
            <a:fillRect/>
          </a:stretch>
        </p:blipFill>
        <p:spPr>
          <a:xfrm>
            <a:off x="457200" y="2370138"/>
            <a:ext cx="8229600" cy="3060700"/>
          </a:xfrm>
        </p:spPr>
      </p:pic>
    </p:spTree>
  </p:cSld>
  <p:clrMapOvr>
    <a:masterClrMapping/>
  </p:clrMapOvr>
  <p:transition advClick="0">
    <p:dissolv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685800" y="661988"/>
            <a:ext cx="7843838" cy="1143000"/>
          </a:xfrm>
        </p:spPr>
        <p:txBody>
          <a:bodyPr/>
          <a:lstStyle/>
          <a:p>
            <a:r>
              <a:rPr lang="ru-RU" smtClean="0"/>
              <a:t>Варшавский университет: </a:t>
            </a:r>
            <a:br>
              <a:rPr lang="ru-RU" smtClean="0"/>
            </a:br>
            <a:r>
              <a:rPr lang="en-US" smtClean="0"/>
              <a:t>EDS Search Box</a:t>
            </a:r>
            <a:r>
              <a:rPr lang="ru-RU" smtClean="0"/>
              <a:t> на сайте библиотеки</a:t>
            </a:r>
            <a:endParaRPr lang="en-US" smtClean="0"/>
          </a:p>
        </p:txBody>
      </p:sp>
      <p:sp>
        <p:nvSpPr>
          <p:cNvPr id="76802" name="Content Placeholder 2"/>
          <p:cNvSpPr>
            <a:spLocks noGrp="1"/>
          </p:cNvSpPr>
          <p:nvPr>
            <p:ph idx="1"/>
          </p:nvPr>
        </p:nvSpPr>
        <p:spPr/>
        <p:txBody>
          <a:bodyPr/>
          <a:lstStyle/>
          <a:p>
            <a:endParaRPr lang="ru-RU" smtClean="0"/>
          </a:p>
        </p:txBody>
      </p:sp>
      <p:pic>
        <p:nvPicPr>
          <p:cNvPr id="76803" name="Picture 3"/>
          <p:cNvPicPr>
            <a:picLocks noChangeAspect="1" noChangeArrowheads="1"/>
          </p:cNvPicPr>
          <p:nvPr/>
        </p:nvPicPr>
        <p:blipFill>
          <a:blip r:embed="rId2"/>
          <a:srcRect/>
          <a:stretch>
            <a:fillRect/>
          </a:stretch>
        </p:blipFill>
        <p:spPr bwMode="auto">
          <a:xfrm>
            <a:off x="0" y="1649413"/>
            <a:ext cx="9144000" cy="492442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r>
              <a:rPr lang="en-US" smtClean="0"/>
              <a:t>Slovenia’s Facebook Page</a:t>
            </a:r>
          </a:p>
        </p:txBody>
      </p:sp>
      <p:pic>
        <p:nvPicPr>
          <p:cNvPr id="4" name="Picture 3" descr="slovenia-facebook.png"/>
          <p:cNvPicPr>
            <a:picLocks noChangeAspect="1"/>
          </p:cNvPicPr>
          <p:nvPr/>
        </p:nvPicPr>
        <p:blipFill>
          <a:blip r:embed="rId3"/>
          <a:srcRect t="8333" r="29167" b="6667"/>
          <a:stretch>
            <a:fillRect/>
          </a:stretch>
        </p:blipFill>
        <p:spPr>
          <a:xfrm>
            <a:off x="304800" y="1600200"/>
            <a:ext cx="4572000" cy="4114800"/>
          </a:xfrm>
          <a:prstGeom prst="rect">
            <a:avLst/>
          </a:prstGeom>
          <a:ln>
            <a:solidFill>
              <a:schemeClr val="tx1">
                <a:lumMod val="50000"/>
                <a:lumOff val="50000"/>
              </a:schemeClr>
            </a:solidFill>
          </a:ln>
          <a:effectLst>
            <a:outerShdw blurRad="292100" dist="139700" dir="2700000" algn="tl" rotWithShape="0">
              <a:srgbClr val="333333">
                <a:alpha val="65000"/>
              </a:srgbClr>
            </a:outerShdw>
          </a:effectLst>
        </p:spPr>
      </p:pic>
      <p:pic>
        <p:nvPicPr>
          <p:cNvPr id="3" name="Picture 2" descr="slovenia-facebook2.png"/>
          <p:cNvPicPr>
            <a:picLocks noChangeAspect="1"/>
          </p:cNvPicPr>
          <p:nvPr/>
        </p:nvPicPr>
        <p:blipFill>
          <a:blip r:embed="rId4"/>
          <a:srcRect t="16667" r="2500" b="6667"/>
          <a:stretch>
            <a:fillRect/>
          </a:stretch>
        </p:blipFill>
        <p:spPr>
          <a:xfrm>
            <a:off x="4114800" y="2438400"/>
            <a:ext cx="6718300" cy="3962400"/>
          </a:xfrm>
          <a:prstGeom prst="rect">
            <a:avLst/>
          </a:prstGeom>
          <a:ln>
            <a:solidFill>
              <a:schemeClr val="tx1">
                <a:lumMod val="50000"/>
                <a:lumOff val="50000"/>
              </a:schemeClr>
            </a:solidFill>
          </a:ln>
          <a:effectLst>
            <a:outerShdw blurRad="292100" dist="139700" dir="2700000" algn="tl" rotWithShape="0">
              <a:srgbClr val="333333">
                <a:alpha val="65000"/>
              </a:srgbClr>
            </a:outerShdw>
          </a:effectLst>
        </p:spPr>
      </p:pic>
    </p:spTree>
  </p:cSld>
  <p:clrMapOvr>
    <a:masterClrMapping/>
  </p:clrMapOvr>
  <p:transition advClick="0">
    <p:dissolv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ctrTitle"/>
          </p:nvPr>
        </p:nvSpPr>
        <p:spPr>
          <a:xfrm>
            <a:off x="1143000" y="1066800"/>
            <a:ext cx="7772400" cy="1470025"/>
          </a:xfrm>
        </p:spPr>
        <p:txBody>
          <a:bodyPr/>
          <a:lstStyle/>
          <a:p>
            <a:r>
              <a:rPr lang="ru-RU" smtClean="0"/>
              <a:t>Балтийский федеральный университет им. Канта </a:t>
            </a:r>
            <a:endParaRPr lang="en-US" smtClean="0"/>
          </a:p>
        </p:txBody>
      </p:sp>
      <p:pic>
        <p:nvPicPr>
          <p:cNvPr id="79874" name="Picture 2"/>
          <p:cNvPicPr>
            <a:picLocks noGrp="1" noChangeAspect="1" noChangeArrowheads="1"/>
          </p:cNvPicPr>
          <p:nvPr>
            <p:ph type="subTitle" idx="4294967295"/>
          </p:nvPr>
        </p:nvPicPr>
        <p:blipFill>
          <a:blip r:embed="rId2"/>
          <a:srcRect l="14777" r="10559"/>
          <a:stretch>
            <a:fillRect/>
          </a:stretch>
        </p:blipFill>
        <p:spPr>
          <a:xfrm>
            <a:off x="0" y="2286000"/>
            <a:ext cx="9144000" cy="3100388"/>
          </a:xfrm>
        </p:spPr>
      </p:pic>
    </p:spTree>
  </p:cSld>
  <p:clrMapOvr>
    <a:masterClrMapping/>
  </p:clrMapOvr>
  <p:transition>
    <p:dissolv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7" name="Picture 3"/>
          <p:cNvPicPr>
            <a:picLocks noChangeAspect="1" noChangeArrowheads="1"/>
          </p:cNvPicPr>
          <p:nvPr/>
        </p:nvPicPr>
        <p:blipFill>
          <a:blip r:embed="rId2"/>
          <a:srcRect/>
          <a:stretch>
            <a:fillRect/>
          </a:stretch>
        </p:blipFill>
        <p:spPr bwMode="auto">
          <a:xfrm>
            <a:off x="0" y="1295400"/>
            <a:ext cx="9144000" cy="5172075"/>
          </a:xfrm>
          <a:prstGeom prst="rect">
            <a:avLst/>
          </a:prstGeom>
          <a:noFill/>
          <a:ln w="9525">
            <a:noFill/>
            <a:miter lim="800000"/>
            <a:headEnd/>
            <a:tailEnd/>
          </a:ln>
        </p:spPr>
      </p:pic>
      <p:sp>
        <p:nvSpPr>
          <p:cNvPr id="80898" name="Rectangle 3"/>
          <p:cNvSpPr>
            <a:spLocks noChangeArrowheads="1"/>
          </p:cNvSpPr>
          <p:nvPr/>
        </p:nvSpPr>
        <p:spPr bwMode="auto">
          <a:xfrm>
            <a:off x="1219200" y="1752600"/>
            <a:ext cx="3200400" cy="1143000"/>
          </a:xfrm>
          <a:prstGeom prst="rect">
            <a:avLst/>
          </a:prstGeom>
          <a:noFill/>
          <a:ln w="57150" algn="ctr">
            <a:solidFill>
              <a:srgbClr val="FF0000"/>
            </a:solidFill>
            <a:round/>
            <a:headEnd/>
            <a:tailEnd/>
          </a:ln>
        </p:spPr>
        <p:txBody>
          <a:bodyPr/>
          <a:lstStyle/>
          <a:p>
            <a:endParaRPr lang="ru-RU"/>
          </a:p>
        </p:txBody>
      </p:sp>
    </p:spTree>
  </p:cSld>
  <p:clrMapOvr>
    <a:masterClrMapping/>
  </p:clrMapOvr>
  <p:transition>
    <p:dissolv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1" name="Picture 5"/>
          <p:cNvPicPr>
            <a:picLocks noChangeAspect="1" noChangeArrowheads="1"/>
          </p:cNvPicPr>
          <p:nvPr/>
        </p:nvPicPr>
        <p:blipFill>
          <a:blip r:embed="rId2"/>
          <a:srcRect/>
          <a:stretch>
            <a:fillRect/>
          </a:stretch>
        </p:blipFill>
        <p:spPr bwMode="auto">
          <a:xfrm>
            <a:off x="0" y="304800"/>
            <a:ext cx="9144000" cy="5715000"/>
          </a:xfrm>
          <a:prstGeom prst="rect">
            <a:avLst/>
          </a:prstGeom>
          <a:noFill/>
          <a:ln w="9525">
            <a:noFill/>
            <a:miter lim="800000"/>
            <a:headEnd/>
            <a:tailEnd/>
          </a:ln>
        </p:spPr>
      </p:pic>
      <p:sp>
        <p:nvSpPr>
          <p:cNvPr id="115719" name="Oval 7"/>
          <p:cNvSpPr>
            <a:spLocks noChangeArrowheads="1"/>
          </p:cNvSpPr>
          <p:nvPr/>
        </p:nvSpPr>
        <p:spPr bwMode="auto">
          <a:xfrm>
            <a:off x="2209800" y="4724400"/>
            <a:ext cx="4038600" cy="1143000"/>
          </a:xfrm>
          <a:prstGeom prst="ellipse">
            <a:avLst/>
          </a:prstGeom>
          <a:noFill/>
          <a:ln w="38100">
            <a:solidFill>
              <a:srgbClr val="FF0000"/>
            </a:solidFill>
            <a:round/>
            <a:headEnd/>
            <a:tailEnd/>
          </a:ln>
        </p:spPr>
        <p:txBody>
          <a:bodyPr wrap="none" anchor="ctr"/>
          <a:lstStyle/>
          <a:p>
            <a:endParaRPr lang="pl-PL"/>
          </a:p>
        </p:txBody>
      </p:sp>
      <p:sp>
        <p:nvSpPr>
          <p:cNvPr id="115720" name="Line 8"/>
          <p:cNvSpPr>
            <a:spLocks noChangeShapeType="1"/>
          </p:cNvSpPr>
          <p:nvPr/>
        </p:nvSpPr>
        <p:spPr bwMode="auto">
          <a:xfrm>
            <a:off x="2286000" y="1752600"/>
            <a:ext cx="1371600" cy="2971800"/>
          </a:xfrm>
          <a:prstGeom prst="line">
            <a:avLst/>
          </a:prstGeom>
          <a:noFill/>
          <a:ln w="38100">
            <a:solidFill>
              <a:srgbClr val="FF0000"/>
            </a:solidFill>
            <a:round/>
            <a:headEnd/>
            <a:tailEnd type="triangle" w="med" len="med"/>
          </a:ln>
        </p:spPr>
        <p:txBody>
          <a:bodyPr/>
          <a:lstStyle/>
          <a:p>
            <a:endParaRPr 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15719"/>
                                        </p:tgtEl>
                                        <p:attrNameLst>
                                          <p:attrName>style.visibility</p:attrName>
                                        </p:attrNameLst>
                                      </p:cBhvr>
                                      <p:to>
                                        <p:strVal val="visible"/>
                                      </p:to>
                                    </p:set>
                                    <p:anim calcmode="lin" valueType="num">
                                      <p:cBhvr>
                                        <p:cTn id="7" dur="1000" fill="hold"/>
                                        <p:tgtEl>
                                          <p:spTgt spid="115719"/>
                                        </p:tgtEl>
                                        <p:attrNameLst>
                                          <p:attrName>ppt_w</p:attrName>
                                        </p:attrNameLst>
                                      </p:cBhvr>
                                      <p:tavLst>
                                        <p:tav tm="0">
                                          <p:val>
                                            <p:strVal val="#ppt_w*0.70"/>
                                          </p:val>
                                        </p:tav>
                                        <p:tav tm="100000">
                                          <p:val>
                                            <p:strVal val="#ppt_w"/>
                                          </p:val>
                                        </p:tav>
                                      </p:tavLst>
                                    </p:anim>
                                    <p:anim calcmode="lin" valueType="num">
                                      <p:cBhvr>
                                        <p:cTn id="8" dur="1000" fill="hold"/>
                                        <p:tgtEl>
                                          <p:spTgt spid="115719"/>
                                        </p:tgtEl>
                                        <p:attrNameLst>
                                          <p:attrName>ppt_h</p:attrName>
                                        </p:attrNameLst>
                                      </p:cBhvr>
                                      <p:tavLst>
                                        <p:tav tm="0">
                                          <p:val>
                                            <p:strVal val="#ppt_h"/>
                                          </p:val>
                                        </p:tav>
                                        <p:tav tm="100000">
                                          <p:val>
                                            <p:strVal val="#ppt_h"/>
                                          </p:val>
                                        </p:tav>
                                      </p:tavLst>
                                    </p:anim>
                                    <p:animEffect transition="in" filter="fade">
                                      <p:cBhvr>
                                        <p:cTn id="9" dur="1000"/>
                                        <p:tgtEl>
                                          <p:spTgt spid="115719"/>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15720"/>
                                        </p:tgtEl>
                                        <p:attrNameLst>
                                          <p:attrName>style.visibility</p:attrName>
                                        </p:attrNameLst>
                                      </p:cBhvr>
                                      <p:to>
                                        <p:strVal val="visible"/>
                                      </p:to>
                                    </p:set>
                                    <p:anim calcmode="lin" valueType="num">
                                      <p:cBhvr>
                                        <p:cTn id="12" dur="1000" fill="hold"/>
                                        <p:tgtEl>
                                          <p:spTgt spid="115720"/>
                                        </p:tgtEl>
                                        <p:attrNameLst>
                                          <p:attrName>ppt_w</p:attrName>
                                        </p:attrNameLst>
                                      </p:cBhvr>
                                      <p:tavLst>
                                        <p:tav tm="0">
                                          <p:val>
                                            <p:strVal val="#ppt_w*0.70"/>
                                          </p:val>
                                        </p:tav>
                                        <p:tav tm="100000">
                                          <p:val>
                                            <p:strVal val="#ppt_w"/>
                                          </p:val>
                                        </p:tav>
                                      </p:tavLst>
                                    </p:anim>
                                    <p:anim calcmode="lin" valueType="num">
                                      <p:cBhvr>
                                        <p:cTn id="13" dur="1000" fill="hold"/>
                                        <p:tgtEl>
                                          <p:spTgt spid="115720"/>
                                        </p:tgtEl>
                                        <p:attrNameLst>
                                          <p:attrName>ppt_h</p:attrName>
                                        </p:attrNameLst>
                                      </p:cBhvr>
                                      <p:tavLst>
                                        <p:tav tm="0">
                                          <p:val>
                                            <p:strVal val="#ppt_h"/>
                                          </p:val>
                                        </p:tav>
                                        <p:tav tm="100000">
                                          <p:val>
                                            <p:strVal val="#ppt_h"/>
                                          </p:val>
                                        </p:tav>
                                      </p:tavLst>
                                    </p:anim>
                                    <p:animEffect transition="in" filter="fade">
                                      <p:cBhvr>
                                        <p:cTn id="14" dur="1000"/>
                                        <p:tgtEl>
                                          <p:spTgt spid="1157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9" grpId="0" animBg="1"/>
      <p:bldP spid="115720"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5" name="Picture 4"/>
          <p:cNvPicPr>
            <a:picLocks noChangeAspect="1" noChangeArrowheads="1"/>
          </p:cNvPicPr>
          <p:nvPr/>
        </p:nvPicPr>
        <p:blipFill>
          <a:blip r:embed="rId2"/>
          <a:srcRect/>
          <a:stretch>
            <a:fillRect/>
          </a:stretch>
        </p:blipFill>
        <p:spPr bwMode="auto">
          <a:xfrm>
            <a:off x="0" y="304800"/>
            <a:ext cx="8915400" cy="557212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idx="4294967295"/>
          </p:nvPr>
        </p:nvSpPr>
        <p:spPr>
          <a:xfrm>
            <a:off x="914400" y="838200"/>
            <a:ext cx="7467600" cy="990600"/>
          </a:xfrm>
        </p:spPr>
        <p:txBody>
          <a:bodyPr/>
          <a:lstStyle/>
          <a:p>
            <a:pPr eaLnBrk="1" hangingPunct="1"/>
            <a:r>
              <a:rPr lang="ru-RU" smtClean="0"/>
              <a:t>Построение результатов поиска по релевантности</a:t>
            </a:r>
            <a:endParaRPr lang="en-US" smtClean="0"/>
          </a:p>
        </p:txBody>
      </p:sp>
      <p:sp>
        <p:nvSpPr>
          <p:cNvPr id="83970" name="Content Placeholder 2"/>
          <p:cNvSpPr>
            <a:spLocks noGrp="1"/>
          </p:cNvSpPr>
          <p:nvPr>
            <p:ph idx="4294967295"/>
          </p:nvPr>
        </p:nvSpPr>
        <p:spPr>
          <a:xfrm>
            <a:off x="1371600" y="1900238"/>
            <a:ext cx="6858000" cy="4729162"/>
          </a:xfrm>
        </p:spPr>
        <p:txBody>
          <a:bodyPr/>
          <a:lstStyle/>
          <a:p>
            <a:pPr marL="233363" indent="-233363" eaLnBrk="1" hangingPunct="1"/>
            <a:r>
              <a:rPr lang="ru-RU" smtClean="0"/>
              <a:t>Результаты поиска в </a:t>
            </a:r>
            <a:r>
              <a:rPr lang="en-US" smtClean="0"/>
              <a:t>EDS </a:t>
            </a:r>
            <a:r>
              <a:rPr lang="ru-RU" smtClean="0"/>
              <a:t>отображаются по релевантности</a:t>
            </a:r>
            <a:endParaRPr lang="en-US" smtClean="0"/>
          </a:p>
          <a:p>
            <a:pPr marL="233363" indent="-233363" eaLnBrk="1" hangingPunct="1"/>
            <a:r>
              <a:rPr lang="ru-RU" smtClean="0"/>
              <a:t>Релевантность выстраивается следующим образом</a:t>
            </a:r>
            <a:r>
              <a:rPr lang="en-US" smtClean="0"/>
              <a:t>:</a:t>
            </a:r>
          </a:p>
          <a:p>
            <a:pPr marL="569913" lvl="1" indent="-222250" eaLnBrk="1" hangingPunct="1"/>
            <a:r>
              <a:rPr lang="ru-RU" smtClean="0"/>
              <a:t>Соответствие предметным рубрикам (контролируемая лексика)</a:t>
            </a:r>
            <a:endParaRPr lang="en-US" smtClean="0"/>
          </a:p>
          <a:p>
            <a:pPr marL="569913" lvl="1" indent="-222250" eaLnBrk="1" hangingPunct="1"/>
            <a:r>
              <a:rPr lang="ru-RU" smtClean="0"/>
              <a:t>Соответствие названиям статей</a:t>
            </a:r>
            <a:endParaRPr lang="en-US" smtClean="0"/>
          </a:p>
          <a:p>
            <a:pPr marL="569913" lvl="1" indent="-222250" eaLnBrk="1" hangingPunct="1"/>
            <a:r>
              <a:rPr lang="ru-RU" smtClean="0"/>
              <a:t>Соответствие авторским ключевым словам</a:t>
            </a:r>
            <a:endParaRPr lang="en-US" smtClean="0"/>
          </a:p>
          <a:p>
            <a:pPr marL="569913" lvl="1" indent="-222250" eaLnBrk="1" hangingPunct="1"/>
            <a:r>
              <a:rPr lang="ru-RU" smtClean="0"/>
              <a:t>Соответствие ключевым словам в реферате </a:t>
            </a:r>
            <a:endParaRPr lang="en-US" smtClean="0"/>
          </a:p>
          <a:p>
            <a:pPr marL="569913" lvl="1" indent="-222250" eaLnBrk="1" hangingPunct="1"/>
            <a:r>
              <a:rPr lang="ru-RU" smtClean="0"/>
              <a:t>Соответствие ключевым словам в полном тексте</a:t>
            </a:r>
            <a:endParaRPr lang="en-US" smtClean="0"/>
          </a:p>
        </p:txBody>
      </p:sp>
    </p:spTree>
  </p:cSld>
  <p:clrMapOvr>
    <a:masterClrMapping/>
  </p:clrMapOvr>
  <p:transition>
    <p:dissolv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p:txBody>
          <a:bodyPr/>
          <a:lstStyle/>
          <a:p>
            <a:r>
              <a:rPr lang="ru-RU" smtClean="0"/>
              <a:t>Матаданные (Rich)</a:t>
            </a:r>
          </a:p>
        </p:txBody>
      </p:sp>
      <p:sp>
        <p:nvSpPr>
          <p:cNvPr id="86018" name="Content Placeholder 2"/>
          <p:cNvSpPr>
            <a:spLocks noGrp="1"/>
          </p:cNvSpPr>
          <p:nvPr>
            <p:ph sz="half" idx="1"/>
          </p:nvPr>
        </p:nvSpPr>
        <p:spPr/>
        <p:txBody>
          <a:bodyPr/>
          <a:lstStyle/>
          <a:p>
            <a:endParaRPr lang="ru-RU" smtClean="0"/>
          </a:p>
        </p:txBody>
      </p:sp>
      <p:sp>
        <p:nvSpPr>
          <p:cNvPr id="86019" name="Content Placeholder 3"/>
          <p:cNvSpPr>
            <a:spLocks noGrp="1"/>
          </p:cNvSpPr>
          <p:nvPr>
            <p:ph sz="half" idx="2"/>
          </p:nvPr>
        </p:nvSpPr>
        <p:spPr/>
        <p:txBody>
          <a:bodyPr/>
          <a:lstStyle/>
          <a:p>
            <a:endParaRPr lang="ru-RU" smtClean="0"/>
          </a:p>
        </p:txBody>
      </p:sp>
      <p:pic>
        <p:nvPicPr>
          <p:cNvPr id="86020" name="Picture 2"/>
          <p:cNvPicPr>
            <a:picLocks noChangeAspect="1" noChangeArrowheads="1"/>
          </p:cNvPicPr>
          <p:nvPr/>
        </p:nvPicPr>
        <p:blipFill>
          <a:blip r:embed="rId2"/>
          <a:srcRect/>
          <a:stretch>
            <a:fillRect/>
          </a:stretch>
        </p:blipFill>
        <p:spPr bwMode="auto">
          <a:xfrm>
            <a:off x="215900" y="1838325"/>
            <a:ext cx="8928100" cy="501967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5" descr="CorpLearning_logos1"/>
          <p:cNvPicPr>
            <a:picLocks noChangeAspect="1" noChangeArrowheads="1"/>
          </p:cNvPicPr>
          <p:nvPr/>
        </p:nvPicPr>
        <p:blipFill>
          <a:blip r:embed="rId3"/>
          <a:srcRect/>
          <a:stretch>
            <a:fillRect/>
          </a:stretch>
        </p:blipFill>
        <p:spPr bwMode="auto">
          <a:xfrm>
            <a:off x="228600" y="1447800"/>
            <a:ext cx="8686800" cy="5376863"/>
          </a:xfrm>
          <a:prstGeom prst="rect">
            <a:avLst/>
          </a:prstGeom>
          <a:noFill/>
          <a:ln w="9525">
            <a:noFill/>
            <a:miter lim="800000"/>
            <a:headEnd/>
            <a:tailEnd/>
          </a:ln>
        </p:spPr>
      </p:pic>
      <p:sp>
        <p:nvSpPr>
          <p:cNvPr id="25602" name="Rectangle 2"/>
          <p:cNvSpPr>
            <a:spLocks noChangeArrowheads="1"/>
          </p:cNvSpPr>
          <p:nvPr/>
        </p:nvSpPr>
        <p:spPr bwMode="auto">
          <a:xfrm>
            <a:off x="0" y="1214438"/>
            <a:ext cx="9144000" cy="609600"/>
          </a:xfrm>
          <a:prstGeom prst="rect">
            <a:avLst/>
          </a:prstGeom>
          <a:noFill/>
          <a:ln w="9525">
            <a:noFill/>
            <a:miter lim="800000"/>
            <a:headEnd/>
            <a:tailEnd/>
          </a:ln>
        </p:spPr>
        <p:txBody>
          <a:bodyPr/>
          <a:lstStyle/>
          <a:p>
            <a:endParaRPr lang="pl-PL" sz="2100"/>
          </a:p>
        </p:txBody>
      </p:sp>
      <p:sp>
        <p:nvSpPr>
          <p:cNvPr id="25603" name="Rectangle 21"/>
          <p:cNvSpPr>
            <a:spLocks noChangeArrowheads="1"/>
          </p:cNvSpPr>
          <p:nvPr/>
        </p:nvSpPr>
        <p:spPr bwMode="auto">
          <a:xfrm>
            <a:off x="1524000" y="0"/>
            <a:ext cx="6040438" cy="519113"/>
          </a:xfrm>
          <a:prstGeom prst="rect">
            <a:avLst/>
          </a:prstGeom>
          <a:noFill/>
          <a:ln w="9525">
            <a:noFill/>
            <a:miter lim="800000"/>
            <a:headEnd/>
            <a:tailEnd/>
          </a:ln>
        </p:spPr>
        <p:txBody>
          <a:bodyPr>
            <a:spAutoFit/>
          </a:bodyPr>
          <a:lstStyle/>
          <a:p>
            <a:pPr algn="ctr" eaLnBrk="0" hangingPunct="0"/>
            <a:r>
              <a:rPr lang="en-US" sz="2800">
                <a:solidFill>
                  <a:schemeClr val="bg1"/>
                </a:solidFill>
              </a:rPr>
              <a:t> </a:t>
            </a:r>
            <a:r>
              <a:rPr lang="ru-RU" sz="2800">
                <a:solidFill>
                  <a:schemeClr val="bg1"/>
                </a:solidFill>
                <a:latin typeface="Arial Unicode MS" pitchFamily="34" charset="-128"/>
                <a:ea typeface="Arial Unicode MS" pitchFamily="34" charset="-128"/>
                <a:cs typeface="Arial Unicode MS" pitchFamily="34" charset="-128"/>
              </a:rPr>
              <a:t>Подписчики баз</a:t>
            </a:r>
            <a:r>
              <a:rPr lang="cs-CZ" sz="2800">
                <a:solidFill>
                  <a:schemeClr val="bg1"/>
                </a:solidFill>
                <a:latin typeface="Arial Unicode MS" pitchFamily="34" charset="-128"/>
                <a:ea typeface="Arial Unicode MS" pitchFamily="34" charset="-128"/>
                <a:cs typeface="Arial Unicode MS" pitchFamily="34" charset="-128"/>
              </a:rPr>
              <a:t> </a:t>
            </a:r>
            <a:r>
              <a:rPr lang="en-US" sz="2800">
                <a:solidFill>
                  <a:schemeClr val="bg1"/>
                </a:solidFill>
                <a:latin typeface="Arial Unicode MS" pitchFamily="34" charset="-128"/>
                <a:ea typeface="Arial Unicode MS" pitchFamily="34" charset="-128"/>
                <a:cs typeface="Arial Unicode MS" pitchFamily="34" charset="-128"/>
              </a:rPr>
              <a:t>EBSCO</a:t>
            </a:r>
            <a:r>
              <a:rPr lang="cs-CZ" sz="2800">
                <a:solidFill>
                  <a:schemeClr val="bg1"/>
                </a:solidFill>
                <a:latin typeface="Arial Unicode MS" pitchFamily="34" charset="-128"/>
                <a:ea typeface="Arial Unicode MS" pitchFamily="34" charset="-128"/>
                <a:cs typeface="Arial Unicode MS" pitchFamily="34" charset="-128"/>
              </a:rPr>
              <a:t> Publishing</a:t>
            </a:r>
            <a:endParaRPr lang="en-US" sz="2800">
              <a:solidFill>
                <a:schemeClr val="bg1"/>
              </a:solidFill>
              <a:latin typeface="Arial Unicode MS" pitchFamily="34" charset="-128"/>
              <a:ea typeface="Arial Unicode MS" pitchFamily="34" charset="-128"/>
              <a:cs typeface="Arial Unicode MS" pitchFamily="34" charset="-128"/>
            </a:endParaRPr>
          </a:p>
        </p:txBody>
      </p:sp>
    </p:spTree>
  </p:cSld>
  <p:clrMapOvr>
    <a:masterClrMapping/>
  </p:clrMapOvr>
  <p:transition>
    <p:dissolv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a:xfrm>
            <a:off x="252413" y="852488"/>
            <a:ext cx="8229600" cy="1143000"/>
          </a:xfrm>
        </p:spPr>
        <p:txBody>
          <a:bodyPr/>
          <a:lstStyle/>
          <a:p>
            <a:r>
              <a:rPr lang="ru-RU" smtClean="0"/>
              <a:t>Матаданные (</a:t>
            </a:r>
            <a:r>
              <a:rPr lang="en-US" smtClean="0"/>
              <a:t>Rich) </a:t>
            </a:r>
            <a:r>
              <a:rPr lang="ru-RU" smtClean="0"/>
              <a:t>продолжение</a:t>
            </a:r>
            <a:endParaRPr lang="en-US" smtClean="0"/>
          </a:p>
        </p:txBody>
      </p:sp>
      <p:sp>
        <p:nvSpPr>
          <p:cNvPr id="87042" name="Content Placeholder 2"/>
          <p:cNvSpPr>
            <a:spLocks noGrp="1"/>
          </p:cNvSpPr>
          <p:nvPr>
            <p:ph sz="half" idx="1"/>
          </p:nvPr>
        </p:nvSpPr>
        <p:spPr/>
        <p:txBody>
          <a:bodyPr/>
          <a:lstStyle/>
          <a:p>
            <a:endParaRPr lang="ru-RU" smtClean="0"/>
          </a:p>
        </p:txBody>
      </p:sp>
      <p:pic>
        <p:nvPicPr>
          <p:cNvPr id="87043" name="Picture 2"/>
          <p:cNvPicPr>
            <a:picLocks noChangeAspect="1" noChangeArrowheads="1"/>
          </p:cNvPicPr>
          <p:nvPr/>
        </p:nvPicPr>
        <p:blipFill>
          <a:blip r:embed="rId2"/>
          <a:srcRect/>
          <a:stretch>
            <a:fillRect/>
          </a:stretch>
        </p:blipFill>
        <p:spPr bwMode="auto">
          <a:xfrm>
            <a:off x="-1323975" y="1704975"/>
            <a:ext cx="9164638" cy="5153025"/>
          </a:xfrm>
          <a:prstGeom prst="rect">
            <a:avLst/>
          </a:prstGeom>
          <a:noFill/>
          <a:ln w="9525">
            <a:noFill/>
            <a:miter lim="800000"/>
            <a:headEnd/>
            <a:tailEnd/>
          </a:ln>
        </p:spPr>
      </p:pic>
      <p:sp>
        <p:nvSpPr>
          <p:cNvPr id="62468" name="Content Placeholder 3"/>
          <p:cNvSpPr>
            <a:spLocks noGrp="1"/>
          </p:cNvSpPr>
          <p:nvPr>
            <p:ph sz="half" idx="2"/>
          </p:nvPr>
        </p:nvSpPr>
        <p:spPr>
          <a:xfrm>
            <a:off x="6248400" y="1981200"/>
            <a:ext cx="2895600" cy="3417888"/>
          </a:xfrm>
          <a:ln w="28575">
            <a:solidFill>
              <a:srgbClr val="FF0000"/>
            </a:solidFill>
          </a:ln>
        </p:spPr>
        <p:txBody>
          <a:bodyPr/>
          <a:lstStyle/>
          <a:p>
            <a:r>
              <a:rPr lang="ru-RU" sz="2400" smtClean="0"/>
              <a:t>Тематика</a:t>
            </a:r>
          </a:p>
          <a:p>
            <a:r>
              <a:rPr lang="ru-RU" sz="2400" smtClean="0"/>
              <a:t>Классификация</a:t>
            </a:r>
          </a:p>
          <a:p>
            <a:r>
              <a:rPr lang="ru-RU" sz="2400" smtClean="0"/>
              <a:t>Группа</a:t>
            </a:r>
          </a:p>
          <a:p>
            <a:r>
              <a:rPr lang="ru-RU" sz="2400" smtClean="0"/>
              <a:t>Возрастная группа</a:t>
            </a:r>
          </a:p>
          <a:p>
            <a:r>
              <a:rPr lang="ru-RU" sz="2400" smtClean="0"/>
              <a:t>Методология</a:t>
            </a:r>
          </a:p>
          <a:p>
            <a:r>
              <a:rPr lang="ru-RU" sz="2400" smtClean="0"/>
              <a:t>реферат</a:t>
            </a:r>
            <a:endParaRPr lang="en-US" sz="2400" smtClean="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2468"/>
                                        </p:tgtEl>
                                        <p:attrNameLst>
                                          <p:attrName>style.visibility</p:attrName>
                                        </p:attrNameLst>
                                      </p:cBhvr>
                                      <p:to>
                                        <p:strVal val="visible"/>
                                      </p:to>
                                    </p:set>
                                    <p:anim calcmode="lin" valueType="num">
                                      <p:cBhvr>
                                        <p:cTn id="7" dur="1000" fill="hold"/>
                                        <p:tgtEl>
                                          <p:spTgt spid="62468"/>
                                        </p:tgtEl>
                                        <p:attrNameLst>
                                          <p:attrName>ppt_w</p:attrName>
                                        </p:attrNameLst>
                                      </p:cBhvr>
                                      <p:tavLst>
                                        <p:tav tm="0">
                                          <p:val>
                                            <p:strVal val="#ppt_w*0.70"/>
                                          </p:val>
                                        </p:tav>
                                        <p:tav tm="100000">
                                          <p:val>
                                            <p:strVal val="#ppt_w"/>
                                          </p:val>
                                        </p:tav>
                                      </p:tavLst>
                                    </p:anim>
                                    <p:anim calcmode="lin" valueType="num">
                                      <p:cBhvr>
                                        <p:cTn id="8" dur="1000" fill="hold"/>
                                        <p:tgtEl>
                                          <p:spTgt spid="62468"/>
                                        </p:tgtEl>
                                        <p:attrNameLst>
                                          <p:attrName>ppt_h</p:attrName>
                                        </p:attrNameLst>
                                      </p:cBhvr>
                                      <p:tavLst>
                                        <p:tav tm="0">
                                          <p:val>
                                            <p:strVal val="#ppt_h"/>
                                          </p:val>
                                        </p:tav>
                                        <p:tav tm="100000">
                                          <p:val>
                                            <p:strVal val="#ppt_h"/>
                                          </p:val>
                                        </p:tav>
                                      </p:tavLst>
                                    </p:anim>
                                    <p:animEffect transition="in" filter="fade">
                                      <p:cBhvr>
                                        <p:cTn id="9" dur="1000"/>
                                        <p:tgtEl>
                                          <p:spTgt spid="62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8"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idx="4294967295"/>
          </p:nvPr>
        </p:nvSpPr>
        <p:spPr>
          <a:xfrm>
            <a:off x="0" y="1214438"/>
            <a:ext cx="9144000" cy="766762"/>
          </a:xfrm>
        </p:spPr>
        <p:txBody>
          <a:bodyPr/>
          <a:lstStyle/>
          <a:p>
            <a:pPr eaLnBrk="1" hangingPunct="1"/>
            <a:r>
              <a:rPr lang="ru-RU" smtClean="0">
                <a:ea typeface="ＭＳ Ｐゴシック"/>
                <a:cs typeface="ＭＳ Ｐゴシック"/>
              </a:rPr>
              <a:t>Наиболее полный охват издательств, </a:t>
            </a:r>
            <a:br>
              <a:rPr lang="ru-RU" smtClean="0">
                <a:ea typeface="ＭＳ Ｐゴシック"/>
                <a:cs typeface="ＭＳ Ｐゴシック"/>
              </a:rPr>
            </a:br>
            <a:r>
              <a:rPr lang="ru-RU" smtClean="0">
                <a:ea typeface="ＭＳ Ｐゴシック"/>
                <a:cs typeface="ＭＳ Ｐゴシック"/>
              </a:rPr>
              <a:t>чем в какой либо иной </a:t>
            </a:r>
            <a:r>
              <a:rPr lang="en-US" smtClean="0">
                <a:ea typeface="ＭＳ Ｐゴシック"/>
                <a:cs typeface="ＭＳ Ｐゴシック"/>
              </a:rPr>
              <a:t>discovery </a:t>
            </a:r>
            <a:r>
              <a:rPr lang="ru-RU" smtClean="0">
                <a:ea typeface="ＭＳ Ｐゴシック"/>
                <a:cs typeface="ＭＳ Ｐゴシック"/>
              </a:rPr>
              <a:t>системе</a:t>
            </a:r>
            <a:endParaRPr lang="en-US" smtClean="0">
              <a:ea typeface="ＭＳ Ｐゴシック"/>
              <a:cs typeface="ＭＳ Ｐゴシック"/>
            </a:endParaRPr>
          </a:p>
        </p:txBody>
      </p:sp>
      <p:sp>
        <p:nvSpPr>
          <p:cNvPr id="88066" name="Title 1"/>
          <p:cNvSpPr>
            <a:spLocks/>
          </p:cNvSpPr>
          <p:nvPr/>
        </p:nvSpPr>
        <p:spPr bwMode="auto">
          <a:xfrm>
            <a:off x="0" y="2098675"/>
            <a:ext cx="9144000" cy="720725"/>
          </a:xfrm>
          <a:prstGeom prst="rect">
            <a:avLst/>
          </a:prstGeom>
          <a:noFill/>
          <a:ln w="9525">
            <a:noFill/>
            <a:miter lim="800000"/>
            <a:headEnd/>
            <a:tailEnd/>
          </a:ln>
        </p:spPr>
        <p:txBody>
          <a:bodyPr/>
          <a:lstStyle/>
          <a:p>
            <a:pPr algn="ctr"/>
            <a:r>
              <a:rPr lang="ru-RU" sz="1900" b="1">
                <a:solidFill>
                  <a:schemeClr val="tx2"/>
                </a:solidFill>
              </a:rPr>
              <a:t>Авторские рефераты и авторские ключевые слова от большинства крупнейших издательств</a:t>
            </a:r>
            <a:r>
              <a:rPr lang="en-US" sz="1900" b="1">
                <a:solidFill>
                  <a:schemeClr val="tx2"/>
                </a:solidFill>
              </a:rPr>
              <a:t>, </a:t>
            </a:r>
            <a:r>
              <a:rPr lang="ru-RU" sz="1900" b="1">
                <a:solidFill>
                  <a:schemeClr val="tx2"/>
                </a:solidFill>
              </a:rPr>
              <a:t>включая</a:t>
            </a:r>
            <a:r>
              <a:rPr lang="en-US" sz="1900" b="1">
                <a:solidFill>
                  <a:schemeClr val="tx2"/>
                </a:solidFill>
              </a:rPr>
              <a:t>: </a:t>
            </a:r>
          </a:p>
        </p:txBody>
      </p:sp>
      <p:sp>
        <p:nvSpPr>
          <p:cNvPr id="88067" name="Text Box 5"/>
          <p:cNvSpPr txBox="1">
            <a:spLocks noChangeArrowheads="1"/>
          </p:cNvSpPr>
          <p:nvPr/>
        </p:nvSpPr>
        <p:spPr bwMode="auto">
          <a:xfrm>
            <a:off x="533400" y="3048000"/>
            <a:ext cx="3810000" cy="3392488"/>
          </a:xfrm>
          <a:prstGeom prst="rect">
            <a:avLst/>
          </a:prstGeom>
          <a:noFill/>
          <a:ln w="9525">
            <a:noFill/>
            <a:miter lim="800000"/>
            <a:headEnd/>
            <a:tailEnd/>
          </a:ln>
        </p:spPr>
        <p:txBody>
          <a:bodyPr>
            <a:spAutoFit/>
          </a:bodyPr>
          <a:lstStyle/>
          <a:p>
            <a:pPr marL="173038" indent="-173038">
              <a:spcBef>
                <a:spcPct val="50000"/>
              </a:spcBef>
              <a:buFontTx/>
              <a:buChar char="•"/>
            </a:pPr>
            <a:r>
              <a:rPr lang="en-US">
                <a:latin typeface="Times New Roman" pitchFamily="18" charset="0"/>
              </a:rPr>
              <a:t>American Association for the Advancement of Science</a:t>
            </a:r>
          </a:p>
          <a:p>
            <a:pPr marL="173038" indent="-173038">
              <a:spcBef>
                <a:spcPct val="50000"/>
              </a:spcBef>
              <a:buFontTx/>
              <a:buChar char="•"/>
            </a:pPr>
            <a:r>
              <a:rPr lang="en-US">
                <a:latin typeface="Times New Roman" pitchFamily="18" charset="0"/>
              </a:rPr>
              <a:t>American Chemical Society</a:t>
            </a:r>
          </a:p>
          <a:p>
            <a:pPr marL="173038" indent="-173038">
              <a:spcBef>
                <a:spcPct val="50000"/>
              </a:spcBef>
              <a:buFontTx/>
              <a:buChar char="•"/>
            </a:pPr>
            <a:r>
              <a:rPr lang="en-US">
                <a:latin typeface="Times New Roman" pitchFamily="18" charset="0"/>
              </a:rPr>
              <a:t>American Institute of Physics</a:t>
            </a:r>
          </a:p>
          <a:p>
            <a:pPr marL="173038" indent="-173038">
              <a:spcBef>
                <a:spcPct val="50000"/>
              </a:spcBef>
              <a:buFontTx/>
              <a:buChar char="•"/>
            </a:pPr>
            <a:r>
              <a:rPr lang="en-US">
                <a:latin typeface="Times New Roman" pitchFamily="18" charset="0"/>
              </a:rPr>
              <a:t>American Mathematical Society</a:t>
            </a:r>
          </a:p>
          <a:p>
            <a:pPr marL="173038" indent="-173038">
              <a:spcBef>
                <a:spcPct val="50000"/>
              </a:spcBef>
              <a:buFontTx/>
              <a:buChar char="•"/>
            </a:pPr>
            <a:r>
              <a:rPr lang="en-US">
                <a:latin typeface="Times New Roman" pitchFamily="18" charset="0"/>
              </a:rPr>
              <a:t>American Medical Association</a:t>
            </a:r>
          </a:p>
          <a:p>
            <a:pPr marL="173038" indent="-173038">
              <a:spcBef>
                <a:spcPct val="50000"/>
              </a:spcBef>
              <a:buFontTx/>
              <a:buChar char="•"/>
            </a:pPr>
            <a:r>
              <a:rPr lang="en-US">
                <a:latin typeface="Times New Roman" pitchFamily="18" charset="0"/>
              </a:rPr>
              <a:t>American Society for Biochemistry and Molecular Biology</a:t>
            </a:r>
          </a:p>
          <a:p>
            <a:pPr marL="173038" indent="-173038">
              <a:spcBef>
                <a:spcPct val="50000"/>
              </a:spcBef>
              <a:buFontTx/>
              <a:buChar char="•"/>
            </a:pPr>
            <a:r>
              <a:rPr lang="en-US">
                <a:latin typeface="Times New Roman" pitchFamily="18" charset="0"/>
              </a:rPr>
              <a:t>American Society of Civil Engineers</a:t>
            </a:r>
          </a:p>
        </p:txBody>
      </p:sp>
      <p:sp>
        <p:nvSpPr>
          <p:cNvPr id="88068" name="Text Box 6"/>
          <p:cNvSpPr txBox="1">
            <a:spLocks noChangeArrowheads="1"/>
          </p:cNvSpPr>
          <p:nvPr/>
        </p:nvSpPr>
        <p:spPr bwMode="auto">
          <a:xfrm>
            <a:off x="4729163" y="3048000"/>
            <a:ext cx="4033837" cy="3430588"/>
          </a:xfrm>
          <a:prstGeom prst="rect">
            <a:avLst/>
          </a:prstGeom>
          <a:noFill/>
          <a:ln w="9525">
            <a:noFill/>
            <a:miter lim="800000"/>
            <a:headEnd/>
            <a:tailEnd/>
          </a:ln>
        </p:spPr>
        <p:txBody>
          <a:bodyPr>
            <a:spAutoFit/>
          </a:bodyPr>
          <a:lstStyle/>
          <a:p>
            <a:pPr marL="173038" indent="-173038">
              <a:spcBef>
                <a:spcPct val="45000"/>
              </a:spcBef>
              <a:buFontTx/>
              <a:buChar char="•"/>
            </a:pPr>
            <a:r>
              <a:rPr lang="en-US">
                <a:latin typeface="Times New Roman" pitchFamily="18" charset="0"/>
              </a:rPr>
              <a:t>American Statistical Association</a:t>
            </a:r>
          </a:p>
          <a:p>
            <a:pPr marL="173038" indent="-173038">
              <a:spcBef>
                <a:spcPct val="45000"/>
              </a:spcBef>
              <a:buFontTx/>
              <a:buChar char="•"/>
            </a:pPr>
            <a:r>
              <a:rPr lang="en-US">
                <a:latin typeface="Times New Roman" pitchFamily="18" charset="0"/>
              </a:rPr>
              <a:t>Annual Reviews, Inc.</a:t>
            </a:r>
          </a:p>
          <a:p>
            <a:pPr marL="173038" indent="-173038">
              <a:spcBef>
                <a:spcPct val="45000"/>
              </a:spcBef>
              <a:buFontTx/>
              <a:buChar char="•"/>
            </a:pPr>
            <a:r>
              <a:rPr lang="en-US">
                <a:latin typeface="Times New Roman" pitchFamily="18" charset="0"/>
              </a:rPr>
              <a:t>Association for Computing Machinery (ACM)</a:t>
            </a:r>
          </a:p>
          <a:p>
            <a:pPr marL="173038" indent="-173038">
              <a:spcBef>
                <a:spcPct val="45000"/>
              </a:spcBef>
              <a:buFontTx/>
              <a:buChar char="•"/>
            </a:pPr>
            <a:r>
              <a:rPr lang="en-US">
                <a:latin typeface="Times New Roman" pitchFamily="18" charset="0"/>
              </a:rPr>
              <a:t>Australian Academic Press</a:t>
            </a:r>
          </a:p>
          <a:p>
            <a:pPr marL="173038" indent="-173038">
              <a:spcBef>
                <a:spcPct val="45000"/>
              </a:spcBef>
              <a:buFontTx/>
              <a:buChar char="•"/>
            </a:pPr>
            <a:r>
              <a:rPr lang="en-US">
                <a:latin typeface="Times New Roman" pitchFamily="18" charset="0"/>
              </a:rPr>
              <a:t>Berkeley Electronic Press </a:t>
            </a:r>
          </a:p>
          <a:p>
            <a:pPr marL="173038" indent="-173038">
              <a:spcBef>
                <a:spcPct val="45000"/>
              </a:spcBef>
              <a:buFontTx/>
              <a:buChar char="•"/>
            </a:pPr>
            <a:r>
              <a:rPr lang="en-US">
                <a:latin typeface="Times New Roman" pitchFamily="18" charset="0"/>
              </a:rPr>
              <a:t>BioMed Central</a:t>
            </a:r>
          </a:p>
          <a:p>
            <a:pPr marL="173038" indent="-173038">
              <a:spcBef>
                <a:spcPct val="45000"/>
              </a:spcBef>
              <a:buFontTx/>
              <a:buChar char="•"/>
            </a:pPr>
            <a:r>
              <a:rPr lang="en-US">
                <a:latin typeface="Times New Roman" pitchFamily="18" charset="0"/>
              </a:rPr>
              <a:t>Blackwell Publishing Ltd</a:t>
            </a:r>
          </a:p>
          <a:p>
            <a:pPr marL="173038" indent="-173038">
              <a:spcBef>
                <a:spcPct val="45000"/>
              </a:spcBef>
              <a:buFontTx/>
              <a:buChar char="•"/>
            </a:pPr>
            <a:r>
              <a:rPr lang="en-US">
                <a:latin typeface="Times New Roman" pitchFamily="18" charset="0"/>
              </a:rPr>
              <a:t>BMJ Publishing Group</a:t>
            </a:r>
          </a:p>
        </p:txBody>
      </p:sp>
    </p:spTree>
  </p:cSld>
  <p:clrMapOvr>
    <a:masterClrMapping/>
  </p:clrMapOvr>
  <p:transition>
    <p:dissolv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idx="4294967295"/>
          </p:nvPr>
        </p:nvSpPr>
        <p:spPr>
          <a:xfrm>
            <a:off x="0" y="1214438"/>
            <a:ext cx="9144000" cy="766762"/>
          </a:xfrm>
        </p:spPr>
        <p:txBody>
          <a:bodyPr/>
          <a:lstStyle/>
          <a:p>
            <a:pPr eaLnBrk="1" hangingPunct="1"/>
            <a:r>
              <a:rPr lang="ru-RU" smtClean="0">
                <a:ea typeface="ＭＳ Ｐゴシック"/>
                <a:cs typeface="ＭＳ Ｐゴシック"/>
              </a:rPr>
              <a:t>Наиболее полный охват издательств, </a:t>
            </a:r>
            <a:br>
              <a:rPr lang="ru-RU" smtClean="0">
                <a:ea typeface="ＭＳ Ｐゴシック"/>
                <a:cs typeface="ＭＳ Ｐゴシック"/>
              </a:rPr>
            </a:br>
            <a:r>
              <a:rPr lang="ru-RU" smtClean="0">
                <a:ea typeface="ＭＳ Ｐゴシック"/>
                <a:cs typeface="ＭＳ Ｐゴシック"/>
              </a:rPr>
              <a:t>чем в какой либо иной </a:t>
            </a:r>
            <a:r>
              <a:rPr lang="en-US" smtClean="0">
                <a:ea typeface="ＭＳ Ｐゴシック"/>
                <a:cs typeface="ＭＳ Ｐゴシック"/>
              </a:rPr>
              <a:t>discovery </a:t>
            </a:r>
            <a:r>
              <a:rPr lang="ru-RU" smtClean="0">
                <a:ea typeface="ＭＳ Ｐゴシック"/>
                <a:cs typeface="ＭＳ Ｐゴシック"/>
              </a:rPr>
              <a:t>системе</a:t>
            </a:r>
            <a:endParaRPr lang="en-US" smtClean="0">
              <a:ea typeface="ＭＳ Ｐゴシック"/>
              <a:cs typeface="ＭＳ Ｐゴシック"/>
            </a:endParaRPr>
          </a:p>
        </p:txBody>
      </p:sp>
      <p:sp>
        <p:nvSpPr>
          <p:cNvPr id="90114" name="Title 1"/>
          <p:cNvSpPr>
            <a:spLocks/>
          </p:cNvSpPr>
          <p:nvPr/>
        </p:nvSpPr>
        <p:spPr bwMode="auto">
          <a:xfrm>
            <a:off x="0" y="2098675"/>
            <a:ext cx="9144000" cy="720725"/>
          </a:xfrm>
          <a:prstGeom prst="rect">
            <a:avLst/>
          </a:prstGeom>
          <a:noFill/>
          <a:ln w="9525">
            <a:noFill/>
            <a:miter lim="800000"/>
            <a:headEnd/>
            <a:tailEnd/>
          </a:ln>
        </p:spPr>
        <p:txBody>
          <a:bodyPr/>
          <a:lstStyle/>
          <a:p>
            <a:pPr algn="ctr"/>
            <a:r>
              <a:rPr lang="ru-RU" sz="1900" b="1">
                <a:solidFill>
                  <a:schemeClr val="tx2"/>
                </a:solidFill>
              </a:rPr>
              <a:t>Авторские рефераты и авторские ключевые слова от большинства крупнейших издательств</a:t>
            </a:r>
            <a:r>
              <a:rPr lang="en-US" sz="1900" b="1">
                <a:solidFill>
                  <a:schemeClr val="tx2"/>
                </a:solidFill>
              </a:rPr>
              <a:t>, </a:t>
            </a:r>
            <a:r>
              <a:rPr lang="ru-RU" sz="1900" b="1">
                <a:solidFill>
                  <a:schemeClr val="tx2"/>
                </a:solidFill>
              </a:rPr>
              <a:t>включая</a:t>
            </a:r>
            <a:r>
              <a:rPr lang="en-US" sz="1900" b="1">
                <a:solidFill>
                  <a:schemeClr val="tx2"/>
                </a:solidFill>
              </a:rPr>
              <a:t>: </a:t>
            </a:r>
          </a:p>
        </p:txBody>
      </p:sp>
      <p:sp>
        <p:nvSpPr>
          <p:cNvPr id="90115" name="Text Box 4"/>
          <p:cNvSpPr txBox="1">
            <a:spLocks noChangeArrowheads="1"/>
          </p:cNvSpPr>
          <p:nvPr/>
        </p:nvSpPr>
        <p:spPr bwMode="auto">
          <a:xfrm>
            <a:off x="533400" y="3048000"/>
            <a:ext cx="3810000" cy="3430588"/>
          </a:xfrm>
          <a:prstGeom prst="rect">
            <a:avLst/>
          </a:prstGeom>
          <a:noFill/>
          <a:ln w="9525">
            <a:noFill/>
            <a:miter lim="800000"/>
            <a:headEnd/>
            <a:tailEnd/>
          </a:ln>
        </p:spPr>
        <p:txBody>
          <a:bodyPr>
            <a:spAutoFit/>
          </a:bodyPr>
          <a:lstStyle/>
          <a:p>
            <a:pPr marL="173038" indent="-173038">
              <a:spcBef>
                <a:spcPct val="45000"/>
              </a:spcBef>
              <a:buFontTx/>
              <a:buChar char="•"/>
            </a:pPr>
            <a:r>
              <a:rPr lang="en-US" b="1">
                <a:latin typeface="Times New Roman" pitchFamily="18" charset="0"/>
              </a:rPr>
              <a:t>Cambridge University Press </a:t>
            </a:r>
            <a:r>
              <a:rPr lang="en-US">
                <a:latin typeface="Times New Roman" pitchFamily="18" charset="0"/>
              </a:rPr>
              <a:t>(CUP)</a:t>
            </a:r>
          </a:p>
          <a:p>
            <a:pPr marL="173038" indent="-173038">
              <a:spcBef>
                <a:spcPct val="45000"/>
              </a:spcBef>
              <a:buFontTx/>
              <a:buChar char="•"/>
            </a:pPr>
            <a:r>
              <a:rPr lang="en-US" b="1">
                <a:latin typeface="Times New Roman" pitchFamily="18" charset="0"/>
              </a:rPr>
              <a:t>Cell Press</a:t>
            </a:r>
          </a:p>
          <a:p>
            <a:pPr marL="173038" indent="-173038">
              <a:spcBef>
                <a:spcPct val="45000"/>
              </a:spcBef>
              <a:buFontTx/>
              <a:buChar char="•"/>
            </a:pPr>
            <a:r>
              <a:rPr lang="en-US">
                <a:latin typeface="Times New Roman" pitchFamily="18" charset="0"/>
              </a:rPr>
              <a:t>CSIRO Publishing</a:t>
            </a:r>
          </a:p>
          <a:p>
            <a:pPr marL="173038" indent="-173038">
              <a:spcBef>
                <a:spcPct val="45000"/>
              </a:spcBef>
              <a:buFontTx/>
              <a:buChar char="•"/>
            </a:pPr>
            <a:r>
              <a:rPr lang="en-US">
                <a:latin typeface="Times New Roman" pitchFamily="18" charset="0"/>
              </a:rPr>
              <a:t>Duke University Press</a:t>
            </a:r>
          </a:p>
          <a:p>
            <a:pPr marL="173038" indent="-173038">
              <a:spcBef>
                <a:spcPct val="45000"/>
              </a:spcBef>
              <a:buFontTx/>
              <a:buChar char="•"/>
            </a:pPr>
            <a:r>
              <a:rPr lang="en-US">
                <a:latin typeface="Times New Roman" pitchFamily="18" charset="0"/>
              </a:rPr>
              <a:t>EDP Sciences</a:t>
            </a:r>
          </a:p>
          <a:p>
            <a:pPr marL="173038" indent="-173038">
              <a:spcBef>
                <a:spcPct val="45000"/>
              </a:spcBef>
              <a:buFontTx/>
              <a:buChar char="•"/>
            </a:pPr>
            <a:r>
              <a:rPr lang="en-US" b="1">
                <a:latin typeface="Times New Roman" pitchFamily="18" charset="0"/>
              </a:rPr>
              <a:t>Elsevier Science</a:t>
            </a:r>
          </a:p>
          <a:p>
            <a:pPr marL="173038" indent="-173038">
              <a:spcBef>
                <a:spcPct val="45000"/>
              </a:spcBef>
              <a:buFontTx/>
              <a:buChar char="•"/>
            </a:pPr>
            <a:r>
              <a:rPr lang="en-US">
                <a:latin typeface="Times New Roman" pitchFamily="18" charset="0"/>
              </a:rPr>
              <a:t>Emerald Group Publishing Ltd</a:t>
            </a:r>
          </a:p>
          <a:p>
            <a:pPr marL="173038" indent="-173038">
              <a:spcBef>
                <a:spcPct val="45000"/>
              </a:spcBef>
              <a:buFontTx/>
              <a:buChar char="•"/>
            </a:pPr>
            <a:r>
              <a:rPr lang="en-US" b="1">
                <a:latin typeface="Times New Roman" pitchFamily="18" charset="0"/>
              </a:rPr>
              <a:t>Institute of Electrical and Electronics Engineers, Inc. (IEEE)</a:t>
            </a:r>
          </a:p>
        </p:txBody>
      </p:sp>
      <p:sp>
        <p:nvSpPr>
          <p:cNvPr id="90116" name="Text Box 5"/>
          <p:cNvSpPr txBox="1">
            <a:spLocks noChangeArrowheads="1"/>
          </p:cNvSpPr>
          <p:nvPr/>
        </p:nvSpPr>
        <p:spPr bwMode="auto">
          <a:xfrm>
            <a:off x="4729163" y="3048000"/>
            <a:ext cx="4033837" cy="3430588"/>
          </a:xfrm>
          <a:prstGeom prst="rect">
            <a:avLst/>
          </a:prstGeom>
          <a:noFill/>
          <a:ln w="9525">
            <a:noFill/>
            <a:miter lim="800000"/>
            <a:headEnd/>
            <a:tailEnd/>
          </a:ln>
        </p:spPr>
        <p:txBody>
          <a:bodyPr>
            <a:spAutoFit/>
          </a:bodyPr>
          <a:lstStyle/>
          <a:p>
            <a:pPr marL="173038" indent="-173038">
              <a:spcBef>
                <a:spcPct val="45000"/>
              </a:spcBef>
              <a:buFontTx/>
              <a:buChar char="•"/>
            </a:pPr>
            <a:r>
              <a:rPr lang="en-US" b="1">
                <a:latin typeface="Times New Roman" pitchFamily="18" charset="0"/>
              </a:rPr>
              <a:t>IOP Publishing Limited</a:t>
            </a:r>
            <a:br>
              <a:rPr lang="en-US" b="1">
                <a:latin typeface="Times New Roman" pitchFamily="18" charset="0"/>
              </a:rPr>
            </a:br>
            <a:r>
              <a:rPr lang="en-US" b="1">
                <a:latin typeface="Times New Roman" pitchFamily="18" charset="0"/>
              </a:rPr>
              <a:t>(Institute of Physics)</a:t>
            </a:r>
          </a:p>
          <a:p>
            <a:pPr marL="173038" indent="-173038">
              <a:spcBef>
                <a:spcPct val="45000"/>
              </a:spcBef>
              <a:buFontTx/>
              <a:buChar char="•"/>
            </a:pPr>
            <a:r>
              <a:rPr lang="en-US">
                <a:latin typeface="Times New Roman" pitchFamily="18" charset="0"/>
              </a:rPr>
              <a:t>Johns Hopkins University Press</a:t>
            </a:r>
          </a:p>
          <a:p>
            <a:pPr marL="173038" indent="-173038">
              <a:spcBef>
                <a:spcPct val="45000"/>
              </a:spcBef>
              <a:buFontTx/>
              <a:buChar char="•"/>
            </a:pPr>
            <a:r>
              <a:rPr lang="en-US">
                <a:latin typeface="Times New Roman" pitchFamily="18" charset="0"/>
              </a:rPr>
              <a:t>Kluwer Law International</a:t>
            </a:r>
          </a:p>
          <a:p>
            <a:pPr marL="173038" indent="-173038">
              <a:spcBef>
                <a:spcPct val="45000"/>
              </a:spcBef>
              <a:buFontTx/>
              <a:buChar char="•"/>
            </a:pPr>
            <a:r>
              <a:rPr lang="en-US">
                <a:latin typeface="Times New Roman" pitchFamily="18" charset="0"/>
              </a:rPr>
              <a:t>Lippincott Williams &amp; Wilkins (LWW)</a:t>
            </a:r>
          </a:p>
          <a:p>
            <a:pPr marL="173038" indent="-173038">
              <a:spcBef>
                <a:spcPct val="45000"/>
              </a:spcBef>
              <a:buFontTx/>
              <a:buChar char="•"/>
            </a:pPr>
            <a:r>
              <a:rPr lang="en-US">
                <a:latin typeface="Times New Roman" pitchFamily="18" charset="0"/>
              </a:rPr>
              <a:t>Massachusetts Medical Society</a:t>
            </a:r>
          </a:p>
          <a:p>
            <a:pPr marL="173038" indent="-173038">
              <a:spcBef>
                <a:spcPct val="45000"/>
              </a:spcBef>
              <a:buFontTx/>
              <a:buChar char="•"/>
            </a:pPr>
            <a:r>
              <a:rPr lang="en-US" b="1">
                <a:latin typeface="Times New Roman" pitchFamily="18" charset="0"/>
              </a:rPr>
              <a:t>MIT Press</a:t>
            </a:r>
          </a:p>
          <a:p>
            <a:pPr marL="173038" indent="-173038">
              <a:spcBef>
                <a:spcPct val="45000"/>
              </a:spcBef>
              <a:buFontTx/>
              <a:buChar char="•"/>
            </a:pPr>
            <a:r>
              <a:rPr lang="en-US" b="1">
                <a:latin typeface="Times New Roman" pitchFamily="18" charset="0"/>
              </a:rPr>
              <a:t>National Academy of Sciences</a:t>
            </a:r>
          </a:p>
          <a:p>
            <a:pPr marL="173038" indent="-173038">
              <a:spcBef>
                <a:spcPct val="45000"/>
              </a:spcBef>
              <a:buFontTx/>
              <a:buChar char="•"/>
            </a:pPr>
            <a:r>
              <a:rPr lang="en-US" b="1">
                <a:latin typeface="Times New Roman" pitchFamily="18" charset="0"/>
              </a:rPr>
              <a:t>Nature Publishing Group</a:t>
            </a:r>
          </a:p>
        </p:txBody>
      </p:sp>
    </p:spTree>
  </p:cSld>
  <p:clrMapOvr>
    <a:masterClrMapping/>
  </p:clrMapOvr>
  <p:transition>
    <p:dissolv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idx="4294967295"/>
          </p:nvPr>
        </p:nvSpPr>
        <p:spPr>
          <a:xfrm>
            <a:off x="0" y="1214438"/>
            <a:ext cx="9144000" cy="766762"/>
          </a:xfrm>
        </p:spPr>
        <p:txBody>
          <a:bodyPr/>
          <a:lstStyle/>
          <a:p>
            <a:pPr eaLnBrk="1" hangingPunct="1"/>
            <a:r>
              <a:rPr lang="ru-RU" smtClean="0">
                <a:ea typeface="ＭＳ Ｐゴシック"/>
                <a:cs typeface="ＭＳ Ｐゴシック"/>
              </a:rPr>
              <a:t>Наиболее полный охват издательств, </a:t>
            </a:r>
            <a:br>
              <a:rPr lang="ru-RU" smtClean="0">
                <a:ea typeface="ＭＳ Ｐゴシック"/>
                <a:cs typeface="ＭＳ Ｐゴシック"/>
              </a:rPr>
            </a:br>
            <a:r>
              <a:rPr lang="ru-RU" smtClean="0">
                <a:ea typeface="ＭＳ Ｐゴシック"/>
                <a:cs typeface="ＭＳ Ｐゴシック"/>
              </a:rPr>
              <a:t>чем в какой либо иной </a:t>
            </a:r>
            <a:r>
              <a:rPr lang="en-US" smtClean="0">
                <a:ea typeface="ＭＳ Ｐゴシック"/>
                <a:cs typeface="ＭＳ Ｐゴシック"/>
              </a:rPr>
              <a:t>discovery </a:t>
            </a:r>
            <a:r>
              <a:rPr lang="ru-RU" smtClean="0">
                <a:ea typeface="ＭＳ Ｐゴシック"/>
                <a:cs typeface="ＭＳ Ｐゴシック"/>
              </a:rPr>
              <a:t>системе</a:t>
            </a:r>
            <a:endParaRPr lang="en-US" smtClean="0">
              <a:ea typeface="ＭＳ Ｐゴシック"/>
              <a:cs typeface="ＭＳ Ｐゴシック"/>
            </a:endParaRPr>
          </a:p>
        </p:txBody>
      </p:sp>
      <p:sp>
        <p:nvSpPr>
          <p:cNvPr id="92162" name="Title 1"/>
          <p:cNvSpPr>
            <a:spLocks/>
          </p:cNvSpPr>
          <p:nvPr/>
        </p:nvSpPr>
        <p:spPr bwMode="auto">
          <a:xfrm>
            <a:off x="0" y="2098675"/>
            <a:ext cx="9144000" cy="720725"/>
          </a:xfrm>
          <a:prstGeom prst="rect">
            <a:avLst/>
          </a:prstGeom>
          <a:noFill/>
          <a:ln w="9525">
            <a:noFill/>
            <a:miter lim="800000"/>
            <a:headEnd/>
            <a:tailEnd/>
          </a:ln>
        </p:spPr>
        <p:txBody>
          <a:bodyPr/>
          <a:lstStyle/>
          <a:p>
            <a:pPr algn="ctr"/>
            <a:r>
              <a:rPr lang="ru-RU" sz="1900" b="1">
                <a:solidFill>
                  <a:schemeClr val="tx2"/>
                </a:solidFill>
              </a:rPr>
              <a:t>Авторские рефераты и авторские ключевые слова от большинства крупнейших издательств</a:t>
            </a:r>
            <a:r>
              <a:rPr lang="en-US" sz="1900" b="1">
                <a:solidFill>
                  <a:schemeClr val="tx2"/>
                </a:solidFill>
              </a:rPr>
              <a:t>, </a:t>
            </a:r>
            <a:r>
              <a:rPr lang="ru-RU" sz="1900" b="1">
                <a:solidFill>
                  <a:schemeClr val="tx2"/>
                </a:solidFill>
              </a:rPr>
              <a:t>включая</a:t>
            </a:r>
            <a:r>
              <a:rPr lang="en-US" sz="1900" b="1">
                <a:solidFill>
                  <a:schemeClr val="tx2"/>
                </a:solidFill>
              </a:rPr>
              <a:t>: </a:t>
            </a:r>
          </a:p>
        </p:txBody>
      </p:sp>
      <p:sp>
        <p:nvSpPr>
          <p:cNvPr id="92163" name="Text Box 4"/>
          <p:cNvSpPr txBox="1">
            <a:spLocks noChangeArrowheads="1"/>
          </p:cNvSpPr>
          <p:nvPr/>
        </p:nvSpPr>
        <p:spPr bwMode="auto">
          <a:xfrm>
            <a:off x="533400" y="3048000"/>
            <a:ext cx="3810000" cy="3117850"/>
          </a:xfrm>
          <a:prstGeom prst="rect">
            <a:avLst/>
          </a:prstGeom>
          <a:noFill/>
          <a:ln w="9525">
            <a:noFill/>
            <a:miter lim="800000"/>
            <a:headEnd/>
            <a:tailEnd/>
          </a:ln>
        </p:spPr>
        <p:txBody>
          <a:bodyPr>
            <a:spAutoFit/>
          </a:bodyPr>
          <a:lstStyle/>
          <a:p>
            <a:pPr marL="173038" indent="-173038">
              <a:spcBef>
                <a:spcPct val="50000"/>
              </a:spcBef>
              <a:buFontTx/>
              <a:buChar char="•"/>
            </a:pPr>
            <a:r>
              <a:rPr lang="en-US">
                <a:latin typeface="Times New Roman" pitchFamily="18" charset="0"/>
              </a:rPr>
              <a:t>NRC Research Press</a:t>
            </a:r>
          </a:p>
          <a:p>
            <a:pPr marL="173038" indent="-173038">
              <a:spcBef>
                <a:spcPct val="50000"/>
              </a:spcBef>
              <a:buFontTx/>
              <a:buChar char="•"/>
            </a:pPr>
            <a:r>
              <a:rPr lang="en-US" b="1">
                <a:latin typeface="Times New Roman" pitchFamily="18" charset="0"/>
              </a:rPr>
              <a:t>Oxford University Press</a:t>
            </a:r>
          </a:p>
          <a:p>
            <a:pPr marL="173038" indent="-173038">
              <a:spcBef>
                <a:spcPct val="50000"/>
              </a:spcBef>
              <a:buFontTx/>
              <a:buChar char="•"/>
            </a:pPr>
            <a:r>
              <a:rPr lang="en-US">
                <a:latin typeface="Times New Roman" pitchFamily="18" charset="0"/>
              </a:rPr>
              <a:t>Palgrave Macmillan</a:t>
            </a:r>
          </a:p>
          <a:p>
            <a:pPr marL="173038" indent="-173038">
              <a:spcBef>
                <a:spcPct val="50000"/>
              </a:spcBef>
              <a:buFontTx/>
              <a:buChar char="•"/>
            </a:pPr>
            <a:r>
              <a:rPr lang="en-US">
                <a:latin typeface="Times New Roman" pitchFamily="18" charset="0"/>
              </a:rPr>
              <a:t>Royal Society of Medicine Press</a:t>
            </a:r>
          </a:p>
          <a:p>
            <a:pPr marL="173038" indent="-173038">
              <a:spcBef>
                <a:spcPct val="50000"/>
              </a:spcBef>
              <a:buFontTx/>
              <a:buChar char="•"/>
            </a:pPr>
            <a:r>
              <a:rPr lang="en-US">
                <a:latin typeface="Times New Roman" pitchFamily="18" charset="0"/>
              </a:rPr>
              <a:t>S Karger AG</a:t>
            </a:r>
          </a:p>
          <a:p>
            <a:pPr marL="173038" indent="-173038">
              <a:spcBef>
                <a:spcPct val="50000"/>
              </a:spcBef>
              <a:buFontTx/>
              <a:buChar char="•"/>
            </a:pPr>
            <a:r>
              <a:rPr lang="en-US" b="1">
                <a:latin typeface="Times New Roman" pitchFamily="18" charset="0"/>
              </a:rPr>
              <a:t>SAGE Publications</a:t>
            </a:r>
          </a:p>
          <a:p>
            <a:pPr marL="173038" indent="-173038">
              <a:spcBef>
                <a:spcPct val="50000"/>
              </a:spcBef>
              <a:buFontTx/>
              <a:buChar char="•"/>
            </a:pPr>
            <a:r>
              <a:rPr lang="en-US">
                <a:latin typeface="Times New Roman" pitchFamily="18" charset="0"/>
              </a:rPr>
              <a:t>Society for Industrial</a:t>
            </a:r>
            <a:br>
              <a:rPr lang="en-US">
                <a:latin typeface="Times New Roman" pitchFamily="18" charset="0"/>
              </a:rPr>
            </a:br>
            <a:r>
              <a:rPr lang="en-US">
                <a:latin typeface="Times New Roman" pitchFamily="18" charset="0"/>
              </a:rPr>
              <a:t>and Applied Mathematics</a:t>
            </a:r>
          </a:p>
        </p:txBody>
      </p:sp>
      <p:sp>
        <p:nvSpPr>
          <p:cNvPr id="92164" name="Text Box 5"/>
          <p:cNvSpPr txBox="1">
            <a:spLocks noChangeArrowheads="1"/>
          </p:cNvSpPr>
          <p:nvPr/>
        </p:nvSpPr>
        <p:spPr bwMode="auto">
          <a:xfrm>
            <a:off x="4729163" y="3048000"/>
            <a:ext cx="4033837" cy="3155950"/>
          </a:xfrm>
          <a:prstGeom prst="rect">
            <a:avLst/>
          </a:prstGeom>
          <a:noFill/>
          <a:ln w="9525">
            <a:noFill/>
            <a:miter lim="800000"/>
            <a:headEnd/>
            <a:tailEnd/>
          </a:ln>
        </p:spPr>
        <p:txBody>
          <a:bodyPr>
            <a:spAutoFit/>
          </a:bodyPr>
          <a:lstStyle/>
          <a:p>
            <a:pPr marL="173038" indent="-173038">
              <a:spcBef>
                <a:spcPct val="45000"/>
              </a:spcBef>
              <a:buFontTx/>
              <a:buChar char="•"/>
            </a:pPr>
            <a:r>
              <a:rPr lang="en-US" b="1">
                <a:latin typeface="Times New Roman" pitchFamily="18" charset="0"/>
              </a:rPr>
              <a:t>Springer Science &amp; Business Media</a:t>
            </a:r>
          </a:p>
          <a:p>
            <a:pPr marL="173038" indent="-173038">
              <a:spcBef>
                <a:spcPct val="45000"/>
              </a:spcBef>
              <a:buFontTx/>
              <a:buChar char="•"/>
            </a:pPr>
            <a:r>
              <a:rPr lang="en-US" b="1">
                <a:latin typeface="Times New Roman" pitchFamily="18" charset="0"/>
              </a:rPr>
              <a:t>Taylor &amp; Francis Informa</a:t>
            </a:r>
          </a:p>
          <a:p>
            <a:pPr marL="173038" indent="-173038">
              <a:spcBef>
                <a:spcPct val="45000"/>
              </a:spcBef>
              <a:buFontTx/>
              <a:buChar char="•"/>
            </a:pPr>
            <a:r>
              <a:rPr lang="en-US">
                <a:latin typeface="Times New Roman" pitchFamily="18" charset="0"/>
              </a:rPr>
              <a:t>University of California Press</a:t>
            </a:r>
          </a:p>
          <a:p>
            <a:pPr marL="173038" indent="-173038">
              <a:spcBef>
                <a:spcPct val="45000"/>
              </a:spcBef>
              <a:buFontTx/>
              <a:buChar char="•"/>
            </a:pPr>
            <a:r>
              <a:rPr lang="en-US">
                <a:latin typeface="Times New Roman" pitchFamily="18" charset="0"/>
              </a:rPr>
              <a:t>University of Chicago Press</a:t>
            </a:r>
          </a:p>
          <a:p>
            <a:pPr marL="173038" indent="-173038">
              <a:spcBef>
                <a:spcPct val="45000"/>
              </a:spcBef>
              <a:buFontTx/>
              <a:buChar char="•"/>
            </a:pPr>
            <a:r>
              <a:rPr lang="en-US">
                <a:latin typeface="Times New Roman" pitchFamily="18" charset="0"/>
              </a:rPr>
              <a:t>University of Toronto Press</a:t>
            </a:r>
          </a:p>
          <a:p>
            <a:pPr marL="173038" indent="-173038">
              <a:spcBef>
                <a:spcPct val="45000"/>
              </a:spcBef>
              <a:buFontTx/>
              <a:buChar char="•"/>
            </a:pPr>
            <a:r>
              <a:rPr lang="en-US">
                <a:latin typeface="Times New Roman" pitchFamily="18" charset="0"/>
              </a:rPr>
              <a:t>Walter de Gruyter</a:t>
            </a:r>
          </a:p>
          <a:p>
            <a:pPr marL="173038" indent="-173038">
              <a:spcBef>
                <a:spcPct val="45000"/>
              </a:spcBef>
              <a:buFontTx/>
              <a:buChar char="•"/>
            </a:pPr>
            <a:r>
              <a:rPr lang="en-US" b="1">
                <a:latin typeface="Times New Roman" pitchFamily="18" charset="0"/>
              </a:rPr>
              <a:t>Wiley</a:t>
            </a:r>
            <a:r>
              <a:rPr lang="ru-RU" b="1">
                <a:latin typeface="Times New Roman" pitchFamily="18" charset="0"/>
              </a:rPr>
              <a:t>/</a:t>
            </a:r>
            <a:r>
              <a:rPr lang="en-US" b="1">
                <a:latin typeface="Times New Roman" pitchFamily="18" charset="0"/>
              </a:rPr>
              <a:t>Blackwell</a:t>
            </a:r>
          </a:p>
          <a:p>
            <a:pPr marL="173038" indent="-173038">
              <a:spcBef>
                <a:spcPct val="45000"/>
              </a:spcBef>
              <a:buFontTx/>
              <a:buChar char="•"/>
            </a:pPr>
            <a:r>
              <a:rPr lang="en-US">
                <a:latin typeface="Times New Roman" pitchFamily="18" charset="0"/>
              </a:rPr>
              <a:t>World Scientific</a:t>
            </a:r>
          </a:p>
        </p:txBody>
      </p:sp>
    </p:spTree>
  </p:cSld>
  <p:clrMapOvr>
    <a:masterClrMapping/>
  </p:clrMapOvr>
  <p:transition>
    <p:dissolv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ext Box 2"/>
          <p:cNvSpPr txBox="1">
            <a:spLocks noChangeArrowheads="1"/>
          </p:cNvSpPr>
          <p:nvPr/>
        </p:nvSpPr>
        <p:spPr bwMode="auto">
          <a:xfrm>
            <a:off x="0" y="1371600"/>
            <a:ext cx="9144000" cy="1154113"/>
          </a:xfrm>
          <a:prstGeom prst="rect">
            <a:avLst/>
          </a:prstGeom>
          <a:noFill/>
          <a:ln w="9525">
            <a:noFill/>
            <a:miter lim="800000"/>
            <a:headEnd/>
            <a:tailEnd/>
          </a:ln>
        </p:spPr>
        <p:txBody>
          <a:bodyPr>
            <a:spAutoFit/>
          </a:bodyPr>
          <a:lstStyle/>
          <a:p>
            <a:pPr algn="ctr" eaLnBrk="0" hangingPunct="0">
              <a:buClr>
                <a:schemeClr val="accent2"/>
              </a:buClr>
            </a:pPr>
            <a:r>
              <a:rPr lang="en-US" sz="2300" b="1"/>
              <a:t>EBSCO’s Discovery </a:t>
            </a:r>
            <a:r>
              <a:rPr lang="ru-RU" sz="2300" b="1"/>
              <a:t>позволяет также вести одновременный поиск в ресурсах, НЕДОСТУПНЫХ в каких-либо </a:t>
            </a:r>
            <a:r>
              <a:rPr lang="en-US" sz="2300" b="1"/>
              <a:t>discovery </a:t>
            </a:r>
            <a:r>
              <a:rPr lang="ru-RU" sz="2300" b="1"/>
              <a:t>сервисах путем интегрированного федеративного поиска</a:t>
            </a:r>
            <a:r>
              <a:rPr lang="en-US" sz="2300" b="1"/>
              <a:t>:</a:t>
            </a:r>
          </a:p>
        </p:txBody>
      </p:sp>
      <p:pic>
        <p:nvPicPr>
          <p:cNvPr id="94210" name="Picture 3" descr="checkbox"/>
          <p:cNvPicPr>
            <a:picLocks noChangeAspect="1" noChangeArrowheads="1"/>
          </p:cNvPicPr>
          <p:nvPr/>
        </p:nvPicPr>
        <p:blipFill>
          <a:blip r:embed="rId3"/>
          <a:srcRect/>
          <a:stretch>
            <a:fillRect/>
          </a:stretch>
        </p:blipFill>
        <p:spPr bwMode="auto">
          <a:xfrm>
            <a:off x="2971800" y="2732088"/>
            <a:ext cx="381000" cy="381000"/>
          </a:xfrm>
          <a:prstGeom prst="rect">
            <a:avLst/>
          </a:prstGeom>
          <a:noFill/>
          <a:ln w="9525">
            <a:noFill/>
            <a:miter lim="800000"/>
            <a:headEnd/>
            <a:tailEnd/>
          </a:ln>
        </p:spPr>
      </p:pic>
      <p:sp>
        <p:nvSpPr>
          <p:cNvPr id="94211" name="Text Box 2"/>
          <p:cNvSpPr txBox="1">
            <a:spLocks noChangeArrowheads="1"/>
          </p:cNvSpPr>
          <p:nvPr/>
        </p:nvSpPr>
        <p:spPr bwMode="auto">
          <a:xfrm>
            <a:off x="3429000" y="2668588"/>
            <a:ext cx="3276600" cy="2938462"/>
          </a:xfrm>
          <a:prstGeom prst="rect">
            <a:avLst/>
          </a:prstGeom>
          <a:noFill/>
          <a:ln w="9525">
            <a:noFill/>
            <a:miter lim="800000"/>
            <a:headEnd/>
            <a:tailEnd/>
          </a:ln>
        </p:spPr>
        <p:txBody>
          <a:bodyPr>
            <a:spAutoFit/>
          </a:bodyPr>
          <a:lstStyle/>
          <a:p>
            <a:pPr eaLnBrk="0" hangingPunct="0">
              <a:spcBef>
                <a:spcPct val="78000"/>
              </a:spcBef>
              <a:buClr>
                <a:schemeClr val="accent2"/>
              </a:buClr>
            </a:pPr>
            <a:r>
              <a:rPr lang="en-US" sz="2300" i="1">
                <a:latin typeface="Times New Roman" pitchFamily="18" charset="0"/>
              </a:rPr>
              <a:t>Ei Compendex</a:t>
            </a:r>
          </a:p>
          <a:p>
            <a:pPr eaLnBrk="0" hangingPunct="0">
              <a:spcBef>
                <a:spcPct val="78000"/>
              </a:spcBef>
              <a:buClr>
                <a:schemeClr val="accent2"/>
              </a:buClr>
            </a:pPr>
            <a:r>
              <a:rPr lang="en-US" sz="2300" i="1">
                <a:latin typeface="Times New Roman" pitchFamily="18" charset="0"/>
              </a:rPr>
              <a:t>elibrary.ru</a:t>
            </a:r>
          </a:p>
          <a:p>
            <a:pPr eaLnBrk="0" hangingPunct="0">
              <a:spcBef>
                <a:spcPct val="78000"/>
              </a:spcBef>
              <a:buClr>
                <a:schemeClr val="accent2"/>
              </a:buClr>
            </a:pPr>
            <a:r>
              <a:rPr lang="en-US" sz="2300" i="1">
                <a:latin typeface="Times New Roman" pitchFamily="18" charset="0"/>
              </a:rPr>
              <a:t>Encyclopædia Britannica</a:t>
            </a:r>
          </a:p>
          <a:p>
            <a:pPr eaLnBrk="0" hangingPunct="0">
              <a:spcBef>
                <a:spcPct val="78000"/>
              </a:spcBef>
              <a:buClr>
                <a:schemeClr val="accent2"/>
              </a:buClr>
            </a:pPr>
            <a:r>
              <a:rPr lang="en-US" sz="2300" i="1">
                <a:latin typeface="Times New Roman" pitchFamily="18" charset="0"/>
              </a:rPr>
              <a:t>MathSciNet</a:t>
            </a:r>
          </a:p>
          <a:p>
            <a:pPr eaLnBrk="0" hangingPunct="0">
              <a:spcBef>
                <a:spcPct val="78000"/>
              </a:spcBef>
              <a:buClr>
                <a:schemeClr val="accent2"/>
              </a:buClr>
            </a:pPr>
            <a:r>
              <a:rPr lang="en-US" sz="2300" i="1">
                <a:latin typeface="Times New Roman" pitchFamily="18" charset="0"/>
              </a:rPr>
              <a:t>Scopus</a:t>
            </a:r>
          </a:p>
        </p:txBody>
      </p:sp>
      <p:pic>
        <p:nvPicPr>
          <p:cNvPr id="94212" name="Picture 5" descr="checkbox"/>
          <p:cNvPicPr>
            <a:picLocks noChangeAspect="1" noChangeArrowheads="1"/>
          </p:cNvPicPr>
          <p:nvPr/>
        </p:nvPicPr>
        <p:blipFill>
          <a:blip r:embed="rId3"/>
          <a:srcRect/>
          <a:stretch>
            <a:fillRect/>
          </a:stretch>
        </p:blipFill>
        <p:spPr bwMode="auto">
          <a:xfrm>
            <a:off x="2971800" y="3351213"/>
            <a:ext cx="381000" cy="381000"/>
          </a:xfrm>
          <a:prstGeom prst="rect">
            <a:avLst/>
          </a:prstGeom>
          <a:noFill/>
          <a:ln w="9525">
            <a:noFill/>
            <a:miter lim="800000"/>
            <a:headEnd/>
            <a:tailEnd/>
          </a:ln>
        </p:spPr>
      </p:pic>
      <p:pic>
        <p:nvPicPr>
          <p:cNvPr id="94213" name="Picture 6" descr="checkbox"/>
          <p:cNvPicPr>
            <a:picLocks noChangeAspect="1" noChangeArrowheads="1"/>
          </p:cNvPicPr>
          <p:nvPr/>
        </p:nvPicPr>
        <p:blipFill>
          <a:blip r:embed="rId3"/>
          <a:srcRect/>
          <a:stretch>
            <a:fillRect/>
          </a:stretch>
        </p:blipFill>
        <p:spPr bwMode="auto">
          <a:xfrm>
            <a:off x="2971800" y="3960813"/>
            <a:ext cx="381000" cy="381000"/>
          </a:xfrm>
          <a:prstGeom prst="rect">
            <a:avLst/>
          </a:prstGeom>
          <a:noFill/>
          <a:ln w="9525">
            <a:noFill/>
            <a:miter lim="800000"/>
            <a:headEnd/>
            <a:tailEnd/>
          </a:ln>
        </p:spPr>
      </p:pic>
      <p:pic>
        <p:nvPicPr>
          <p:cNvPr id="94214" name="Picture 7" descr="checkbox"/>
          <p:cNvPicPr>
            <a:picLocks noChangeAspect="1" noChangeArrowheads="1"/>
          </p:cNvPicPr>
          <p:nvPr/>
        </p:nvPicPr>
        <p:blipFill>
          <a:blip r:embed="rId3"/>
          <a:srcRect/>
          <a:stretch>
            <a:fillRect/>
          </a:stretch>
        </p:blipFill>
        <p:spPr bwMode="auto">
          <a:xfrm>
            <a:off x="2971800" y="4579938"/>
            <a:ext cx="381000" cy="381000"/>
          </a:xfrm>
          <a:prstGeom prst="rect">
            <a:avLst/>
          </a:prstGeom>
          <a:noFill/>
          <a:ln w="9525">
            <a:noFill/>
            <a:miter lim="800000"/>
            <a:headEnd/>
            <a:tailEnd/>
          </a:ln>
        </p:spPr>
      </p:pic>
      <p:pic>
        <p:nvPicPr>
          <p:cNvPr id="94215" name="Picture 8" descr="checkbox"/>
          <p:cNvPicPr>
            <a:picLocks noChangeAspect="1" noChangeArrowheads="1"/>
          </p:cNvPicPr>
          <p:nvPr/>
        </p:nvPicPr>
        <p:blipFill>
          <a:blip r:embed="rId3"/>
          <a:srcRect/>
          <a:stretch>
            <a:fillRect/>
          </a:stretch>
        </p:blipFill>
        <p:spPr bwMode="auto">
          <a:xfrm>
            <a:off x="2971800" y="5199063"/>
            <a:ext cx="381000" cy="381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7" name="Picture 7" descr="EDS_resultlist"/>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96258" name="AutoShape 11"/>
          <p:cNvSpPr>
            <a:spLocks noChangeArrowheads="1"/>
          </p:cNvSpPr>
          <p:nvPr/>
        </p:nvSpPr>
        <p:spPr bwMode="auto">
          <a:xfrm>
            <a:off x="6172200" y="4724400"/>
            <a:ext cx="2819400" cy="1981200"/>
          </a:xfrm>
          <a:prstGeom prst="roundRect">
            <a:avLst>
              <a:gd name="adj" fmla="val 16667"/>
            </a:avLst>
          </a:prstGeom>
          <a:gradFill rotWithShape="1">
            <a:gsLst>
              <a:gs pos="0">
                <a:srgbClr val="0A4877"/>
              </a:gs>
              <a:gs pos="100000">
                <a:srgbClr val="518FC6"/>
              </a:gs>
            </a:gsLst>
            <a:lin ang="5400000" scaled="1"/>
          </a:gradFill>
          <a:ln w="9525">
            <a:noFill/>
            <a:round/>
            <a:headEnd/>
            <a:tailEnd/>
          </a:ln>
        </p:spPr>
        <p:txBody>
          <a:bodyPr wrap="none" anchor="ctr"/>
          <a:lstStyle/>
          <a:p>
            <a:endParaRPr lang="ru-RU" baseline="-25000"/>
          </a:p>
        </p:txBody>
      </p:sp>
      <p:sp>
        <p:nvSpPr>
          <p:cNvPr id="96259" name="AutoShape 12"/>
          <p:cNvSpPr>
            <a:spLocks noChangeArrowheads="1"/>
          </p:cNvSpPr>
          <p:nvPr/>
        </p:nvSpPr>
        <p:spPr bwMode="auto">
          <a:xfrm>
            <a:off x="6248400" y="4800600"/>
            <a:ext cx="2667000" cy="1828800"/>
          </a:xfrm>
          <a:prstGeom prst="roundRect">
            <a:avLst>
              <a:gd name="adj" fmla="val 16667"/>
            </a:avLst>
          </a:prstGeom>
          <a:gradFill rotWithShape="1">
            <a:gsLst>
              <a:gs pos="0">
                <a:srgbClr val="518FC6"/>
              </a:gs>
              <a:gs pos="100000">
                <a:srgbClr val="0A4877"/>
              </a:gs>
            </a:gsLst>
            <a:lin ang="5400000" scaled="1"/>
          </a:gradFill>
          <a:ln w="9525">
            <a:noFill/>
            <a:round/>
            <a:headEnd/>
            <a:tailEnd/>
          </a:ln>
        </p:spPr>
        <p:txBody>
          <a:bodyPr wrap="none" anchor="ctr"/>
          <a:lstStyle/>
          <a:p>
            <a:endParaRPr lang="ru-RU" baseline="-25000"/>
          </a:p>
        </p:txBody>
      </p:sp>
      <p:sp>
        <p:nvSpPr>
          <p:cNvPr id="96260" name="Rectangle 13"/>
          <p:cNvSpPr>
            <a:spLocks noChangeArrowheads="1"/>
          </p:cNvSpPr>
          <p:nvPr/>
        </p:nvSpPr>
        <p:spPr bwMode="auto">
          <a:xfrm>
            <a:off x="6172200" y="4937125"/>
            <a:ext cx="2819400" cy="1477963"/>
          </a:xfrm>
          <a:prstGeom prst="rect">
            <a:avLst/>
          </a:prstGeom>
          <a:noFill/>
          <a:ln w="9525">
            <a:noFill/>
            <a:miter lim="800000"/>
            <a:headEnd/>
            <a:tailEnd/>
          </a:ln>
        </p:spPr>
        <p:txBody>
          <a:bodyPr>
            <a:spAutoFit/>
          </a:bodyPr>
          <a:lstStyle/>
          <a:p>
            <a:pPr algn="ctr"/>
            <a:r>
              <a:rPr lang="en-US" sz="3000" b="1">
                <a:solidFill>
                  <a:schemeClr val="bg1"/>
                </a:solidFill>
              </a:rPr>
              <a:t>Discovery</a:t>
            </a:r>
            <a:br>
              <a:rPr lang="en-US" sz="3000" b="1">
                <a:solidFill>
                  <a:schemeClr val="bg1"/>
                </a:solidFill>
              </a:rPr>
            </a:br>
            <a:r>
              <a:rPr lang="en-US" sz="3000" b="1">
                <a:solidFill>
                  <a:schemeClr val="bg1"/>
                </a:solidFill>
              </a:rPr>
              <a:t>(</a:t>
            </a:r>
            <a:r>
              <a:rPr lang="ru-RU" sz="3000" b="1">
                <a:solidFill>
                  <a:schemeClr val="bg1"/>
                </a:solidFill>
              </a:rPr>
              <a:t>для почти всего</a:t>
            </a:r>
            <a:r>
              <a:rPr lang="en-US" sz="3000" b="1">
                <a:solidFill>
                  <a:schemeClr val="bg1"/>
                </a:solidFill>
              </a:rPr>
              <a:t>)</a:t>
            </a:r>
          </a:p>
        </p:txBody>
      </p:sp>
    </p:spTree>
  </p:cSld>
  <p:clrMapOvr>
    <a:masterClrMapping/>
  </p:clrMapOvr>
  <p:transition>
    <p:dissolv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1" name="Picture 7" descr="EDS_includetheseresults"/>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97282" name="AutoShape 11"/>
          <p:cNvSpPr>
            <a:spLocks noChangeArrowheads="1"/>
          </p:cNvSpPr>
          <p:nvPr/>
        </p:nvSpPr>
        <p:spPr bwMode="auto">
          <a:xfrm>
            <a:off x="3429000" y="4800600"/>
            <a:ext cx="3657600" cy="1905000"/>
          </a:xfrm>
          <a:prstGeom prst="roundRect">
            <a:avLst>
              <a:gd name="adj" fmla="val 16667"/>
            </a:avLst>
          </a:prstGeom>
          <a:gradFill rotWithShape="1">
            <a:gsLst>
              <a:gs pos="0">
                <a:srgbClr val="0A4877"/>
              </a:gs>
              <a:gs pos="100000">
                <a:srgbClr val="518FC6"/>
              </a:gs>
            </a:gsLst>
            <a:lin ang="5400000" scaled="1"/>
          </a:gradFill>
          <a:ln w="9525">
            <a:noFill/>
            <a:round/>
            <a:headEnd/>
            <a:tailEnd/>
          </a:ln>
        </p:spPr>
        <p:txBody>
          <a:bodyPr wrap="none" anchor="ctr"/>
          <a:lstStyle/>
          <a:p>
            <a:endParaRPr lang="ru-RU" baseline="-25000"/>
          </a:p>
        </p:txBody>
      </p:sp>
      <p:sp>
        <p:nvSpPr>
          <p:cNvPr id="97283" name="AutoShape 12"/>
          <p:cNvSpPr>
            <a:spLocks noChangeArrowheads="1"/>
          </p:cNvSpPr>
          <p:nvPr/>
        </p:nvSpPr>
        <p:spPr bwMode="auto">
          <a:xfrm>
            <a:off x="3505200" y="4876800"/>
            <a:ext cx="3505200" cy="1752600"/>
          </a:xfrm>
          <a:prstGeom prst="roundRect">
            <a:avLst>
              <a:gd name="adj" fmla="val 16667"/>
            </a:avLst>
          </a:prstGeom>
          <a:gradFill rotWithShape="1">
            <a:gsLst>
              <a:gs pos="0">
                <a:srgbClr val="518FC6"/>
              </a:gs>
              <a:gs pos="100000">
                <a:srgbClr val="0A4877"/>
              </a:gs>
            </a:gsLst>
            <a:lin ang="5400000" scaled="1"/>
          </a:gradFill>
          <a:ln w="9525">
            <a:noFill/>
            <a:round/>
            <a:headEnd/>
            <a:tailEnd/>
          </a:ln>
        </p:spPr>
        <p:txBody>
          <a:bodyPr wrap="none" anchor="ctr"/>
          <a:lstStyle/>
          <a:p>
            <a:endParaRPr lang="ru-RU" baseline="-25000"/>
          </a:p>
        </p:txBody>
      </p:sp>
      <p:sp>
        <p:nvSpPr>
          <p:cNvPr id="97284" name="Rectangle 13"/>
          <p:cNvSpPr>
            <a:spLocks noChangeArrowheads="1"/>
          </p:cNvSpPr>
          <p:nvPr/>
        </p:nvSpPr>
        <p:spPr bwMode="auto">
          <a:xfrm>
            <a:off x="3429000" y="5027613"/>
            <a:ext cx="3657600" cy="1477962"/>
          </a:xfrm>
          <a:prstGeom prst="rect">
            <a:avLst/>
          </a:prstGeom>
          <a:noFill/>
          <a:ln w="9525">
            <a:noFill/>
            <a:miter lim="800000"/>
            <a:headEnd/>
            <a:tailEnd/>
          </a:ln>
        </p:spPr>
        <p:txBody>
          <a:bodyPr>
            <a:spAutoFit/>
          </a:bodyPr>
          <a:lstStyle/>
          <a:p>
            <a:pPr algn="ctr"/>
            <a:r>
              <a:rPr lang="ru-RU" sz="3000" b="1">
                <a:solidFill>
                  <a:schemeClr val="bg1"/>
                </a:solidFill>
              </a:rPr>
              <a:t>Федеративный поиск для остального</a:t>
            </a:r>
            <a:endParaRPr lang="en-US" sz="3000" b="1">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Content Placeholder 2"/>
          <p:cNvSpPr>
            <a:spLocks noGrp="1"/>
          </p:cNvSpPr>
          <p:nvPr>
            <p:ph idx="1"/>
          </p:nvPr>
        </p:nvSpPr>
        <p:spPr/>
        <p:txBody>
          <a:bodyPr/>
          <a:lstStyle/>
          <a:p>
            <a:endParaRPr lang="ru-RU" smtClean="0"/>
          </a:p>
        </p:txBody>
      </p:sp>
      <p:pic>
        <p:nvPicPr>
          <p:cNvPr id="98306" name="Picture 17" descr="Millersville"/>
          <p:cNvPicPr>
            <a:picLocks noChangeAspect="1" noChangeArrowheads="1"/>
          </p:cNvPicPr>
          <p:nvPr/>
        </p:nvPicPr>
        <p:blipFill>
          <a:blip r:embed="rId2"/>
          <a:srcRect/>
          <a:stretch>
            <a:fillRect/>
          </a:stretch>
        </p:blipFill>
        <p:spPr bwMode="auto">
          <a:xfrm>
            <a:off x="533400" y="1600200"/>
            <a:ext cx="8234363" cy="5091113"/>
          </a:xfrm>
          <a:prstGeom prst="rect">
            <a:avLst/>
          </a:prstGeom>
          <a:noFill/>
          <a:ln w="9525">
            <a:noFill/>
            <a:miter lim="800000"/>
            <a:headEnd/>
            <a:tailEnd/>
          </a:ln>
        </p:spPr>
      </p:pic>
      <p:sp>
        <p:nvSpPr>
          <p:cNvPr id="98307" name="Title 1"/>
          <p:cNvSpPr>
            <a:spLocks noGrp="1"/>
          </p:cNvSpPr>
          <p:nvPr>
            <p:ph type="title"/>
          </p:nvPr>
        </p:nvSpPr>
        <p:spPr>
          <a:xfrm>
            <a:off x="457200" y="457200"/>
            <a:ext cx="9144000" cy="1143000"/>
          </a:xfrm>
        </p:spPr>
        <p:txBody>
          <a:bodyPr/>
          <a:lstStyle/>
          <a:p>
            <a:r>
              <a:rPr lang="ru-RU" sz="2200" smtClean="0">
                <a:solidFill>
                  <a:schemeClr val="tx2"/>
                </a:solidFill>
              </a:rPr>
              <a:t>Пример использования предметных баз данных в</a:t>
            </a:r>
            <a:r>
              <a:rPr lang="en-US" sz="2200" smtClean="0">
                <a:solidFill>
                  <a:schemeClr val="tx2"/>
                </a:solidFill>
              </a:rPr>
              <a:t/>
            </a:r>
            <a:br>
              <a:rPr lang="en-US" sz="2200" smtClean="0">
                <a:solidFill>
                  <a:schemeClr val="tx2"/>
                </a:solidFill>
              </a:rPr>
            </a:br>
            <a:r>
              <a:rPr lang="en-US" sz="2200" smtClean="0">
                <a:solidFill>
                  <a:schemeClr val="tx2"/>
                </a:solidFill>
              </a:rPr>
              <a:t> Millersville University of Pennsylvania </a:t>
            </a:r>
            <a:r>
              <a:rPr lang="ru-RU" sz="2200" smtClean="0">
                <a:solidFill>
                  <a:schemeClr val="tx2"/>
                </a:solidFill>
              </a:rPr>
              <a:t/>
            </a:r>
            <a:br>
              <a:rPr lang="ru-RU" sz="2200" smtClean="0">
                <a:solidFill>
                  <a:schemeClr val="tx2"/>
                </a:solidFill>
              </a:rPr>
            </a:br>
            <a:r>
              <a:rPr lang="ru-RU" sz="2200" smtClean="0">
                <a:solidFill>
                  <a:schemeClr val="tx2"/>
                </a:solidFill>
              </a:rPr>
              <a:t>после внедрения </a:t>
            </a:r>
            <a:r>
              <a:rPr lang="en-US" sz="2200" smtClean="0">
                <a:solidFill>
                  <a:schemeClr val="tx2"/>
                </a:solidFill>
              </a:rPr>
              <a:t>EBSCO Discovery Service</a:t>
            </a:r>
          </a:p>
        </p:txBody>
      </p:sp>
    </p:spTree>
  </p:cSld>
  <p:clrMapOvr>
    <a:masterClrMapping/>
  </p:clrMapOvr>
  <p:transition advClick="0">
    <p:dissolv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Title 1"/>
          <p:cNvSpPr>
            <a:spLocks noGrp="1"/>
          </p:cNvSpPr>
          <p:nvPr>
            <p:ph type="title"/>
          </p:nvPr>
        </p:nvSpPr>
        <p:spPr>
          <a:xfrm>
            <a:off x="1143000" y="457200"/>
            <a:ext cx="8229600" cy="1143000"/>
          </a:xfrm>
        </p:spPr>
        <p:txBody>
          <a:bodyPr/>
          <a:lstStyle/>
          <a:p>
            <a:r>
              <a:rPr lang="ru-RU" smtClean="0"/>
              <a:t>Поиск русскоязычных материалов на примере РГБ</a:t>
            </a:r>
            <a:endParaRPr lang="en-US" smtClean="0"/>
          </a:p>
        </p:txBody>
      </p:sp>
      <p:pic>
        <p:nvPicPr>
          <p:cNvPr id="99330" name="Picture 2"/>
          <p:cNvPicPr>
            <a:picLocks noGrp="1" noChangeAspect="1" noChangeArrowheads="1"/>
          </p:cNvPicPr>
          <p:nvPr>
            <p:ph idx="1"/>
          </p:nvPr>
        </p:nvPicPr>
        <p:blipFill>
          <a:blip r:embed="rId2"/>
          <a:srcRect/>
          <a:stretch>
            <a:fillRect/>
          </a:stretch>
        </p:blipFill>
        <p:spPr>
          <a:xfrm>
            <a:off x="0" y="1276350"/>
            <a:ext cx="9037638" cy="5081588"/>
          </a:xfrm>
        </p:spPr>
      </p:pic>
    </p:spTree>
  </p:cSld>
  <p:clrMapOvr>
    <a:masterClrMapping/>
  </p:clrMapOvr>
  <p:transition>
    <p:dissolv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2"/>
          <p:cNvSpPr>
            <a:spLocks noGrp="1"/>
          </p:cNvSpPr>
          <p:nvPr>
            <p:ph type="title"/>
          </p:nvPr>
        </p:nvSpPr>
        <p:spPr>
          <a:xfrm>
            <a:off x="180975" y="460375"/>
            <a:ext cx="8229600" cy="1143000"/>
          </a:xfrm>
        </p:spPr>
        <p:txBody>
          <a:bodyPr/>
          <a:lstStyle/>
          <a:p>
            <a:r>
              <a:rPr lang="ru-RU" smtClean="0"/>
              <a:t>Расширенное описание </a:t>
            </a:r>
            <a:r>
              <a:rPr lang="en-US" smtClean="0"/>
              <a:t/>
            </a:r>
            <a:br>
              <a:rPr lang="en-US" smtClean="0"/>
            </a:br>
            <a:r>
              <a:rPr lang="ru-RU" smtClean="0"/>
              <a:t>(запись из ЭК РГБ)</a:t>
            </a:r>
            <a:endParaRPr lang="en-US" smtClean="0"/>
          </a:p>
        </p:txBody>
      </p:sp>
      <p:sp>
        <p:nvSpPr>
          <p:cNvPr id="100354" name="Content Placeholder 3"/>
          <p:cNvSpPr>
            <a:spLocks noGrp="1"/>
          </p:cNvSpPr>
          <p:nvPr>
            <p:ph idx="1"/>
          </p:nvPr>
        </p:nvSpPr>
        <p:spPr/>
        <p:txBody>
          <a:bodyPr/>
          <a:lstStyle/>
          <a:p>
            <a:endParaRPr lang="ru-RU" smtClean="0"/>
          </a:p>
        </p:txBody>
      </p:sp>
      <p:pic>
        <p:nvPicPr>
          <p:cNvPr id="100355" name="Picture 3"/>
          <p:cNvPicPr>
            <a:picLocks noChangeAspect="1" noChangeArrowheads="1"/>
          </p:cNvPicPr>
          <p:nvPr/>
        </p:nvPicPr>
        <p:blipFill>
          <a:blip r:embed="rId2"/>
          <a:srcRect/>
          <a:stretch>
            <a:fillRect/>
          </a:stretch>
        </p:blipFill>
        <p:spPr bwMode="auto">
          <a:xfrm>
            <a:off x="0" y="1654175"/>
            <a:ext cx="9144000" cy="520382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MBA Rankings_12_3"/>
          <p:cNvPicPr>
            <a:picLocks noChangeAspect="1" noChangeArrowheads="1"/>
          </p:cNvPicPr>
          <p:nvPr/>
        </p:nvPicPr>
        <p:blipFill>
          <a:blip r:embed="rId2"/>
          <a:srcRect/>
          <a:stretch>
            <a:fillRect/>
          </a:stretch>
        </p:blipFill>
        <p:spPr bwMode="auto">
          <a:xfrm>
            <a:off x="1231900" y="1524000"/>
            <a:ext cx="6680200" cy="4614863"/>
          </a:xfrm>
          <a:prstGeom prst="rect">
            <a:avLst/>
          </a:prstGeom>
          <a:noFill/>
          <a:ln w="9525">
            <a:noFill/>
            <a:miter lim="800000"/>
            <a:headEnd/>
            <a:tailEnd/>
          </a:ln>
        </p:spPr>
      </p:pic>
      <p:sp>
        <p:nvSpPr>
          <p:cNvPr id="27650" name="Rectangle 3"/>
          <p:cNvSpPr>
            <a:spLocks noChangeArrowheads="1"/>
          </p:cNvSpPr>
          <p:nvPr/>
        </p:nvSpPr>
        <p:spPr bwMode="auto">
          <a:xfrm>
            <a:off x="1295400" y="609600"/>
            <a:ext cx="7848600" cy="504825"/>
          </a:xfrm>
          <a:prstGeom prst="rect">
            <a:avLst/>
          </a:prstGeom>
          <a:noFill/>
          <a:ln w="9525">
            <a:noFill/>
            <a:miter lim="800000"/>
            <a:headEnd/>
            <a:tailEnd/>
          </a:ln>
        </p:spPr>
        <p:txBody>
          <a:bodyPr/>
          <a:lstStyle/>
          <a:p>
            <a:pPr algn="ctr" eaLnBrk="0" hangingPunct="0"/>
            <a:r>
              <a:rPr lang="ru-RU" sz="2400" b="1">
                <a:latin typeface="Arial Unicode MS" pitchFamily="34" charset="-128"/>
                <a:ea typeface="Arial Unicode MS" pitchFamily="34" charset="-128"/>
                <a:cs typeface="Arial Unicode MS" pitchFamily="34" charset="-128"/>
              </a:rPr>
              <a:t>Всемирный рейтинг университетов </a:t>
            </a:r>
            <a:endParaRPr lang="en-US" sz="2400" b="1">
              <a:latin typeface="Arial Unicode MS" pitchFamily="34" charset="-128"/>
              <a:ea typeface="Arial Unicode MS" pitchFamily="34" charset="-128"/>
              <a:cs typeface="Arial Unicode MS" pitchFamily="34" charset="-128"/>
            </a:endParaRPr>
          </a:p>
          <a:p>
            <a:pPr algn="ctr" eaLnBrk="0" hangingPunct="0"/>
            <a:r>
              <a:rPr lang="pl-PL" sz="2400" b="1">
                <a:latin typeface="Arial Unicode MS" pitchFamily="34" charset="-128"/>
                <a:ea typeface="Arial Unicode MS" pitchFamily="34" charset="-128"/>
                <a:cs typeface="Arial Unicode MS" pitchFamily="34" charset="-128"/>
              </a:rPr>
              <a:t>Times Higher Education–QS World University Rankings</a:t>
            </a:r>
            <a:r>
              <a:rPr lang="pl-PL" sz="2400">
                <a:latin typeface="Arial Unicode MS" pitchFamily="34" charset="-128"/>
                <a:ea typeface="Arial Unicode MS" pitchFamily="34" charset="-128"/>
                <a:cs typeface="Arial Unicode MS" pitchFamily="34" charset="-128"/>
              </a:rPr>
              <a:t> </a:t>
            </a:r>
            <a:endParaRPr lang="en-US" sz="2400">
              <a:latin typeface="Arial Unicode MS" pitchFamily="34" charset="-128"/>
              <a:ea typeface="Arial Unicode MS" pitchFamily="34" charset="-128"/>
              <a:cs typeface="Arial Unicode MS" pitchFamily="34" charset="-128"/>
            </a:endParaRPr>
          </a:p>
          <a:p>
            <a:pPr algn="ctr" eaLnBrk="0" hangingPunct="0"/>
            <a:r>
              <a:rPr lang="en-US" sz="2400" b="1">
                <a:latin typeface="Arial Unicode MS" pitchFamily="34" charset="-128"/>
                <a:ea typeface="Arial Unicode MS" pitchFamily="34" charset="-128"/>
                <a:cs typeface="Arial Unicode MS" pitchFamily="34" charset="-128"/>
              </a:rPr>
              <a:t>2011-2012</a:t>
            </a:r>
          </a:p>
        </p:txBody>
      </p:sp>
      <p:sp>
        <p:nvSpPr>
          <p:cNvPr id="27651" name="Text Box 5"/>
          <p:cNvSpPr txBox="1">
            <a:spLocks noChangeArrowheads="1"/>
          </p:cNvSpPr>
          <p:nvPr/>
        </p:nvSpPr>
        <p:spPr bwMode="auto">
          <a:xfrm>
            <a:off x="1355725" y="1676400"/>
            <a:ext cx="6569075" cy="4405313"/>
          </a:xfrm>
          <a:prstGeom prst="rect">
            <a:avLst/>
          </a:prstGeom>
          <a:noFill/>
          <a:ln w="9525">
            <a:noFill/>
            <a:miter lim="800000"/>
            <a:headEnd/>
            <a:tailEnd/>
          </a:ln>
        </p:spPr>
        <p:txBody>
          <a:bodyPr>
            <a:spAutoFit/>
          </a:bodyPr>
          <a:lstStyle/>
          <a:p>
            <a:pPr>
              <a:tabLst>
                <a:tab pos="233363" algn="ctr"/>
                <a:tab pos="690563" algn="l"/>
                <a:tab pos="5659438" algn="ctr"/>
              </a:tabLst>
            </a:pPr>
            <a:r>
              <a:rPr lang="en-US" sz="1600"/>
              <a:t>Rank	University	Country</a:t>
            </a:r>
          </a:p>
          <a:p>
            <a:pPr>
              <a:spcBef>
                <a:spcPct val="26000"/>
              </a:spcBef>
              <a:tabLst>
                <a:tab pos="233363" algn="ctr"/>
                <a:tab pos="690563" algn="l"/>
                <a:tab pos="5659438" algn="ctr"/>
              </a:tabLst>
            </a:pPr>
            <a:r>
              <a:rPr lang="en-US"/>
              <a:t>	1	</a:t>
            </a:r>
            <a:r>
              <a:rPr lang="en-US">
                <a:solidFill>
                  <a:schemeClr val="bg1"/>
                </a:solidFill>
              </a:rPr>
              <a:t>California institute of Technology  </a:t>
            </a:r>
            <a:r>
              <a:rPr lang="en-US"/>
              <a:t>	USA</a:t>
            </a:r>
          </a:p>
          <a:p>
            <a:pPr>
              <a:spcBef>
                <a:spcPct val="23000"/>
              </a:spcBef>
              <a:tabLst>
                <a:tab pos="233363" algn="ctr"/>
                <a:tab pos="690563" algn="l"/>
                <a:tab pos="5659438" algn="ctr"/>
              </a:tabLst>
            </a:pPr>
            <a:r>
              <a:rPr lang="en-US"/>
              <a:t>	2	</a:t>
            </a:r>
            <a:r>
              <a:rPr lang="en-US">
                <a:solidFill>
                  <a:schemeClr val="bg1"/>
                </a:solidFill>
              </a:rPr>
              <a:t>Harvard  University</a:t>
            </a:r>
            <a:r>
              <a:rPr lang="en-US"/>
              <a:t>	USA</a:t>
            </a:r>
          </a:p>
          <a:p>
            <a:pPr>
              <a:spcBef>
                <a:spcPct val="23000"/>
              </a:spcBef>
              <a:tabLst>
                <a:tab pos="233363" algn="ctr"/>
                <a:tab pos="690563" algn="l"/>
                <a:tab pos="5659438" algn="ctr"/>
              </a:tabLst>
            </a:pPr>
            <a:r>
              <a:rPr lang="en-US"/>
              <a:t>	3	</a:t>
            </a:r>
            <a:r>
              <a:rPr lang="en-US">
                <a:solidFill>
                  <a:schemeClr val="bg1"/>
                </a:solidFill>
              </a:rPr>
              <a:t>Stanford University</a:t>
            </a:r>
            <a:r>
              <a:rPr lang="en-US"/>
              <a:t>	USA</a:t>
            </a:r>
          </a:p>
          <a:p>
            <a:pPr>
              <a:spcBef>
                <a:spcPct val="23000"/>
              </a:spcBef>
              <a:tabLst>
                <a:tab pos="233363" algn="ctr"/>
                <a:tab pos="690563" algn="l"/>
                <a:tab pos="5659438" algn="ctr"/>
              </a:tabLst>
            </a:pPr>
            <a:r>
              <a:rPr lang="en-US"/>
              <a:t>	4	</a:t>
            </a:r>
            <a:r>
              <a:rPr lang="en-US">
                <a:solidFill>
                  <a:schemeClr val="bg1"/>
                </a:solidFill>
              </a:rPr>
              <a:t>University of Oxford </a:t>
            </a:r>
            <a:r>
              <a:rPr lang="en-US"/>
              <a:t>	UK</a:t>
            </a:r>
          </a:p>
          <a:p>
            <a:pPr>
              <a:spcBef>
                <a:spcPct val="23000"/>
              </a:spcBef>
              <a:tabLst>
                <a:tab pos="233363" algn="ctr"/>
                <a:tab pos="690563" algn="l"/>
                <a:tab pos="5659438" algn="ctr"/>
              </a:tabLst>
            </a:pPr>
            <a:r>
              <a:rPr lang="en-US"/>
              <a:t>	5	</a:t>
            </a:r>
            <a:r>
              <a:rPr lang="en-US">
                <a:solidFill>
                  <a:schemeClr val="bg1"/>
                </a:solidFill>
              </a:rPr>
              <a:t>Princeton University </a:t>
            </a:r>
            <a:r>
              <a:rPr lang="en-US"/>
              <a:t>	USA </a:t>
            </a:r>
          </a:p>
          <a:p>
            <a:pPr>
              <a:spcBef>
                <a:spcPct val="23000"/>
              </a:spcBef>
              <a:tabLst>
                <a:tab pos="233363" algn="ctr"/>
                <a:tab pos="690563" algn="l"/>
                <a:tab pos="5659438" algn="ctr"/>
              </a:tabLst>
            </a:pPr>
            <a:r>
              <a:rPr lang="en-US"/>
              <a:t>	6	</a:t>
            </a:r>
            <a:r>
              <a:rPr lang="en-US">
                <a:solidFill>
                  <a:schemeClr val="bg1"/>
                </a:solidFill>
              </a:rPr>
              <a:t>University of Cambridge</a:t>
            </a:r>
            <a:r>
              <a:rPr lang="en-US"/>
              <a:t>	UK</a:t>
            </a:r>
          </a:p>
          <a:p>
            <a:pPr>
              <a:spcBef>
                <a:spcPct val="23000"/>
              </a:spcBef>
              <a:tabLst>
                <a:tab pos="233363" algn="ctr"/>
                <a:tab pos="690563" algn="l"/>
                <a:tab pos="5659438" algn="ctr"/>
              </a:tabLst>
            </a:pPr>
            <a:r>
              <a:rPr lang="en-US"/>
              <a:t>	7	</a:t>
            </a:r>
            <a:r>
              <a:rPr lang="en-US">
                <a:solidFill>
                  <a:schemeClr val="bg1"/>
                </a:solidFill>
              </a:rPr>
              <a:t>MIT (Massachusetts Inst of Technology) </a:t>
            </a:r>
            <a:r>
              <a:rPr lang="en-US"/>
              <a:t>	USA</a:t>
            </a:r>
          </a:p>
          <a:p>
            <a:pPr>
              <a:spcBef>
                <a:spcPct val="23000"/>
              </a:spcBef>
              <a:tabLst>
                <a:tab pos="233363" algn="ctr"/>
                <a:tab pos="690563" algn="l"/>
                <a:tab pos="5659438" algn="ctr"/>
              </a:tabLst>
            </a:pPr>
            <a:r>
              <a:rPr lang="en-US"/>
              <a:t>	8	</a:t>
            </a:r>
            <a:r>
              <a:rPr lang="en-US">
                <a:solidFill>
                  <a:schemeClr val="bg1"/>
                </a:solidFill>
              </a:rPr>
              <a:t>Imperial College London</a:t>
            </a:r>
            <a:r>
              <a:rPr lang="en-US"/>
              <a:t>	USA</a:t>
            </a:r>
          </a:p>
          <a:p>
            <a:pPr>
              <a:spcBef>
                <a:spcPct val="23000"/>
              </a:spcBef>
              <a:tabLst>
                <a:tab pos="233363" algn="ctr"/>
                <a:tab pos="690563" algn="l"/>
                <a:tab pos="5659438" algn="ctr"/>
              </a:tabLst>
            </a:pPr>
            <a:r>
              <a:rPr lang="en-US"/>
              <a:t>	9	</a:t>
            </a:r>
            <a:r>
              <a:rPr lang="en-US">
                <a:solidFill>
                  <a:schemeClr val="bg1"/>
                </a:solidFill>
              </a:rPr>
              <a:t> University of Chicago </a:t>
            </a:r>
            <a:r>
              <a:rPr lang="en-US"/>
              <a:t>	USA</a:t>
            </a:r>
          </a:p>
          <a:p>
            <a:pPr>
              <a:spcBef>
                <a:spcPct val="23000"/>
              </a:spcBef>
              <a:tabLst>
                <a:tab pos="233363" algn="ctr"/>
                <a:tab pos="690563" algn="l"/>
                <a:tab pos="5659438" algn="ctr"/>
              </a:tabLst>
            </a:pPr>
            <a:r>
              <a:rPr lang="en-US"/>
              <a:t>	10	</a:t>
            </a:r>
            <a:r>
              <a:rPr lang="en-US">
                <a:solidFill>
                  <a:schemeClr val="bg1"/>
                </a:solidFill>
              </a:rPr>
              <a:t>University of California Berkeley</a:t>
            </a:r>
            <a:r>
              <a:rPr lang="en-US"/>
              <a:t>	USA</a:t>
            </a:r>
          </a:p>
          <a:p>
            <a:pPr>
              <a:spcBef>
                <a:spcPct val="24000"/>
              </a:spcBef>
              <a:tabLst>
                <a:tab pos="233363" algn="ctr"/>
                <a:tab pos="690563" algn="l"/>
                <a:tab pos="5659438" algn="ctr"/>
              </a:tabLst>
            </a:pPr>
            <a:r>
              <a:rPr lang="en-US"/>
              <a:t>	11	</a:t>
            </a:r>
            <a:r>
              <a:rPr lang="en-US">
                <a:solidFill>
                  <a:schemeClr val="bg1"/>
                </a:solidFill>
              </a:rPr>
              <a:t>Yale University</a:t>
            </a:r>
            <a:r>
              <a:rPr lang="en-US"/>
              <a:t>	USA</a:t>
            </a:r>
          </a:p>
          <a:p>
            <a:pPr>
              <a:spcBef>
                <a:spcPct val="23000"/>
              </a:spcBef>
              <a:tabLst>
                <a:tab pos="233363" algn="ctr"/>
                <a:tab pos="690563" algn="l"/>
                <a:tab pos="5659438" algn="ctr"/>
              </a:tabLst>
            </a:pPr>
            <a:r>
              <a:rPr lang="en-US"/>
              <a:t>	12	</a:t>
            </a:r>
            <a:r>
              <a:rPr lang="en-US">
                <a:solidFill>
                  <a:schemeClr val="bg1"/>
                </a:solidFill>
              </a:rPr>
              <a:t>Columbia University</a:t>
            </a:r>
            <a:r>
              <a:rPr lang="en-US"/>
              <a:t>	USA </a:t>
            </a:r>
          </a:p>
        </p:txBody>
      </p:sp>
      <p:sp>
        <p:nvSpPr>
          <p:cNvPr id="27652" name="Rectangle 4"/>
          <p:cNvSpPr>
            <a:spLocks noChangeArrowheads="1"/>
          </p:cNvSpPr>
          <p:nvPr/>
        </p:nvSpPr>
        <p:spPr bwMode="auto">
          <a:xfrm>
            <a:off x="0" y="6248400"/>
            <a:ext cx="9144000" cy="457200"/>
          </a:xfrm>
          <a:prstGeom prst="rect">
            <a:avLst/>
          </a:prstGeom>
          <a:noFill/>
          <a:ln w="9525">
            <a:noFill/>
            <a:miter lim="800000"/>
            <a:headEnd/>
            <a:tailEnd/>
          </a:ln>
        </p:spPr>
        <p:txBody>
          <a:bodyPr>
            <a:spAutoFit/>
          </a:bodyPr>
          <a:lstStyle/>
          <a:p>
            <a:pPr algn="ctr">
              <a:spcBef>
                <a:spcPct val="15000"/>
              </a:spcBef>
            </a:pPr>
            <a:r>
              <a:rPr lang="ru-RU" sz="2400" b="1"/>
              <a:t>ВСЕ эти университеты подписывают </a:t>
            </a:r>
            <a:r>
              <a:rPr lang="en-US" sz="2400" b="1"/>
              <a:t>EBSCO</a:t>
            </a:r>
          </a:p>
        </p:txBody>
      </p:sp>
    </p:spTree>
  </p:cSld>
  <p:clrMapOvr>
    <a:masterClrMapping/>
  </p:clrMapOvr>
  <p:transition>
    <p:dissolv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Title 1"/>
          <p:cNvSpPr>
            <a:spLocks noGrp="1"/>
          </p:cNvSpPr>
          <p:nvPr>
            <p:ph type="title"/>
          </p:nvPr>
        </p:nvSpPr>
        <p:spPr>
          <a:xfrm>
            <a:off x="609600" y="533400"/>
            <a:ext cx="8229600" cy="1143000"/>
          </a:xfrm>
        </p:spPr>
        <p:txBody>
          <a:bodyPr/>
          <a:lstStyle/>
          <a:p>
            <a:r>
              <a:rPr lang="ru-RU" smtClean="0"/>
              <a:t>Ссылка на запись в каталоге РГБ</a:t>
            </a:r>
            <a:endParaRPr lang="en-US" smtClean="0"/>
          </a:p>
        </p:txBody>
      </p:sp>
      <p:sp>
        <p:nvSpPr>
          <p:cNvPr id="101378" name="Content Placeholder 2"/>
          <p:cNvSpPr>
            <a:spLocks noGrp="1"/>
          </p:cNvSpPr>
          <p:nvPr>
            <p:ph idx="1"/>
          </p:nvPr>
        </p:nvSpPr>
        <p:spPr/>
        <p:txBody>
          <a:bodyPr/>
          <a:lstStyle/>
          <a:p>
            <a:endParaRPr lang="ru-RU" smtClean="0"/>
          </a:p>
        </p:txBody>
      </p:sp>
      <p:pic>
        <p:nvPicPr>
          <p:cNvPr id="101379" name="Picture 2"/>
          <p:cNvPicPr>
            <a:picLocks noChangeAspect="1" noChangeArrowheads="1"/>
          </p:cNvPicPr>
          <p:nvPr/>
        </p:nvPicPr>
        <p:blipFill>
          <a:blip r:embed="rId2"/>
          <a:srcRect/>
          <a:stretch>
            <a:fillRect/>
          </a:stretch>
        </p:blipFill>
        <p:spPr bwMode="auto">
          <a:xfrm>
            <a:off x="0" y="1527175"/>
            <a:ext cx="9144000" cy="5141913"/>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Title 1"/>
          <p:cNvSpPr>
            <a:spLocks noGrp="1"/>
          </p:cNvSpPr>
          <p:nvPr>
            <p:ph type="title"/>
          </p:nvPr>
        </p:nvSpPr>
        <p:spPr>
          <a:xfrm>
            <a:off x="377825" y="631825"/>
            <a:ext cx="8229600" cy="1143000"/>
          </a:xfrm>
        </p:spPr>
        <p:txBody>
          <a:bodyPr/>
          <a:lstStyle/>
          <a:p>
            <a:r>
              <a:rPr lang="ru-RU" smtClean="0"/>
              <a:t>Прямой доступ к полному тексту</a:t>
            </a:r>
            <a:endParaRPr lang="en-US" smtClean="0"/>
          </a:p>
        </p:txBody>
      </p:sp>
      <p:sp>
        <p:nvSpPr>
          <p:cNvPr id="102402" name="Content Placeholder 2"/>
          <p:cNvSpPr>
            <a:spLocks noGrp="1"/>
          </p:cNvSpPr>
          <p:nvPr>
            <p:ph idx="1"/>
          </p:nvPr>
        </p:nvSpPr>
        <p:spPr/>
        <p:txBody>
          <a:bodyPr/>
          <a:lstStyle/>
          <a:p>
            <a:endParaRPr lang="ru-RU" smtClean="0"/>
          </a:p>
        </p:txBody>
      </p:sp>
      <p:pic>
        <p:nvPicPr>
          <p:cNvPr id="102403" name="Picture 2"/>
          <p:cNvPicPr>
            <a:picLocks noChangeAspect="1" noChangeArrowheads="1"/>
          </p:cNvPicPr>
          <p:nvPr/>
        </p:nvPicPr>
        <p:blipFill>
          <a:blip r:embed="rId2"/>
          <a:srcRect/>
          <a:stretch>
            <a:fillRect/>
          </a:stretch>
        </p:blipFill>
        <p:spPr bwMode="auto">
          <a:xfrm>
            <a:off x="-80963" y="1671638"/>
            <a:ext cx="9224963" cy="5186362"/>
          </a:xfrm>
          <a:prstGeom prst="rect">
            <a:avLst/>
          </a:prstGeom>
          <a:noFill/>
          <a:ln w="9525">
            <a:noFill/>
            <a:miter lim="800000"/>
            <a:headEnd/>
            <a:tailEnd/>
          </a:ln>
        </p:spPr>
      </p:pic>
      <p:sp>
        <p:nvSpPr>
          <p:cNvPr id="5" name="Oval 4"/>
          <p:cNvSpPr/>
          <p:nvPr/>
        </p:nvSpPr>
        <p:spPr>
          <a:xfrm>
            <a:off x="1497013" y="4508500"/>
            <a:ext cx="1592262" cy="331788"/>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dissolv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Title 1"/>
          <p:cNvSpPr>
            <a:spLocks noGrp="1"/>
          </p:cNvSpPr>
          <p:nvPr>
            <p:ph type="title"/>
          </p:nvPr>
        </p:nvSpPr>
        <p:spPr>
          <a:xfrm>
            <a:off x="0" y="504825"/>
            <a:ext cx="8229600" cy="1143000"/>
          </a:xfrm>
        </p:spPr>
        <p:txBody>
          <a:bodyPr/>
          <a:lstStyle/>
          <a:p>
            <a:r>
              <a:rPr lang="ru-RU" smtClean="0"/>
              <a:t>Отображение полного текста</a:t>
            </a:r>
            <a:endParaRPr lang="en-US" smtClean="0"/>
          </a:p>
        </p:txBody>
      </p:sp>
      <p:sp>
        <p:nvSpPr>
          <p:cNvPr id="103426" name="Content Placeholder 2"/>
          <p:cNvSpPr>
            <a:spLocks noGrp="1"/>
          </p:cNvSpPr>
          <p:nvPr>
            <p:ph idx="1"/>
          </p:nvPr>
        </p:nvSpPr>
        <p:spPr/>
        <p:txBody>
          <a:bodyPr/>
          <a:lstStyle/>
          <a:p>
            <a:endParaRPr lang="ru-RU" smtClean="0"/>
          </a:p>
        </p:txBody>
      </p:sp>
      <p:pic>
        <p:nvPicPr>
          <p:cNvPr id="103427" name="Picture 2"/>
          <p:cNvPicPr>
            <a:picLocks noChangeAspect="1" noChangeArrowheads="1"/>
          </p:cNvPicPr>
          <p:nvPr/>
        </p:nvPicPr>
        <p:blipFill>
          <a:blip r:embed="rId2"/>
          <a:srcRect/>
          <a:stretch>
            <a:fillRect/>
          </a:stretch>
        </p:blipFill>
        <p:spPr bwMode="auto">
          <a:xfrm>
            <a:off x="268288" y="1196975"/>
            <a:ext cx="8875712" cy="514032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Title 1"/>
          <p:cNvSpPr>
            <a:spLocks noGrp="1"/>
          </p:cNvSpPr>
          <p:nvPr>
            <p:ph type="title"/>
          </p:nvPr>
        </p:nvSpPr>
        <p:spPr/>
        <p:txBody>
          <a:bodyPr/>
          <a:lstStyle/>
          <a:p>
            <a:r>
              <a:rPr lang="en-US" smtClean="0"/>
              <a:t>OAISTER</a:t>
            </a:r>
          </a:p>
        </p:txBody>
      </p:sp>
      <p:sp>
        <p:nvSpPr>
          <p:cNvPr id="104450" name="Content Placeholder 2"/>
          <p:cNvSpPr>
            <a:spLocks noGrp="1"/>
          </p:cNvSpPr>
          <p:nvPr>
            <p:ph idx="1"/>
          </p:nvPr>
        </p:nvSpPr>
        <p:spPr/>
        <p:txBody>
          <a:bodyPr/>
          <a:lstStyle/>
          <a:p>
            <a:endParaRPr lang="ru-RU" smtClean="0"/>
          </a:p>
        </p:txBody>
      </p:sp>
      <p:pic>
        <p:nvPicPr>
          <p:cNvPr id="104451" name="Picture 2"/>
          <p:cNvPicPr>
            <a:picLocks noChangeAspect="1" noChangeArrowheads="1"/>
          </p:cNvPicPr>
          <p:nvPr/>
        </p:nvPicPr>
        <p:blipFill>
          <a:blip r:embed="rId2"/>
          <a:srcRect/>
          <a:stretch>
            <a:fillRect/>
          </a:stretch>
        </p:blipFill>
        <p:spPr bwMode="auto">
          <a:xfrm>
            <a:off x="0" y="1717675"/>
            <a:ext cx="9140825" cy="514032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Title 1"/>
          <p:cNvSpPr>
            <a:spLocks noGrp="1"/>
          </p:cNvSpPr>
          <p:nvPr>
            <p:ph type="title"/>
          </p:nvPr>
        </p:nvSpPr>
        <p:spPr>
          <a:xfrm>
            <a:off x="409575" y="788988"/>
            <a:ext cx="8229600" cy="1143000"/>
          </a:xfrm>
        </p:spPr>
        <p:txBody>
          <a:bodyPr/>
          <a:lstStyle/>
          <a:p>
            <a:r>
              <a:rPr lang="ru-RU" smtClean="0"/>
              <a:t>Доступ к полному тексту</a:t>
            </a:r>
            <a:endParaRPr lang="en-US" smtClean="0"/>
          </a:p>
        </p:txBody>
      </p:sp>
      <p:sp>
        <p:nvSpPr>
          <p:cNvPr id="105474" name="Content Placeholder 2"/>
          <p:cNvSpPr>
            <a:spLocks noGrp="1"/>
          </p:cNvSpPr>
          <p:nvPr>
            <p:ph idx="1"/>
          </p:nvPr>
        </p:nvSpPr>
        <p:spPr/>
        <p:txBody>
          <a:bodyPr/>
          <a:lstStyle/>
          <a:p>
            <a:endParaRPr lang="ru-RU" smtClean="0"/>
          </a:p>
        </p:txBody>
      </p:sp>
      <p:pic>
        <p:nvPicPr>
          <p:cNvPr id="105475" name="Picture 2"/>
          <p:cNvPicPr>
            <a:picLocks noChangeAspect="1" noChangeArrowheads="1"/>
          </p:cNvPicPr>
          <p:nvPr/>
        </p:nvPicPr>
        <p:blipFill>
          <a:blip r:embed="rId2"/>
          <a:srcRect/>
          <a:stretch>
            <a:fillRect/>
          </a:stretch>
        </p:blipFill>
        <p:spPr bwMode="auto">
          <a:xfrm>
            <a:off x="0" y="1687513"/>
            <a:ext cx="9197975" cy="5170487"/>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tle 1"/>
          <p:cNvSpPr>
            <a:spLocks noGrp="1"/>
          </p:cNvSpPr>
          <p:nvPr>
            <p:ph type="title"/>
          </p:nvPr>
        </p:nvSpPr>
        <p:spPr>
          <a:xfrm>
            <a:off x="457200" y="820738"/>
            <a:ext cx="8229600" cy="1143000"/>
          </a:xfrm>
        </p:spPr>
        <p:txBody>
          <a:bodyPr/>
          <a:lstStyle/>
          <a:p>
            <a:r>
              <a:rPr lang="en-US" smtClean="0"/>
              <a:t>eLibrary.ru</a:t>
            </a:r>
          </a:p>
        </p:txBody>
      </p:sp>
      <p:sp>
        <p:nvSpPr>
          <p:cNvPr id="106498" name="Content Placeholder 2"/>
          <p:cNvSpPr>
            <a:spLocks noGrp="1"/>
          </p:cNvSpPr>
          <p:nvPr>
            <p:ph idx="1"/>
          </p:nvPr>
        </p:nvSpPr>
        <p:spPr/>
        <p:txBody>
          <a:bodyPr/>
          <a:lstStyle/>
          <a:p>
            <a:endParaRPr lang="ru-RU" smtClean="0"/>
          </a:p>
        </p:txBody>
      </p:sp>
      <p:pic>
        <p:nvPicPr>
          <p:cNvPr id="106499" name="Picture 2"/>
          <p:cNvPicPr>
            <a:picLocks noChangeAspect="1" noChangeArrowheads="1"/>
          </p:cNvPicPr>
          <p:nvPr/>
        </p:nvPicPr>
        <p:blipFill>
          <a:blip r:embed="rId2"/>
          <a:srcRect/>
          <a:stretch>
            <a:fillRect/>
          </a:stretch>
        </p:blipFill>
        <p:spPr bwMode="auto">
          <a:xfrm>
            <a:off x="0" y="1812925"/>
            <a:ext cx="9144000" cy="504507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Title 1"/>
          <p:cNvSpPr>
            <a:spLocks noGrp="1"/>
          </p:cNvSpPr>
          <p:nvPr>
            <p:ph type="title"/>
          </p:nvPr>
        </p:nvSpPr>
        <p:spPr/>
        <p:txBody>
          <a:bodyPr/>
          <a:lstStyle/>
          <a:p>
            <a:endParaRPr lang="ru-RU" smtClean="0"/>
          </a:p>
        </p:txBody>
      </p:sp>
      <p:sp>
        <p:nvSpPr>
          <p:cNvPr id="107522" name="Content Placeholder 2"/>
          <p:cNvSpPr>
            <a:spLocks noGrp="1"/>
          </p:cNvSpPr>
          <p:nvPr>
            <p:ph idx="1"/>
          </p:nvPr>
        </p:nvSpPr>
        <p:spPr/>
        <p:txBody>
          <a:bodyPr/>
          <a:lstStyle/>
          <a:p>
            <a:endParaRPr lang="ru-RU" smtClean="0"/>
          </a:p>
        </p:txBody>
      </p:sp>
      <p:pic>
        <p:nvPicPr>
          <p:cNvPr id="107523" name="Picture 2"/>
          <p:cNvPicPr>
            <a:picLocks noChangeAspect="1" noChangeArrowheads="1"/>
          </p:cNvPicPr>
          <p:nvPr/>
        </p:nvPicPr>
        <p:blipFill>
          <a:blip r:embed="rId2"/>
          <a:srcRect/>
          <a:stretch>
            <a:fillRect/>
          </a:stretch>
        </p:blipFill>
        <p:spPr bwMode="auto">
          <a:xfrm>
            <a:off x="0" y="1739900"/>
            <a:ext cx="9104313" cy="51181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2"/>
          <p:cNvSpPr>
            <a:spLocks noGrp="1" noChangeArrowheads="1"/>
          </p:cNvSpPr>
          <p:nvPr>
            <p:ph type="title" idx="4294967295"/>
          </p:nvPr>
        </p:nvSpPr>
        <p:spPr>
          <a:xfrm>
            <a:off x="0" y="1214438"/>
            <a:ext cx="9144000" cy="461962"/>
          </a:xfrm>
        </p:spPr>
        <p:txBody>
          <a:bodyPr/>
          <a:lstStyle/>
          <a:p>
            <a:r>
              <a:rPr lang="en-US" smtClean="0">
                <a:ea typeface="ＭＳ Ｐゴシック"/>
                <a:cs typeface="ＭＳ Ｐゴシック"/>
              </a:rPr>
              <a:t>EDS:</a:t>
            </a:r>
            <a:r>
              <a:rPr lang="ru-RU" smtClean="0">
                <a:ea typeface="ＭＳ Ｐゴシック"/>
                <a:cs typeface="ＭＳ Ｐゴシック"/>
              </a:rPr>
              <a:t> </a:t>
            </a:r>
            <a:r>
              <a:rPr lang="en-US" sz="2400" smtClean="0">
                <a:ea typeface="ＭＳ Ｐゴシック"/>
                <a:cs typeface="ＭＳ Ｐゴシック"/>
              </a:rPr>
              <a:t>Web of Science </a:t>
            </a:r>
            <a:r>
              <a:rPr lang="ru-RU" sz="2400" smtClean="0">
                <a:ea typeface="ＭＳ Ｐゴシック"/>
                <a:cs typeface="ＭＳ Ｐゴシック"/>
              </a:rPr>
              <a:t>интеграция в </a:t>
            </a:r>
            <a:r>
              <a:rPr lang="en-US" sz="2400" smtClean="0">
                <a:ea typeface="ＭＳ Ｐゴシック"/>
                <a:cs typeface="ＭＳ Ｐゴシック"/>
              </a:rPr>
              <a:t>EDS</a:t>
            </a:r>
            <a:endParaRPr lang="en-US" smtClean="0">
              <a:ea typeface="ＭＳ Ｐゴシック"/>
              <a:cs typeface="ＭＳ Ｐゴシック"/>
            </a:endParaRPr>
          </a:p>
        </p:txBody>
      </p:sp>
      <p:sp>
        <p:nvSpPr>
          <p:cNvPr id="108546" name="Rectangle 3"/>
          <p:cNvSpPr>
            <a:spLocks noGrp="1" noChangeArrowheads="1"/>
          </p:cNvSpPr>
          <p:nvPr>
            <p:ph type="body" idx="4294967295"/>
          </p:nvPr>
        </p:nvSpPr>
        <p:spPr>
          <a:xfrm>
            <a:off x="2049463" y="2530475"/>
            <a:ext cx="5407025" cy="3365500"/>
          </a:xfrm>
        </p:spPr>
        <p:txBody>
          <a:bodyPr/>
          <a:lstStyle/>
          <a:p>
            <a:r>
              <a:rPr lang="en-US" sz="2100" smtClean="0">
                <a:ea typeface="ＭＳ Ｐゴシック"/>
                <a:cs typeface="ＭＳ Ｐゴシック"/>
              </a:rPr>
              <a:t>Web of Science </a:t>
            </a:r>
            <a:r>
              <a:rPr lang="ru-RU" sz="2100" smtClean="0">
                <a:ea typeface="ＭＳ Ｐゴシック"/>
                <a:cs typeface="ＭＳ Ｐゴシック"/>
              </a:rPr>
              <a:t>интеграция в </a:t>
            </a:r>
            <a:r>
              <a:rPr lang="en-US" sz="2100" smtClean="0">
                <a:ea typeface="ＭＳ Ｐゴシック"/>
                <a:cs typeface="ＭＳ Ｐゴシック"/>
              </a:rPr>
              <a:t>EDS</a:t>
            </a:r>
            <a:br>
              <a:rPr lang="en-US" sz="2100" smtClean="0">
                <a:ea typeface="ＭＳ Ｐゴシック"/>
                <a:cs typeface="ＭＳ Ｐゴシック"/>
              </a:rPr>
            </a:br>
            <a:r>
              <a:rPr lang="ru-RU" sz="2100" smtClean="0">
                <a:ea typeface="ＭＳ Ｐゴシック"/>
                <a:cs typeface="ＭＳ Ｐゴシック"/>
              </a:rPr>
              <a:t>для совместных подписчиков</a:t>
            </a:r>
            <a:endParaRPr lang="en-US" sz="2100" smtClean="0">
              <a:ea typeface="ＭＳ Ｐゴシック"/>
              <a:cs typeface="ＭＳ Ｐゴシック"/>
            </a:endParaRPr>
          </a:p>
        </p:txBody>
      </p:sp>
    </p:spTree>
  </p:cSld>
  <p:clrMapOvr>
    <a:masterClrMapping/>
  </p:clrMapOvr>
  <p:transition>
    <p:dissolv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69" name="Picture 2"/>
          <p:cNvPicPr>
            <a:picLocks noChangeAspect="1" noChangeArrowheads="1"/>
          </p:cNvPicPr>
          <p:nvPr/>
        </p:nvPicPr>
        <p:blipFill>
          <a:blip r:embed="rId2"/>
          <a:srcRect/>
          <a:stretch>
            <a:fillRect/>
          </a:stretch>
        </p:blipFill>
        <p:spPr bwMode="auto">
          <a:xfrm>
            <a:off x="0" y="1244600"/>
            <a:ext cx="9144000" cy="5329238"/>
          </a:xfrm>
          <a:prstGeom prst="rect">
            <a:avLst/>
          </a:prstGeom>
          <a:noFill/>
          <a:ln w="9525">
            <a:noFill/>
            <a:miter lim="800000"/>
            <a:headEnd/>
            <a:tailEnd/>
          </a:ln>
        </p:spPr>
      </p:pic>
      <p:sp>
        <p:nvSpPr>
          <p:cNvPr id="109570" name="Title 2"/>
          <p:cNvSpPr>
            <a:spLocks noGrp="1"/>
          </p:cNvSpPr>
          <p:nvPr>
            <p:ph type="title"/>
          </p:nvPr>
        </p:nvSpPr>
        <p:spPr>
          <a:xfrm>
            <a:off x="914400" y="381000"/>
            <a:ext cx="8229600" cy="1143000"/>
          </a:xfrm>
        </p:spPr>
        <p:txBody>
          <a:bodyPr/>
          <a:lstStyle/>
          <a:p>
            <a:r>
              <a:rPr lang="ru-RU" smtClean="0">
                <a:ea typeface="ＭＳ Ｐゴシック"/>
                <a:cs typeface="ＭＳ Ｐゴシック"/>
              </a:rPr>
              <a:t>Отображение цитирований </a:t>
            </a:r>
            <a:br>
              <a:rPr lang="ru-RU" smtClean="0">
                <a:ea typeface="ＭＳ Ｐゴシック"/>
                <a:cs typeface="ＭＳ Ｐゴシック"/>
              </a:rPr>
            </a:br>
            <a:r>
              <a:rPr lang="ru-RU" smtClean="0">
                <a:ea typeface="ＭＳ Ｐゴシック"/>
                <a:cs typeface="ＭＳ Ｐゴシック"/>
              </a:rPr>
              <a:t>из </a:t>
            </a:r>
            <a:r>
              <a:rPr lang="en-US" smtClean="0">
                <a:ea typeface="ＭＳ Ｐゴシック"/>
                <a:cs typeface="ＭＳ Ｐゴシック"/>
              </a:rPr>
              <a:t>WoS </a:t>
            </a:r>
            <a:r>
              <a:rPr lang="ru-RU" smtClean="0">
                <a:ea typeface="ＭＳ Ｐゴシック"/>
                <a:cs typeface="ＭＳ Ｐゴシック"/>
              </a:rPr>
              <a:t>для РГБ</a:t>
            </a:r>
            <a:endParaRPr lang="en-US" smtClean="0">
              <a:ea typeface="ＭＳ Ｐゴシック"/>
              <a:cs typeface="ＭＳ Ｐゴシック"/>
            </a:endParaRPr>
          </a:p>
        </p:txBody>
      </p:sp>
      <p:sp>
        <p:nvSpPr>
          <p:cNvPr id="109571" name="Oval 4"/>
          <p:cNvSpPr>
            <a:spLocks noChangeArrowheads="1"/>
          </p:cNvSpPr>
          <p:nvPr/>
        </p:nvSpPr>
        <p:spPr bwMode="auto">
          <a:xfrm>
            <a:off x="4225925" y="4178300"/>
            <a:ext cx="2427288" cy="504825"/>
          </a:xfrm>
          <a:prstGeom prst="ellipse">
            <a:avLst/>
          </a:prstGeom>
          <a:noFill/>
          <a:ln w="9525" algn="ctr">
            <a:solidFill>
              <a:srgbClr val="FF3300"/>
            </a:solidFill>
            <a:round/>
            <a:headEnd/>
            <a:tailEnd/>
          </a:ln>
        </p:spPr>
        <p:txBody>
          <a:bodyPr/>
          <a:lstStyle/>
          <a:p>
            <a:endParaRPr lang="ru-RU" baseline="-25000"/>
          </a:p>
        </p:txBody>
      </p:sp>
      <p:sp>
        <p:nvSpPr>
          <p:cNvPr id="109572" name="Content Placeholder 5"/>
          <p:cNvSpPr>
            <a:spLocks noGrp="1"/>
          </p:cNvSpPr>
          <p:nvPr>
            <p:ph idx="1"/>
          </p:nvPr>
        </p:nvSpPr>
        <p:spPr>
          <a:xfrm>
            <a:off x="4319588" y="5943600"/>
            <a:ext cx="1924050" cy="546100"/>
          </a:xfrm>
          <a:prstGeom prst="ellipse">
            <a:avLst/>
          </a:prstGeom>
          <a:ln cap="flat" algn="ctr">
            <a:solidFill>
              <a:srgbClr val="FF3300"/>
            </a:solidFill>
            <a:round/>
            <a:headEnd type="none" w="med" len="med"/>
            <a:tailEnd type="none" w="med" len="med"/>
          </a:ln>
        </p:spPr>
        <p:txBody>
          <a:bodyPr/>
          <a:lstStyle/>
          <a:p>
            <a:endParaRPr lang="ru-RU" smtClean="0">
              <a:ea typeface="ＭＳ Ｐゴシック"/>
              <a:cs typeface="ＭＳ Ｐゴシック"/>
            </a:endParaRPr>
          </a:p>
        </p:txBody>
      </p:sp>
    </p:spTree>
  </p:cSld>
  <p:clrMapOvr>
    <a:masterClrMapping/>
  </p:clrMapOvr>
  <p:transition>
    <p:dissolv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4"/>
          <p:cNvSpPr>
            <a:spLocks noChangeArrowheads="1"/>
          </p:cNvSpPr>
          <p:nvPr/>
        </p:nvSpPr>
        <p:spPr bwMode="auto">
          <a:xfrm>
            <a:off x="0" y="0"/>
            <a:ext cx="9144000" cy="6858000"/>
          </a:xfrm>
          <a:prstGeom prst="rect">
            <a:avLst/>
          </a:prstGeom>
          <a:solidFill>
            <a:schemeClr val="accent1"/>
          </a:solidFill>
          <a:ln w="9525">
            <a:noFill/>
            <a:miter lim="800000"/>
            <a:headEnd/>
            <a:tailEnd/>
          </a:ln>
        </p:spPr>
        <p:txBody>
          <a:bodyPr wrap="none" anchor="ctr"/>
          <a:lstStyle/>
          <a:p>
            <a:endParaRPr lang="ru-RU"/>
          </a:p>
        </p:txBody>
      </p:sp>
      <p:pic>
        <p:nvPicPr>
          <p:cNvPr id="110594" name="Picture 3"/>
          <p:cNvPicPr>
            <a:picLocks noChangeAspect="1" noChangeArrowheads="1"/>
          </p:cNvPicPr>
          <p:nvPr/>
        </p:nvPicPr>
        <p:blipFill>
          <a:blip r:embed="rId3"/>
          <a:srcRect b="41159"/>
          <a:stretch>
            <a:fillRect/>
          </a:stretch>
        </p:blipFill>
        <p:spPr bwMode="auto">
          <a:xfrm>
            <a:off x="547688" y="0"/>
            <a:ext cx="8083550" cy="6861175"/>
          </a:xfrm>
          <a:prstGeom prst="rect">
            <a:avLst/>
          </a:prstGeom>
          <a:noFill/>
          <a:ln w="9525">
            <a:noFill/>
            <a:miter lim="800000"/>
            <a:headEnd/>
            <a:tailEnd/>
          </a:ln>
        </p:spPr>
      </p:pic>
      <p:pic>
        <p:nvPicPr>
          <p:cNvPr id="110595" name="Picture 5"/>
          <p:cNvPicPr>
            <a:picLocks noChangeAspect="1" noChangeArrowheads="1"/>
          </p:cNvPicPr>
          <p:nvPr/>
        </p:nvPicPr>
        <p:blipFill>
          <a:blip r:embed="rId4"/>
          <a:srcRect l="29056"/>
          <a:stretch>
            <a:fillRect/>
          </a:stretch>
        </p:blipFill>
        <p:spPr bwMode="auto">
          <a:xfrm>
            <a:off x="0" y="5408613"/>
            <a:ext cx="930275" cy="6159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2"/>
          <p:cNvSpPr txBox="1">
            <a:spLocks noChangeArrowheads="1"/>
          </p:cNvSpPr>
          <p:nvPr/>
        </p:nvSpPr>
        <p:spPr bwMode="auto">
          <a:xfrm>
            <a:off x="1905000" y="762000"/>
            <a:ext cx="5715000" cy="914400"/>
          </a:xfrm>
          <a:prstGeom prst="rect">
            <a:avLst/>
          </a:prstGeom>
          <a:noFill/>
          <a:ln w="9525">
            <a:noFill/>
            <a:miter lim="800000"/>
            <a:headEnd/>
            <a:tailEnd/>
          </a:ln>
        </p:spPr>
        <p:txBody>
          <a:bodyPr>
            <a:spAutoFit/>
          </a:bodyPr>
          <a:lstStyle/>
          <a:p>
            <a:pPr algn="ctr"/>
            <a:r>
              <a:rPr lang="ru-RU" sz="4000" b="1" baseline="-4000">
                <a:solidFill>
                  <a:schemeClr val="accent2"/>
                </a:solidFill>
                <a:latin typeface="Arial Unicode MS" pitchFamily="34" charset="-128"/>
                <a:ea typeface="Arial Unicode MS" pitchFamily="34" charset="-128"/>
                <a:cs typeface="Arial Unicode MS" pitchFamily="34" charset="-128"/>
              </a:rPr>
              <a:t>Базы EBSCO в Украине</a:t>
            </a:r>
          </a:p>
          <a:p>
            <a:pPr algn="ctr"/>
            <a:r>
              <a:rPr lang="ru-RU" sz="4000" b="1" baseline="-4000">
                <a:solidFill>
                  <a:schemeClr val="accent2"/>
                </a:solidFill>
                <a:latin typeface="Arial Unicode MS" pitchFamily="34" charset="-128"/>
                <a:ea typeface="Arial Unicode MS" pitchFamily="34" charset="-128"/>
                <a:cs typeface="Arial Unicode MS" pitchFamily="34" charset="-128"/>
              </a:rPr>
              <a:t>через Информатио-консорциум</a:t>
            </a:r>
            <a:endParaRPr lang="ru-RU" sz="3600" b="1" baseline="-4000">
              <a:solidFill>
                <a:schemeClr val="accent2"/>
              </a:solidFill>
              <a:latin typeface="Arial Unicode MS" pitchFamily="34" charset="-128"/>
              <a:ea typeface="Arial Unicode MS" pitchFamily="34" charset="-128"/>
              <a:cs typeface="Arial Unicode MS" pitchFamily="34" charset="-128"/>
            </a:endParaRPr>
          </a:p>
        </p:txBody>
      </p:sp>
      <p:sp>
        <p:nvSpPr>
          <p:cNvPr id="28674" name="Text Box 3"/>
          <p:cNvSpPr txBox="1">
            <a:spLocks noChangeArrowheads="1"/>
          </p:cNvSpPr>
          <p:nvPr/>
        </p:nvSpPr>
        <p:spPr bwMode="auto">
          <a:xfrm>
            <a:off x="2133600" y="1752600"/>
            <a:ext cx="5181600" cy="3967163"/>
          </a:xfrm>
          <a:prstGeom prst="rect">
            <a:avLst/>
          </a:prstGeom>
          <a:noFill/>
          <a:ln w="9525">
            <a:noFill/>
            <a:miter lim="800000"/>
            <a:headEnd/>
            <a:tailEnd/>
          </a:ln>
        </p:spPr>
        <p:txBody>
          <a:bodyPr>
            <a:spAutoFit/>
          </a:bodyPr>
          <a:lstStyle/>
          <a:p>
            <a:pPr marL="457200" indent="-457200" algn="ctr"/>
            <a:endParaRPr lang="en-US" sz="2000" b="1" u="sng">
              <a:solidFill>
                <a:schemeClr val="accent2"/>
              </a:solidFill>
            </a:endParaRPr>
          </a:p>
          <a:p>
            <a:pPr marL="457200" indent="-457200">
              <a:buFontTx/>
              <a:buAutoNum type="arabicPeriod"/>
            </a:pPr>
            <a:r>
              <a:rPr lang="en-US" b="1"/>
              <a:t>Academic Search Premier</a:t>
            </a:r>
          </a:p>
          <a:p>
            <a:pPr marL="457200" indent="-457200">
              <a:buFontTx/>
              <a:buAutoNum type="arabicPeriod"/>
            </a:pPr>
            <a:r>
              <a:rPr lang="en-US" b="1"/>
              <a:t>Business Source  Premier</a:t>
            </a:r>
          </a:p>
          <a:p>
            <a:pPr marL="457200" indent="-457200">
              <a:buFontTx/>
              <a:buAutoNum type="arabicPeriod"/>
            </a:pPr>
            <a:r>
              <a:rPr lang="en-US" b="1"/>
              <a:t>ERIC</a:t>
            </a:r>
          </a:p>
          <a:p>
            <a:pPr marL="457200" indent="-457200">
              <a:buFontTx/>
              <a:buAutoNum type="arabicPeriod"/>
            </a:pPr>
            <a:r>
              <a:rPr lang="ru-RU" b="1"/>
              <a:t>Health Source: Academic </a:t>
            </a:r>
            <a:r>
              <a:rPr lang="en-US" b="1"/>
              <a:t>Edition</a:t>
            </a:r>
          </a:p>
          <a:p>
            <a:pPr marL="457200" indent="-457200">
              <a:buFontTx/>
              <a:buAutoNum type="arabicPeriod"/>
            </a:pPr>
            <a:r>
              <a:rPr lang="ru-RU" b="1"/>
              <a:t>Health Source:</a:t>
            </a:r>
            <a:r>
              <a:rPr lang="en-US" b="1"/>
              <a:t> Consumer Edition</a:t>
            </a:r>
          </a:p>
          <a:p>
            <a:pPr marL="457200" indent="-457200">
              <a:buFontTx/>
              <a:buAutoNum type="arabicPeriod"/>
            </a:pPr>
            <a:r>
              <a:rPr lang="en-US" b="1"/>
              <a:t>MasterFile Premier</a:t>
            </a:r>
          </a:p>
          <a:p>
            <a:pPr marL="457200" indent="-457200">
              <a:buFontTx/>
              <a:buAutoNum type="arabicPeriod"/>
            </a:pPr>
            <a:r>
              <a:rPr lang="en-US" b="1"/>
              <a:t>MEDLINE</a:t>
            </a:r>
          </a:p>
          <a:p>
            <a:pPr marL="457200" indent="-457200">
              <a:buFontTx/>
              <a:buAutoNum type="arabicPeriod"/>
            </a:pPr>
            <a:r>
              <a:rPr lang="en-US" b="1"/>
              <a:t>Newspaper Source</a:t>
            </a:r>
          </a:p>
          <a:p>
            <a:pPr marL="457200" indent="-457200">
              <a:buFontTx/>
              <a:buAutoNum type="arabicPeriod"/>
            </a:pPr>
            <a:r>
              <a:rPr lang="en-US" b="1"/>
              <a:t>Regional B</a:t>
            </a:r>
            <a:r>
              <a:rPr lang="ru-RU" b="1"/>
              <a:t>usiness News</a:t>
            </a:r>
            <a:endParaRPr lang="en-US" b="1"/>
          </a:p>
          <a:p>
            <a:pPr marL="457200" indent="-457200">
              <a:buFontTx/>
              <a:buAutoNum type="arabicPeriod"/>
            </a:pPr>
            <a:r>
              <a:rPr lang="en-US" b="1"/>
              <a:t>Library, Information Science &amp; Technology Abstracts – </a:t>
            </a:r>
            <a:r>
              <a:rPr lang="ru-RU" b="1"/>
              <a:t>подарок от</a:t>
            </a:r>
            <a:r>
              <a:rPr lang="en-US" b="1"/>
              <a:t> EBSCO </a:t>
            </a:r>
          </a:p>
          <a:p>
            <a:pPr marL="457200" indent="-457200">
              <a:buFontTx/>
              <a:buAutoNum type="arabicPeriod" startAt="11"/>
            </a:pPr>
            <a:r>
              <a:rPr lang="en-US" b="1"/>
              <a:t>GreenFILE – </a:t>
            </a:r>
            <a:r>
              <a:rPr lang="ru-RU" b="1"/>
              <a:t>подарок от</a:t>
            </a:r>
            <a:r>
              <a:rPr lang="en-US" b="1"/>
              <a:t> EBSCO</a:t>
            </a:r>
            <a:endParaRPr lang="ru-RU" b="1"/>
          </a:p>
        </p:txBody>
      </p:sp>
      <p:pic>
        <p:nvPicPr>
          <p:cNvPr id="28675" name="Picture 4" descr="Nature"/>
          <p:cNvPicPr>
            <a:picLocks noChangeAspect="1" noChangeArrowheads="1"/>
          </p:cNvPicPr>
          <p:nvPr/>
        </p:nvPicPr>
        <p:blipFill>
          <a:blip r:embed="rId2"/>
          <a:srcRect/>
          <a:stretch>
            <a:fillRect/>
          </a:stretch>
        </p:blipFill>
        <p:spPr bwMode="auto">
          <a:xfrm>
            <a:off x="304800" y="1828800"/>
            <a:ext cx="1436688" cy="1955800"/>
          </a:xfrm>
          <a:prstGeom prst="rect">
            <a:avLst/>
          </a:prstGeom>
          <a:noFill/>
          <a:ln w="9525">
            <a:solidFill>
              <a:schemeClr val="tx1"/>
            </a:solidFill>
            <a:miter lim="800000"/>
            <a:headEnd/>
            <a:tailEnd/>
          </a:ln>
        </p:spPr>
      </p:pic>
      <p:pic>
        <p:nvPicPr>
          <p:cNvPr id="28676" name="Picture 3" descr="B00005U5EB"/>
          <p:cNvPicPr>
            <a:picLocks noChangeAspect="1" noChangeArrowheads="1"/>
          </p:cNvPicPr>
          <p:nvPr/>
        </p:nvPicPr>
        <p:blipFill>
          <a:blip r:embed="rId3"/>
          <a:srcRect/>
          <a:stretch>
            <a:fillRect/>
          </a:stretch>
        </p:blipFill>
        <p:spPr bwMode="auto">
          <a:xfrm>
            <a:off x="7483475" y="1828800"/>
            <a:ext cx="1449388" cy="1960563"/>
          </a:xfrm>
          <a:prstGeom prst="rect">
            <a:avLst/>
          </a:prstGeom>
          <a:noFill/>
          <a:ln w="12700">
            <a:solidFill>
              <a:schemeClr val="bg2"/>
            </a:solidFill>
            <a:miter lim="800000"/>
            <a:headEnd/>
            <a:tailEnd/>
          </a:ln>
        </p:spPr>
      </p:pic>
      <p:pic>
        <p:nvPicPr>
          <p:cNvPr id="28677" name="Picture 7" descr="ScientificAmerican"/>
          <p:cNvPicPr>
            <a:picLocks noChangeAspect="1" noChangeArrowheads="1"/>
          </p:cNvPicPr>
          <p:nvPr/>
        </p:nvPicPr>
        <p:blipFill>
          <a:blip r:embed="rId4"/>
          <a:srcRect/>
          <a:stretch>
            <a:fillRect/>
          </a:stretch>
        </p:blipFill>
        <p:spPr bwMode="auto">
          <a:xfrm>
            <a:off x="304800" y="4038600"/>
            <a:ext cx="1489075" cy="2011363"/>
          </a:xfrm>
          <a:prstGeom prst="rect">
            <a:avLst/>
          </a:prstGeom>
          <a:noFill/>
          <a:ln w="9525">
            <a:noFill/>
            <a:miter lim="800000"/>
            <a:headEnd/>
            <a:tailEnd/>
          </a:ln>
        </p:spPr>
      </p:pic>
      <p:pic>
        <p:nvPicPr>
          <p:cNvPr id="28678" name="Picture 6" descr="JEcology"/>
          <p:cNvPicPr>
            <a:picLocks noChangeAspect="1" noChangeArrowheads="1"/>
          </p:cNvPicPr>
          <p:nvPr/>
        </p:nvPicPr>
        <p:blipFill>
          <a:blip r:embed="rId5"/>
          <a:srcRect/>
          <a:stretch>
            <a:fillRect/>
          </a:stretch>
        </p:blipFill>
        <p:spPr bwMode="auto">
          <a:xfrm>
            <a:off x="7391400" y="4038600"/>
            <a:ext cx="1603375" cy="2163763"/>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1" name="Picture 4" descr="Screen shot 2011-03-14 at 11.59.18 AM.png"/>
          <p:cNvPicPr>
            <a:picLocks noChangeAspect="1"/>
          </p:cNvPicPr>
          <p:nvPr/>
        </p:nvPicPr>
        <p:blipFill>
          <a:blip r:embed="rId3"/>
          <a:srcRect l="2014" r="1343"/>
          <a:stretch>
            <a:fillRect/>
          </a:stretch>
        </p:blipFill>
        <p:spPr bwMode="auto">
          <a:xfrm>
            <a:off x="0" y="-17463"/>
            <a:ext cx="9144000" cy="6875463"/>
          </a:xfrm>
          <a:prstGeom prst="rect">
            <a:avLst/>
          </a:prstGeom>
          <a:noFill/>
          <a:ln w="9525">
            <a:noFill/>
            <a:miter lim="800000"/>
            <a:headEnd/>
            <a:tailEnd/>
          </a:ln>
        </p:spPr>
      </p:pic>
      <p:pic>
        <p:nvPicPr>
          <p:cNvPr id="112642" name="Picture 5"/>
          <p:cNvPicPr>
            <a:picLocks noChangeAspect="1" noChangeArrowheads="1"/>
          </p:cNvPicPr>
          <p:nvPr/>
        </p:nvPicPr>
        <p:blipFill>
          <a:blip r:embed="rId4"/>
          <a:srcRect l="29056"/>
          <a:stretch>
            <a:fillRect/>
          </a:stretch>
        </p:blipFill>
        <p:spPr bwMode="auto">
          <a:xfrm>
            <a:off x="1079500" y="152400"/>
            <a:ext cx="930275" cy="6159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4"/>
          <p:cNvSpPr>
            <a:spLocks noChangeArrowheads="1"/>
          </p:cNvSpPr>
          <p:nvPr/>
        </p:nvSpPr>
        <p:spPr bwMode="auto">
          <a:xfrm>
            <a:off x="0" y="0"/>
            <a:ext cx="9144000" cy="6856413"/>
          </a:xfrm>
          <a:prstGeom prst="rect">
            <a:avLst/>
          </a:prstGeom>
          <a:solidFill>
            <a:schemeClr val="accent1"/>
          </a:solidFill>
          <a:ln w="9525">
            <a:noFill/>
            <a:miter lim="800000"/>
            <a:headEnd/>
            <a:tailEnd/>
          </a:ln>
        </p:spPr>
        <p:txBody>
          <a:bodyPr wrap="none" anchor="ctr"/>
          <a:lstStyle/>
          <a:p>
            <a:endParaRPr lang="ru-RU"/>
          </a:p>
        </p:txBody>
      </p:sp>
      <p:pic>
        <p:nvPicPr>
          <p:cNvPr id="114690" name="Picture 10"/>
          <p:cNvPicPr>
            <a:picLocks noChangeAspect="1" noChangeArrowheads="1"/>
          </p:cNvPicPr>
          <p:nvPr/>
        </p:nvPicPr>
        <p:blipFill>
          <a:blip r:embed="rId3"/>
          <a:srcRect/>
          <a:stretch>
            <a:fillRect/>
          </a:stretch>
        </p:blipFill>
        <p:spPr bwMode="auto">
          <a:xfrm>
            <a:off x="298450" y="0"/>
            <a:ext cx="8547100" cy="6858000"/>
          </a:xfrm>
          <a:prstGeom prst="rect">
            <a:avLst/>
          </a:prstGeom>
          <a:noFill/>
          <a:ln w="9525">
            <a:noFill/>
            <a:miter lim="800000"/>
            <a:headEnd/>
            <a:tailEnd/>
          </a:ln>
        </p:spPr>
      </p:pic>
      <p:sp>
        <p:nvSpPr>
          <p:cNvPr id="114691" name="Line 5"/>
          <p:cNvSpPr>
            <a:spLocks noChangeShapeType="1"/>
          </p:cNvSpPr>
          <p:nvPr/>
        </p:nvSpPr>
        <p:spPr bwMode="auto">
          <a:xfrm flipH="1">
            <a:off x="3816350" y="5064125"/>
            <a:ext cx="1655763" cy="1185863"/>
          </a:xfrm>
          <a:prstGeom prst="line">
            <a:avLst/>
          </a:prstGeom>
          <a:noFill/>
          <a:ln w="190500">
            <a:solidFill>
              <a:srgbClr val="518FC6"/>
            </a:solidFill>
            <a:round/>
            <a:headEnd/>
            <a:tailEnd type="triangle" w="med" len="med"/>
          </a:ln>
        </p:spPr>
        <p:txBody>
          <a:bodyPr/>
          <a:lstStyle/>
          <a:p>
            <a:endParaRPr lang="en-US"/>
          </a:p>
        </p:txBody>
      </p:sp>
      <p:sp>
        <p:nvSpPr>
          <p:cNvPr id="114692" name="AutoShape 11"/>
          <p:cNvSpPr>
            <a:spLocks noChangeArrowheads="1"/>
          </p:cNvSpPr>
          <p:nvPr/>
        </p:nvSpPr>
        <p:spPr bwMode="auto">
          <a:xfrm>
            <a:off x="5172075" y="3844925"/>
            <a:ext cx="3733800" cy="2797175"/>
          </a:xfrm>
          <a:prstGeom prst="roundRect">
            <a:avLst>
              <a:gd name="adj" fmla="val 16667"/>
            </a:avLst>
          </a:prstGeom>
          <a:gradFill rotWithShape="1">
            <a:gsLst>
              <a:gs pos="0">
                <a:srgbClr val="0A4877"/>
              </a:gs>
              <a:gs pos="100000">
                <a:srgbClr val="518FC6"/>
              </a:gs>
            </a:gsLst>
            <a:lin ang="5400000" scaled="1"/>
          </a:gradFill>
          <a:ln w="9525">
            <a:noFill/>
            <a:round/>
            <a:headEnd/>
            <a:tailEnd/>
          </a:ln>
        </p:spPr>
        <p:txBody>
          <a:bodyPr wrap="none" anchor="ctr"/>
          <a:lstStyle/>
          <a:p>
            <a:endParaRPr lang="ru-RU" baseline="-25000"/>
          </a:p>
        </p:txBody>
      </p:sp>
      <p:sp>
        <p:nvSpPr>
          <p:cNvPr id="114693" name="AutoShape 12"/>
          <p:cNvSpPr>
            <a:spLocks noChangeArrowheads="1"/>
          </p:cNvSpPr>
          <p:nvPr/>
        </p:nvSpPr>
        <p:spPr bwMode="auto">
          <a:xfrm>
            <a:off x="5248275" y="3921125"/>
            <a:ext cx="3581400" cy="2636838"/>
          </a:xfrm>
          <a:prstGeom prst="roundRect">
            <a:avLst>
              <a:gd name="adj" fmla="val 16667"/>
            </a:avLst>
          </a:prstGeom>
          <a:gradFill rotWithShape="1">
            <a:gsLst>
              <a:gs pos="0">
                <a:srgbClr val="518FC6"/>
              </a:gs>
              <a:gs pos="100000">
                <a:srgbClr val="0A4877"/>
              </a:gs>
            </a:gsLst>
            <a:lin ang="5400000" scaled="1"/>
          </a:gradFill>
          <a:ln w="9525">
            <a:noFill/>
            <a:round/>
            <a:headEnd/>
            <a:tailEnd/>
          </a:ln>
        </p:spPr>
        <p:txBody>
          <a:bodyPr wrap="none" anchor="ctr"/>
          <a:lstStyle/>
          <a:p>
            <a:endParaRPr lang="ru-RU" baseline="-25000"/>
          </a:p>
        </p:txBody>
      </p:sp>
      <p:sp>
        <p:nvSpPr>
          <p:cNvPr id="114694" name="Rectangle 13"/>
          <p:cNvSpPr>
            <a:spLocks noChangeArrowheads="1"/>
          </p:cNvSpPr>
          <p:nvPr/>
        </p:nvSpPr>
        <p:spPr bwMode="auto">
          <a:xfrm>
            <a:off x="5324475" y="4013200"/>
            <a:ext cx="3505200" cy="2387600"/>
          </a:xfrm>
          <a:prstGeom prst="rect">
            <a:avLst/>
          </a:prstGeom>
          <a:noFill/>
          <a:ln w="9525">
            <a:noFill/>
            <a:miter lim="800000"/>
            <a:headEnd/>
            <a:tailEnd/>
          </a:ln>
        </p:spPr>
        <p:txBody>
          <a:bodyPr>
            <a:spAutoFit/>
          </a:bodyPr>
          <a:lstStyle/>
          <a:p>
            <a:r>
              <a:rPr lang="ru-RU" sz="2600" b="1">
                <a:solidFill>
                  <a:schemeClr val="bg1"/>
                </a:solidFill>
              </a:rPr>
              <a:t>Ограничитель</a:t>
            </a:r>
            <a:endParaRPr lang="en-US" sz="2600" b="1">
              <a:solidFill>
                <a:schemeClr val="bg1"/>
              </a:solidFill>
            </a:endParaRPr>
          </a:p>
          <a:p>
            <a:pPr>
              <a:spcBef>
                <a:spcPct val="30000"/>
              </a:spcBef>
            </a:pPr>
            <a:r>
              <a:rPr lang="ru-RU" sz="2200" b="1">
                <a:solidFill>
                  <a:schemeClr val="bg1"/>
                </a:solidFill>
              </a:rPr>
              <a:t>Поиска по каталогам</a:t>
            </a:r>
            <a:r>
              <a:rPr lang="en-US" sz="2200" b="1">
                <a:solidFill>
                  <a:schemeClr val="bg1"/>
                </a:solidFill>
              </a:rPr>
              <a:t/>
            </a:r>
            <a:br>
              <a:rPr lang="en-US" sz="2200" b="1">
                <a:solidFill>
                  <a:schemeClr val="bg1"/>
                </a:solidFill>
              </a:rPr>
            </a:br>
            <a:r>
              <a:rPr lang="ru-RU" sz="2200" b="1">
                <a:solidFill>
                  <a:schemeClr val="bg1"/>
                </a:solidFill>
              </a:rPr>
              <a:t>филиалов библиотеки.</a:t>
            </a:r>
            <a:endParaRPr lang="en-US" sz="2200" b="1">
              <a:solidFill>
                <a:schemeClr val="bg1"/>
              </a:solidFill>
            </a:endParaRPr>
          </a:p>
          <a:p>
            <a:pPr>
              <a:spcBef>
                <a:spcPct val="30000"/>
              </a:spcBef>
            </a:pPr>
            <a:r>
              <a:rPr lang="en-US" sz="2200" b="1">
                <a:solidFill>
                  <a:schemeClr val="bg1"/>
                </a:solidFill>
              </a:rPr>
              <a:t>Admin </a:t>
            </a:r>
            <a:r>
              <a:rPr lang="ru-RU" sz="2200" b="1">
                <a:solidFill>
                  <a:schemeClr val="bg1"/>
                </a:solidFill>
              </a:rPr>
              <a:t>может установить один или несколько каталогов</a:t>
            </a:r>
            <a:endParaRPr lang="en-US" sz="2200" b="1">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7" name="Picture 8" descr="knownitem"/>
          <p:cNvPicPr>
            <a:picLocks noChangeAspect="1" noChangeArrowheads="1"/>
          </p:cNvPicPr>
          <p:nvPr/>
        </p:nvPicPr>
        <p:blipFill>
          <a:blip r:embed="rId3"/>
          <a:srcRect/>
          <a:stretch>
            <a:fillRect/>
          </a:stretch>
        </p:blipFill>
        <p:spPr bwMode="auto">
          <a:xfrm>
            <a:off x="0" y="-1588"/>
            <a:ext cx="9145588" cy="6861176"/>
          </a:xfrm>
          <a:prstGeom prst="rect">
            <a:avLst/>
          </a:prstGeom>
          <a:noFill/>
          <a:ln w="9525">
            <a:noFill/>
            <a:miter lim="800000"/>
            <a:headEnd/>
            <a:tailEnd/>
          </a:ln>
        </p:spPr>
      </p:pic>
      <p:sp>
        <p:nvSpPr>
          <p:cNvPr id="116738" name="AutoShape 11"/>
          <p:cNvSpPr>
            <a:spLocks noChangeArrowheads="1"/>
          </p:cNvSpPr>
          <p:nvPr/>
        </p:nvSpPr>
        <p:spPr bwMode="auto">
          <a:xfrm>
            <a:off x="1884363" y="4683125"/>
            <a:ext cx="5362575" cy="1365250"/>
          </a:xfrm>
          <a:prstGeom prst="roundRect">
            <a:avLst>
              <a:gd name="adj" fmla="val 16667"/>
            </a:avLst>
          </a:prstGeom>
          <a:gradFill rotWithShape="1">
            <a:gsLst>
              <a:gs pos="0">
                <a:srgbClr val="0A4877"/>
              </a:gs>
              <a:gs pos="100000">
                <a:srgbClr val="518FC6"/>
              </a:gs>
            </a:gsLst>
            <a:lin ang="5400000" scaled="1"/>
          </a:gradFill>
          <a:ln w="9525">
            <a:noFill/>
            <a:round/>
            <a:headEnd/>
            <a:tailEnd/>
          </a:ln>
        </p:spPr>
        <p:txBody>
          <a:bodyPr wrap="none" anchor="ctr"/>
          <a:lstStyle/>
          <a:p>
            <a:endParaRPr lang="ru-RU" baseline="-25000"/>
          </a:p>
        </p:txBody>
      </p:sp>
      <p:sp>
        <p:nvSpPr>
          <p:cNvPr id="116739" name="AutoShape 12"/>
          <p:cNvSpPr>
            <a:spLocks noChangeArrowheads="1"/>
          </p:cNvSpPr>
          <p:nvPr/>
        </p:nvSpPr>
        <p:spPr bwMode="auto">
          <a:xfrm>
            <a:off x="1960563" y="4759325"/>
            <a:ext cx="5230812" cy="1203325"/>
          </a:xfrm>
          <a:prstGeom prst="roundRect">
            <a:avLst>
              <a:gd name="adj" fmla="val 16667"/>
            </a:avLst>
          </a:prstGeom>
          <a:gradFill rotWithShape="1">
            <a:gsLst>
              <a:gs pos="0">
                <a:srgbClr val="518FC6"/>
              </a:gs>
              <a:gs pos="100000">
                <a:srgbClr val="0A4877"/>
              </a:gs>
            </a:gsLst>
            <a:lin ang="5400000" scaled="1"/>
          </a:gradFill>
          <a:ln w="9525">
            <a:noFill/>
            <a:round/>
            <a:headEnd/>
            <a:tailEnd/>
          </a:ln>
        </p:spPr>
        <p:txBody>
          <a:bodyPr wrap="none" anchor="ctr"/>
          <a:lstStyle/>
          <a:p>
            <a:endParaRPr lang="ru-RU" baseline="-25000"/>
          </a:p>
        </p:txBody>
      </p:sp>
      <p:sp>
        <p:nvSpPr>
          <p:cNvPr id="116740" name="Rectangle 13"/>
          <p:cNvSpPr>
            <a:spLocks noChangeArrowheads="1"/>
          </p:cNvSpPr>
          <p:nvPr/>
        </p:nvSpPr>
        <p:spPr bwMode="auto">
          <a:xfrm>
            <a:off x="1954213" y="4919663"/>
            <a:ext cx="5216525" cy="508000"/>
          </a:xfrm>
          <a:prstGeom prst="rect">
            <a:avLst/>
          </a:prstGeom>
          <a:noFill/>
          <a:ln w="9525">
            <a:noFill/>
            <a:miter lim="800000"/>
            <a:headEnd/>
            <a:tailEnd/>
          </a:ln>
        </p:spPr>
        <p:txBody>
          <a:bodyPr>
            <a:spAutoFit/>
          </a:bodyPr>
          <a:lstStyle/>
          <a:p>
            <a:pPr algn="ctr">
              <a:lnSpc>
                <a:spcPct val="90000"/>
              </a:lnSpc>
            </a:pPr>
            <a:r>
              <a:rPr lang="ru-RU" sz="3000" b="1">
                <a:solidFill>
                  <a:schemeClr val="bg1"/>
                </a:solidFill>
              </a:rPr>
              <a:t>Брэндинг</a:t>
            </a:r>
            <a:endParaRPr lang="en-US" sz="3000" b="1">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Title 1"/>
          <p:cNvSpPr>
            <a:spLocks noGrp="1"/>
          </p:cNvSpPr>
          <p:nvPr>
            <p:ph type="title"/>
          </p:nvPr>
        </p:nvSpPr>
        <p:spPr>
          <a:xfrm>
            <a:off x="457200" y="533400"/>
            <a:ext cx="8229600" cy="1143000"/>
          </a:xfrm>
        </p:spPr>
        <p:txBody>
          <a:bodyPr/>
          <a:lstStyle/>
          <a:p>
            <a:r>
              <a:rPr lang="ru-RU" smtClean="0"/>
              <a:t>Отображение результатов</a:t>
            </a:r>
            <a:br>
              <a:rPr lang="ru-RU" smtClean="0"/>
            </a:br>
            <a:r>
              <a:rPr lang="ru-RU" smtClean="0"/>
              <a:t> поиска по базам данных</a:t>
            </a:r>
            <a:endParaRPr lang="en-US" smtClean="0"/>
          </a:p>
        </p:txBody>
      </p:sp>
      <p:sp>
        <p:nvSpPr>
          <p:cNvPr id="118786" name="Content Placeholder 2"/>
          <p:cNvSpPr>
            <a:spLocks noGrp="1"/>
          </p:cNvSpPr>
          <p:nvPr>
            <p:ph idx="1"/>
          </p:nvPr>
        </p:nvSpPr>
        <p:spPr/>
        <p:txBody>
          <a:bodyPr/>
          <a:lstStyle/>
          <a:p>
            <a:endParaRPr lang="ru-RU" smtClean="0"/>
          </a:p>
        </p:txBody>
      </p:sp>
      <p:pic>
        <p:nvPicPr>
          <p:cNvPr id="118787" name="Picture 2"/>
          <p:cNvPicPr>
            <a:picLocks noChangeAspect="1" noChangeArrowheads="1"/>
          </p:cNvPicPr>
          <p:nvPr/>
        </p:nvPicPr>
        <p:blipFill>
          <a:blip r:embed="rId2"/>
          <a:srcRect/>
          <a:stretch>
            <a:fillRect/>
          </a:stretch>
        </p:blipFill>
        <p:spPr bwMode="auto">
          <a:xfrm>
            <a:off x="0" y="1717675"/>
            <a:ext cx="9144000" cy="514032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09" name="Picture 4"/>
          <p:cNvPicPr>
            <a:picLocks noChangeAspect="1" noChangeArrowheads="1"/>
          </p:cNvPicPr>
          <p:nvPr/>
        </p:nvPicPr>
        <p:blipFill>
          <a:blip r:embed="rId2"/>
          <a:srcRect/>
          <a:stretch>
            <a:fillRect/>
          </a:stretch>
        </p:blipFill>
        <p:spPr bwMode="auto">
          <a:xfrm>
            <a:off x="0" y="1000125"/>
            <a:ext cx="9144000" cy="5715000"/>
          </a:xfrm>
          <a:prstGeom prst="rect">
            <a:avLst/>
          </a:prstGeom>
          <a:noFill/>
          <a:ln w="9525">
            <a:noFill/>
            <a:miter lim="800000"/>
            <a:headEnd/>
            <a:tailEnd/>
          </a:ln>
        </p:spPr>
      </p:pic>
      <p:sp>
        <p:nvSpPr>
          <p:cNvPr id="96261" name="Oval 5"/>
          <p:cNvSpPr>
            <a:spLocks noChangeArrowheads="1"/>
          </p:cNvSpPr>
          <p:nvPr/>
        </p:nvSpPr>
        <p:spPr bwMode="auto">
          <a:xfrm>
            <a:off x="0" y="2133600"/>
            <a:ext cx="1524000" cy="4724400"/>
          </a:xfrm>
          <a:prstGeom prst="ellipse">
            <a:avLst/>
          </a:prstGeom>
          <a:noFill/>
          <a:ln w="57150">
            <a:solidFill>
              <a:srgbClr val="FF0000"/>
            </a:solidFill>
            <a:round/>
            <a:headEnd/>
            <a:tailEnd/>
          </a:ln>
        </p:spPr>
        <p:txBody>
          <a:bodyPr wrap="none" anchor="ctr"/>
          <a:lstStyle/>
          <a:p>
            <a:endParaRPr lang="pl-PL"/>
          </a:p>
        </p:txBody>
      </p:sp>
      <p:sp>
        <p:nvSpPr>
          <p:cNvPr id="96264" name="Line 8"/>
          <p:cNvSpPr>
            <a:spLocks noChangeShapeType="1"/>
          </p:cNvSpPr>
          <p:nvPr/>
        </p:nvSpPr>
        <p:spPr bwMode="auto">
          <a:xfrm flipH="1">
            <a:off x="1295400" y="1295400"/>
            <a:ext cx="1828800" cy="1371600"/>
          </a:xfrm>
          <a:prstGeom prst="line">
            <a:avLst/>
          </a:prstGeom>
          <a:noFill/>
          <a:ln w="76200">
            <a:solidFill>
              <a:srgbClr val="FF3300"/>
            </a:solidFill>
            <a:round/>
            <a:headEnd/>
            <a:tailEnd type="triangle" w="med" len="med"/>
          </a:ln>
        </p:spPr>
        <p:txBody>
          <a:bodyPr/>
          <a:lstStyle/>
          <a:p>
            <a:endParaRPr 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96264"/>
                                        </p:tgtEl>
                                        <p:attrNameLst>
                                          <p:attrName>style.visibility</p:attrName>
                                        </p:attrNameLst>
                                      </p:cBhvr>
                                      <p:to>
                                        <p:strVal val="visible"/>
                                      </p:to>
                                    </p:set>
                                    <p:anim calcmode="lin" valueType="num">
                                      <p:cBhvr>
                                        <p:cTn id="7" dur="1000" fill="hold"/>
                                        <p:tgtEl>
                                          <p:spTgt spid="96264"/>
                                        </p:tgtEl>
                                        <p:attrNameLst>
                                          <p:attrName>ppt_w</p:attrName>
                                        </p:attrNameLst>
                                      </p:cBhvr>
                                      <p:tavLst>
                                        <p:tav tm="0">
                                          <p:val>
                                            <p:strVal val="#ppt_w*0.70"/>
                                          </p:val>
                                        </p:tav>
                                        <p:tav tm="100000">
                                          <p:val>
                                            <p:strVal val="#ppt_w"/>
                                          </p:val>
                                        </p:tav>
                                      </p:tavLst>
                                    </p:anim>
                                    <p:anim calcmode="lin" valueType="num">
                                      <p:cBhvr>
                                        <p:cTn id="8" dur="1000" fill="hold"/>
                                        <p:tgtEl>
                                          <p:spTgt spid="96264"/>
                                        </p:tgtEl>
                                        <p:attrNameLst>
                                          <p:attrName>ppt_h</p:attrName>
                                        </p:attrNameLst>
                                      </p:cBhvr>
                                      <p:tavLst>
                                        <p:tav tm="0">
                                          <p:val>
                                            <p:strVal val="#ppt_h"/>
                                          </p:val>
                                        </p:tav>
                                        <p:tav tm="100000">
                                          <p:val>
                                            <p:strVal val="#ppt_h"/>
                                          </p:val>
                                        </p:tav>
                                      </p:tavLst>
                                    </p:anim>
                                    <p:animEffect transition="in" filter="fade">
                                      <p:cBhvr>
                                        <p:cTn id="9" dur="1000"/>
                                        <p:tgtEl>
                                          <p:spTgt spid="96264"/>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96261"/>
                                        </p:tgtEl>
                                        <p:attrNameLst>
                                          <p:attrName>style.visibility</p:attrName>
                                        </p:attrNameLst>
                                      </p:cBhvr>
                                      <p:to>
                                        <p:strVal val="visible"/>
                                      </p:to>
                                    </p:set>
                                    <p:anim calcmode="lin" valueType="num">
                                      <p:cBhvr>
                                        <p:cTn id="13" dur="1000" fill="hold"/>
                                        <p:tgtEl>
                                          <p:spTgt spid="96261"/>
                                        </p:tgtEl>
                                        <p:attrNameLst>
                                          <p:attrName>ppt_w</p:attrName>
                                        </p:attrNameLst>
                                      </p:cBhvr>
                                      <p:tavLst>
                                        <p:tav tm="0">
                                          <p:val>
                                            <p:strVal val="#ppt_w*0.70"/>
                                          </p:val>
                                        </p:tav>
                                        <p:tav tm="100000">
                                          <p:val>
                                            <p:strVal val="#ppt_w"/>
                                          </p:val>
                                        </p:tav>
                                      </p:tavLst>
                                    </p:anim>
                                    <p:anim calcmode="lin" valueType="num">
                                      <p:cBhvr>
                                        <p:cTn id="14" dur="1000" fill="hold"/>
                                        <p:tgtEl>
                                          <p:spTgt spid="96261"/>
                                        </p:tgtEl>
                                        <p:attrNameLst>
                                          <p:attrName>ppt_h</p:attrName>
                                        </p:attrNameLst>
                                      </p:cBhvr>
                                      <p:tavLst>
                                        <p:tav tm="0">
                                          <p:val>
                                            <p:strVal val="#ppt_h"/>
                                          </p:val>
                                        </p:tav>
                                        <p:tav tm="100000">
                                          <p:val>
                                            <p:strVal val="#ppt_h"/>
                                          </p:val>
                                        </p:tav>
                                      </p:tavLst>
                                    </p:anim>
                                    <p:animEffect transition="in" filter="fade">
                                      <p:cBhvr>
                                        <p:cTn id="15" dur="1000"/>
                                        <p:tgtEl>
                                          <p:spTgt spid="962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61" grpId="0" animBg="1"/>
      <p:bldP spid="96264"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3" name="Picture 14"/>
          <p:cNvPicPr>
            <a:picLocks noChangeAspect="1" noChangeArrowheads="1"/>
          </p:cNvPicPr>
          <p:nvPr/>
        </p:nvPicPr>
        <p:blipFill>
          <a:blip r:embed="rId2"/>
          <a:srcRect/>
          <a:stretch>
            <a:fillRect/>
          </a:stretch>
        </p:blipFill>
        <p:spPr bwMode="auto">
          <a:xfrm>
            <a:off x="0" y="1238250"/>
            <a:ext cx="8991600" cy="5619750"/>
          </a:xfrm>
          <a:prstGeom prst="rect">
            <a:avLst/>
          </a:prstGeom>
          <a:noFill/>
          <a:ln w="9525">
            <a:noFill/>
            <a:miter lim="800000"/>
            <a:headEnd/>
            <a:tailEnd/>
          </a:ln>
        </p:spPr>
      </p:pic>
      <p:sp>
        <p:nvSpPr>
          <p:cNvPr id="95249" name="Line 17"/>
          <p:cNvSpPr>
            <a:spLocks noChangeShapeType="1"/>
          </p:cNvSpPr>
          <p:nvPr/>
        </p:nvSpPr>
        <p:spPr bwMode="auto">
          <a:xfrm flipH="1">
            <a:off x="1295400" y="685800"/>
            <a:ext cx="1828800" cy="1676400"/>
          </a:xfrm>
          <a:prstGeom prst="line">
            <a:avLst/>
          </a:prstGeom>
          <a:noFill/>
          <a:ln w="76200">
            <a:solidFill>
              <a:srgbClr val="FF3300"/>
            </a:solidFill>
            <a:round/>
            <a:headEnd/>
            <a:tailEnd type="triangle" w="med" len="med"/>
          </a:ln>
        </p:spPr>
        <p:txBody>
          <a:bodyPr/>
          <a:lstStyle/>
          <a:p>
            <a:endParaRPr lang="en-US"/>
          </a:p>
        </p:txBody>
      </p:sp>
      <p:sp>
        <p:nvSpPr>
          <p:cNvPr id="95250" name="Oval 18"/>
          <p:cNvSpPr>
            <a:spLocks noChangeArrowheads="1"/>
          </p:cNvSpPr>
          <p:nvPr/>
        </p:nvSpPr>
        <p:spPr bwMode="auto">
          <a:xfrm>
            <a:off x="0" y="1600200"/>
            <a:ext cx="1524000" cy="5257800"/>
          </a:xfrm>
          <a:prstGeom prst="ellipse">
            <a:avLst/>
          </a:prstGeom>
          <a:noFill/>
          <a:ln w="57150">
            <a:solidFill>
              <a:srgbClr val="FF0000"/>
            </a:solidFill>
            <a:round/>
            <a:headEnd/>
            <a:tailEnd/>
          </a:ln>
        </p:spPr>
        <p:txBody>
          <a:bodyPr wrap="none" anchor="ctr"/>
          <a:lstStyle/>
          <a:p>
            <a:endParaRPr lang="pl-PL"/>
          </a:p>
        </p:txBody>
      </p:sp>
      <p:sp>
        <p:nvSpPr>
          <p:cNvPr id="95251" name="Rectangle 19"/>
          <p:cNvSpPr>
            <a:spLocks noChangeArrowheads="1"/>
          </p:cNvSpPr>
          <p:nvPr/>
        </p:nvSpPr>
        <p:spPr bwMode="auto">
          <a:xfrm>
            <a:off x="2971800" y="1295400"/>
            <a:ext cx="5029200" cy="5562600"/>
          </a:xfrm>
          <a:prstGeom prst="rect">
            <a:avLst/>
          </a:prstGeom>
          <a:noFill/>
          <a:ln w="57150">
            <a:solidFill>
              <a:srgbClr val="FF3300"/>
            </a:solidFill>
            <a:miter lim="800000"/>
            <a:headEnd/>
            <a:tailEnd/>
          </a:ln>
        </p:spPr>
        <p:txBody>
          <a:bodyPr wrap="none" anchor="ctr"/>
          <a:lstStyle/>
          <a:p>
            <a:endParaRPr lang="pl-PL"/>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95249"/>
                                        </p:tgtEl>
                                        <p:attrNameLst>
                                          <p:attrName>style.visibility</p:attrName>
                                        </p:attrNameLst>
                                      </p:cBhvr>
                                      <p:to>
                                        <p:strVal val="visible"/>
                                      </p:to>
                                    </p:set>
                                    <p:anim calcmode="lin" valueType="num">
                                      <p:cBhvr>
                                        <p:cTn id="7" dur="1000" fill="hold"/>
                                        <p:tgtEl>
                                          <p:spTgt spid="95249"/>
                                        </p:tgtEl>
                                        <p:attrNameLst>
                                          <p:attrName>ppt_w</p:attrName>
                                        </p:attrNameLst>
                                      </p:cBhvr>
                                      <p:tavLst>
                                        <p:tav tm="0">
                                          <p:val>
                                            <p:strVal val="#ppt_w*0.70"/>
                                          </p:val>
                                        </p:tav>
                                        <p:tav tm="100000">
                                          <p:val>
                                            <p:strVal val="#ppt_w"/>
                                          </p:val>
                                        </p:tav>
                                      </p:tavLst>
                                    </p:anim>
                                    <p:anim calcmode="lin" valueType="num">
                                      <p:cBhvr>
                                        <p:cTn id="8" dur="1000" fill="hold"/>
                                        <p:tgtEl>
                                          <p:spTgt spid="95249"/>
                                        </p:tgtEl>
                                        <p:attrNameLst>
                                          <p:attrName>ppt_h</p:attrName>
                                        </p:attrNameLst>
                                      </p:cBhvr>
                                      <p:tavLst>
                                        <p:tav tm="0">
                                          <p:val>
                                            <p:strVal val="#ppt_h"/>
                                          </p:val>
                                        </p:tav>
                                        <p:tav tm="100000">
                                          <p:val>
                                            <p:strVal val="#ppt_h"/>
                                          </p:val>
                                        </p:tav>
                                      </p:tavLst>
                                    </p:anim>
                                    <p:animEffect transition="in" filter="fade">
                                      <p:cBhvr>
                                        <p:cTn id="9" dur="1000"/>
                                        <p:tgtEl>
                                          <p:spTgt spid="95249"/>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95250"/>
                                        </p:tgtEl>
                                        <p:attrNameLst>
                                          <p:attrName>style.visibility</p:attrName>
                                        </p:attrNameLst>
                                      </p:cBhvr>
                                      <p:to>
                                        <p:strVal val="visible"/>
                                      </p:to>
                                    </p:set>
                                    <p:anim calcmode="lin" valueType="num">
                                      <p:cBhvr>
                                        <p:cTn id="13" dur="1000" fill="hold"/>
                                        <p:tgtEl>
                                          <p:spTgt spid="95250"/>
                                        </p:tgtEl>
                                        <p:attrNameLst>
                                          <p:attrName>ppt_w</p:attrName>
                                        </p:attrNameLst>
                                      </p:cBhvr>
                                      <p:tavLst>
                                        <p:tav tm="0">
                                          <p:val>
                                            <p:strVal val="#ppt_w*0.70"/>
                                          </p:val>
                                        </p:tav>
                                        <p:tav tm="100000">
                                          <p:val>
                                            <p:strVal val="#ppt_w"/>
                                          </p:val>
                                        </p:tav>
                                      </p:tavLst>
                                    </p:anim>
                                    <p:anim calcmode="lin" valueType="num">
                                      <p:cBhvr>
                                        <p:cTn id="14" dur="1000" fill="hold"/>
                                        <p:tgtEl>
                                          <p:spTgt spid="95250"/>
                                        </p:tgtEl>
                                        <p:attrNameLst>
                                          <p:attrName>ppt_h</p:attrName>
                                        </p:attrNameLst>
                                      </p:cBhvr>
                                      <p:tavLst>
                                        <p:tav tm="0">
                                          <p:val>
                                            <p:strVal val="#ppt_h"/>
                                          </p:val>
                                        </p:tav>
                                        <p:tav tm="100000">
                                          <p:val>
                                            <p:strVal val="#ppt_h"/>
                                          </p:val>
                                        </p:tav>
                                      </p:tavLst>
                                    </p:anim>
                                    <p:animEffect transition="in" filter="fade">
                                      <p:cBhvr>
                                        <p:cTn id="15" dur="1000"/>
                                        <p:tgtEl>
                                          <p:spTgt spid="95250"/>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95251"/>
                                        </p:tgtEl>
                                        <p:attrNameLst>
                                          <p:attrName>style.visibility</p:attrName>
                                        </p:attrNameLst>
                                      </p:cBhvr>
                                      <p:to>
                                        <p:strVal val="visible"/>
                                      </p:to>
                                    </p:set>
                                    <p:anim calcmode="lin" valueType="num">
                                      <p:cBhvr>
                                        <p:cTn id="19" dur="1000" fill="hold"/>
                                        <p:tgtEl>
                                          <p:spTgt spid="95251"/>
                                        </p:tgtEl>
                                        <p:attrNameLst>
                                          <p:attrName>ppt_w</p:attrName>
                                        </p:attrNameLst>
                                      </p:cBhvr>
                                      <p:tavLst>
                                        <p:tav tm="0">
                                          <p:val>
                                            <p:strVal val="#ppt_w*0.70"/>
                                          </p:val>
                                        </p:tav>
                                        <p:tav tm="100000">
                                          <p:val>
                                            <p:strVal val="#ppt_w"/>
                                          </p:val>
                                        </p:tav>
                                      </p:tavLst>
                                    </p:anim>
                                    <p:anim calcmode="lin" valueType="num">
                                      <p:cBhvr>
                                        <p:cTn id="20" dur="1000" fill="hold"/>
                                        <p:tgtEl>
                                          <p:spTgt spid="95251"/>
                                        </p:tgtEl>
                                        <p:attrNameLst>
                                          <p:attrName>ppt_h</p:attrName>
                                        </p:attrNameLst>
                                      </p:cBhvr>
                                      <p:tavLst>
                                        <p:tav tm="0">
                                          <p:val>
                                            <p:strVal val="#ppt_h"/>
                                          </p:val>
                                        </p:tav>
                                        <p:tav tm="100000">
                                          <p:val>
                                            <p:strVal val="#ppt_h"/>
                                          </p:val>
                                        </p:tav>
                                      </p:tavLst>
                                    </p:anim>
                                    <p:animEffect transition="in" filter="fade">
                                      <p:cBhvr>
                                        <p:cTn id="21" dur="1000"/>
                                        <p:tgtEl>
                                          <p:spTgt spid="95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49" grpId="0" animBg="1"/>
      <p:bldP spid="95250" grpId="0" animBg="1"/>
      <p:bldP spid="95251"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7" name="Picture 2"/>
          <p:cNvPicPr>
            <a:picLocks noChangeAspect="1" noChangeArrowheads="1"/>
          </p:cNvPicPr>
          <p:nvPr/>
        </p:nvPicPr>
        <p:blipFill>
          <a:blip r:embed="rId2"/>
          <a:srcRect/>
          <a:stretch>
            <a:fillRect/>
          </a:stretch>
        </p:blipFill>
        <p:spPr bwMode="auto">
          <a:xfrm>
            <a:off x="0" y="952500"/>
            <a:ext cx="9448800" cy="5905500"/>
          </a:xfrm>
          <a:prstGeom prst="rect">
            <a:avLst/>
          </a:prstGeom>
          <a:noFill/>
          <a:ln w="9525">
            <a:noFill/>
            <a:miter lim="800000"/>
            <a:headEnd/>
            <a:tailEnd/>
          </a:ln>
        </p:spPr>
      </p:pic>
      <p:sp>
        <p:nvSpPr>
          <p:cNvPr id="97286" name="Line 6"/>
          <p:cNvSpPr>
            <a:spLocks noChangeShapeType="1"/>
          </p:cNvSpPr>
          <p:nvPr/>
        </p:nvSpPr>
        <p:spPr bwMode="auto">
          <a:xfrm flipH="1">
            <a:off x="1295400" y="1295400"/>
            <a:ext cx="1828800" cy="1371600"/>
          </a:xfrm>
          <a:prstGeom prst="line">
            <a:avLst/>
          </a:prstGeom>
          <a:noFill/>
          <a:ln w="76200">
            <a:solidFill>
              <a:srgbClr val="FF3300"/>
            </a:solidFill>
            <a:round/>
            <a:headEnd/>
            <a:tailEnd type="triangle" w="med" len="med"/>
          </a:ln>
        </p:spPr>
        <p:txBody>
          <a:bodyPr/>
          <a:lstStyle/>
          <a:p>
            <a:endParaRPr lang="en-US"/>
          </a:p>
        </p:txBody>
      </p:sp>
      <p:sp>
        <p:nvSpPr>
          <p:cNvPr id="97287" name="Oval 7"/>
          <p:cNvSpPr>
            <a:spLocks noChangeArrowheads="1"/>
          </p:cNvSpPr>
          <p:nvPr/>
        </p:nvSpPr>
        <p:spPr bwMode="auto">
          <a:xfrm>
            <a:off x="0" y="1828800"/>
            <a:ext cx="1524000" cy="4724400"/>
          </a:xfrm>
          <a:prstGeom prst="ellipse">
            <a:avLst/>
          </a:prstGeom>
          <a:noFill/>
          <a:ln w="57150">
            <a:solidFill>
              <a:srgbClr val="FF0000"/>
            </a:solidFill>
            <a:round/>
            <a:headEnd/>
            <a:tailEnd/>
          </a:ln>
        </p:spPr>
        <p:txBody>
          <a:bodyPr wrap="none" anchor="ctr"/>
          <a:lstStyle/>
          <a:p>
            <a:endParaRPr lang="pl-PL"/>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97286"/>
                                        </p:tgtEl>
                                        <p:attrNameLst>
                                          <p:attrName>style.visibility</p:attrName>
                                        </p:attrNameLst>
                                      </p:cBhvr>
                                      <p:to>
                                        <p:strVal val="visible"/>
                                      </p:to>
                                    </p:set>
                                    <p:anim calcmode="lin" valueType="num">
                                      <p:cBhvr>
                                        <p:cTn id="7" dur="1000" fill="hold"/>
                                        <p:tgtEl>
                                          <p:spTgt spid="97286"/>
                                        </p:tgtEl>
                                        <p:attrNameLst>
                                          <p:attrName>ppt_w</p:attrName>
                                        </p:attrNameLst>
                                      </p:cBhvr>
                                      <p:tavLst>
                                        <p:tav tm="0">
                                          <p:val>
                                            <p:strVal val="#ppt_w*0.70"/>
                                          </p:val>
                                        </p:tav>
                                        <p:tav tm="100000">
                                          <p:val>
                                            <p:strVal val="#ppt_w"/>
                                          </p:val>
                                        </p:tav>
                                      </p:tavLst>
                                    </p:anim>
                                    <p:anim calcmode="lin" valueType="num">
                                      <p:cBhvr>
                                        <p:cTn id="8" dur="1000" fill="hold"/>
                                        <p:tgtEl>
                                          <p:spTgt spid="97286"/>
                                        </p:tgtEl>
                                        <p:attrNameLst>
                                          <p:attrName>ppt_h</p:attrName>
                                        </p:attrNameLst>
                                      </p:cBhvr>
                                      <p:tavLst>
                                        <p:tav tm="0">
                                          <p:val>
                                            <p:strVal val="#ppt_h"/>
                                          </p:val>
                                        </p:tav>
                                        <p:tav tm="100000">
                                          <p:val>
                                            <p:strVal val="#ppt_h"/>
                                          </p:val>
                                        </p:tav>
                                      </p:tavLst>
                                    </p:anim>
                                    <p:animEffect transition="in" filter="fade">
                                      <p:cBhvr>
                                        <p:cTn id="9" dur="1000"/>
                                        <p:tgtEl>
                                          <p:spTgt spid="97286"/>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97287"/>
                                        </p:tgtEl>
                                        <p:attrNameLst>
                                          <p:attrName>style.visibility</p:attrName>
                                        </p:attrNameLst>
                                      </p:cBhvr>
                                      <p:to>
                                        <p:strVal val="visible"/>
                                      </p:to>
                                    </p:set>
                                    <p:anim calcmode="lin" valueType="num">
                                      <p:cBhvr>
                                        <p:cTn id="13" dur="1000" fill="hold"/>
                                        <p:tgtEl>
                                          <p:spTgt spid="97287"/>
                                        </p:tgtEl>
                                        <p:attrNameLst>
                                          <p:attrName>ppt_w</p:attrName>
                                        </p:attrNameLst>
                                      </p:cBhvr>
                                      <p:tavLst>
                                        <p:tav tm="0">
                                          <p:val>
                                            <p:strVal val="#ppt_w*0.70"/>
                                          </p:val>
                                        </p:tav>
                                        <p:tav tm="100000">
                                          <p:val>
                                            <p:strVal val="#ppt_w"/>
                                          </p:val>
                                        </p:tav>
                                      </p:tavLst>
                                    </p:anim>
                                    <p:anim calcmode="lin" valueType="num">
                                      <p:cBhvr>
                                        <p:cTn id="14" dur="1000" fill="hold"/>
                                        <p:tgtEl>
                                          <p:spTgt spid="97287"/>
                                        </p:tgtEl>
                                        <p:attrNameLst>
                                          <p:attrName>ppt_h</p:attrName>
                                        </p:attrNameLst>
                                      </p:cBhvr>
                                      <p:tavLst>
                                        <p:tav tm="0">
                                          <p:val>
                                            <p:strVal val="#ppt_h"/>
                                          </p:val>
                                        </p:tav>
                                        <p:tav tm="100000">
                                          <p:val>
                                            <p:strVal val="#ppt_h"/>
                                          </p:val>
                                        </p:tav>
                                      </p:tavLst>
                                    </p:anim>
                                    <p:animEffect transition="in" filter="fade">
                                      <p:cBhvr>
                                        <p:cTn id="15" dur="1000"/>
                                        <p:tgtEl>
                                          <p:spTgt spid="972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6" grpId="0" animBg="1"/>
      <p:bldP spid="97287"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3"/>
          <p:cNvSpPr>
            <a:spLocks noGrp="1" noChangeArrowheads="1"/>
          </p:cNvSpPr>
          <p:nvPr>
            <p:ph type="body" idx="4294967295"/>
          </p:nvPr>
        </p:nvSpPr>
        <p:spPr>
          <a:xfrm>
            <a:off x="457200" y="1900238"/>
            <a:ext cx="4876800" cy="3881437"/>
          </a:xfrm>
        </p:spPr>
        <p:txBody>
          <a:bodyPr/>
          <a:lstStyle/>
          <a:p>
            <a:pPr eaLnBrk="1" hangingPunct="1">
              <a:spcBef>
                <a:spcPct val="60000"/>
              </a:spcBef>
            </a:pPr>
            <a:r>
              <a:rPr lang="en-US" smtClean="0"/>
              <a:t>EBSCO</a:t>
            </a:r>
            <a:r>
              <a:rPr lang="en-US" i="1" smtClean="0"/>
              <a:t>host</a:t>
            </a:r>
            <a:r>
              <a:rPr lang="en-US" smtClean="0"/>
              <a:t> </a:t>
            </a:r>
            <a:r>
              <a:rPr lang="ru-RU" smtClean="0"/>
              <a:t>разработан с учетом использования на мобильных дивайсах</a:t>
            </a:r>
            <a:endParaRPr lang="en-US" smtClean="0"/>
          </a:p>
          <a:p>
            <a:pPr eaLnBrk="1" hangingPunct="1">
              <a:spcBef>
                <a:spcPct val="60000"/>
              </a:spcBef>
            </a:pPr>
            <a:r>
              <a:rPr lang="ru-RU" smtClean="0"/>
              <a:t>Оптимизирован для смартфонов </a:t>
            </a:r>
            <a:r>
              <a:rPr lang="en-US" smtClean="0"/>
              <a:t>(iPhone, Blackberry, Treo, etc.)</a:t>
            </a:r>
          </a:p>
          <a:p>
            <a:pPr eaLnBrk="1" hangingPunct="1">
              <a:spcBef>
                <a:spcPct val="60000"/>
              </a:spcBef>
            </a:pPr>
            <a:r>
              <a:rPr lang="ru-RU" smtClean="0"/>
              <a:t>Ориентирован на основные функции поиска и просмотра контента</a:t>
            </a:r>
            <a:endParaRPr lang="en-US" smtClean="0"/>
          </a:p>
          <a:p>
            <a:pPr eaLnBrk="1" hangingPunct="1">
              <a:spcBef>
                <a:spcPct val="60000"/>
              </a:spcBef>
            </a:pPr>
            <a:r>
              <a:rPr lang="ru-RU" smtClean="0"/>
              <a:t>Теперь доступен для </a:t>
            </a:r>
            <a:r>
              <a:rPr lang="ru-RU" u="sng" smtClean="0"/>
              <a:t>ВСЕХ</a:t>
            </a:r>
            <a:r>
              <a:rPr lang="ru-RU" smtClean="0"/>
              <a:t> ресурсов на платформе </a:t>
            </a:r>
            <a:r>
              <a:rPr lang="en-US" smtClean="0"/>
              <a:t/>
            </a:r>
            <a:br>
              <a:rPr lang="en-US" smtClean="0"/>
            </a:br>
            <a:r>
              <a:rPr lang="en-US" smtClean="0"/>
              <a:t>EBSCO</a:t>
            </a:r>
            <a:r>
              <a:rPr lang="en-US" i="1" smtClean="0"/>
              <a:t>host</a:t>
            </a:r>
            <a:r>
              <a:rPr lang="en-US" smtClean="0"/>
              <a:t> </a:t>
            </a:r>
          </a:p>
          <a:p>
            <a:pPr eaLnBrk="1" hangingPunct="1">
              <a:spcBef>
                <a:spcPct val="60000"/>
              </a:spcBef>
            </a:pPr>
            <a:r>
              <a:rPr lang="ru-RU" smtClean="0"/>
              <a:t>Без дополнительной оплаты</a:t>
            </a:r>
            <a:endParaRPr lang="en-US" smtClean="0"/>
          </a:p>
        </p:txBody>
      </p:sp>
      <p:pic>
        <p:nvPicPr>
          <p:cNvPr id="122882" name="Picture 4" descr="Basic1"/>
          <p:cNvPicPr>
            <a:picLocks noChangeAspect="1" noChangeArrowheads="1"/>
          </p:cNvPicPr>
          <p:nvPr/>
        </p:nvPicPr>
        <p:blipFill>
          <a:blip r:embed="rId3"/>
          <a:srcRect/>
          <a:stretch>
            <a:fillRect/>
          </a:stretch>
        </p:blipFill>
        <p:spPr bwMode="auto">
          <a:xfrm>
            <a:off x="5651500" y="1066800"/>
            <a:ext cx="3402013" cy="5715000"/>
          </a:xfrm>
          <a:prstGeom prst="rect">
            <a:avLst/>
          </a:prstGeom>
          <a:noFill/>
          <a:ln w="9525">
            <a:noFill/>
            <a:miter lim="800000"/>
            <a:headEnd/>
            <a:tailEnd/>
          </a:ln>
        </p:spPr>
      </p:pic>
      <p:sp>
        <p:nvSpPr>
          <p:cNvPr id="122883" name="Rectangle 4"/>
          <p:cNvSpPr>
            <a:spLocks noChangeArrowheads="1"/>
          </p:cNvSpPr>
          <p:nvPr/>
        </p:nvSpPr>
        <p:spPr bwMode="auto">
          <a:xfrm>
            <a:off x="1219200" y="1066800"/>
            <a:ext cx="5257800" cy="487363"/>
          </a:xfrm>
          <a:prstGeom prst="rect">
            <a:avLst/>
          </a:prstGeom>
          <a:noFill/>
          <a:ln w="9525">
            <a:noFill/>
            <a:miter lim="800000"/>
            <a:headEnd/>
            <a:tailEnd/>
          </a:ln>
        </p:spPr>
        <p:txBody>
          <a:bodyPr/>
          <a:lstStyle/>
          <a:p>
            <a:r>
              <a:rPr lang="en-US" sz="2400" b="1">
                <a:solidFill>
                  <a:schemeClr val="tx2"/>
                </a:solidFill>
              </a:rPr>
              <a:t>EBSCO Discovery Service Mobile</a:t>
            </a:r>
          </a:p>
        </p:txBody>
      </p:sp>
    </p:spTree>
  </p:cSld>
  <p:clrMapOvr>
    <a:masterClrMapping/>
  </p:clrMapOvr>
  <p:transition advClick="0">
    <p:dissolv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29" name="Picture 2" descr="ResultList1"/>
          <p:cNvPicPr>
            <a:picLocks noChangeAspect="1" noChangeArrowheads="1"/>
          </p:cNvPicPr>
          <p:nvPr/>
        </p:nvPicPr>
        <p:blipFill>
          <a:blip r:embed="rId3"/>
          <a:srcRect l="4315" r="7236"/>
          <a:stretch>
            <a:fillRect/>
          </a:stretch>
        </p:blipFill>
        <p:spPr bwMode="auto">
          <a:xfrm>
            <a:off x="-1588" y="1296988"/>
            <a:ext cx="2928938" cy="5561012"/>
          </a:xfrm>
          <a:prstGeom prst="rect">
            <a:avLst/>
          </a:prstGeom>
          <a:noFill/>
          <a:ln w="9525">
            <a:noFill/>
            <a:miter lim="800000"/>
            <a:headEnd/>
            <a:tailEnd/>
          </a:ln>
        </p:spPr>
      </p:pic>
      <p:pic>
        <p:nvPicPr>
          <p:cNvPr id="124930" name="Picture 3" descr="HTML1"/>
          <p:cNvPicPr>
            <a:picLocks noChangeAspect="1" noChangeArrowheads="1"/>
          </p:cNvPicPr>
          <p:nvPr/>
        </p:nvPicPr>
        <p:blipFill>
          <a:blip r:embed="rId4"/>
          <a:srcRect l="6471" r="7236"/>
          <a:stretch>
            <a:fillRect/>
          </a:stretch>
        </p:blipFill>
        <p:spPr bwMode="auto">
          <a:xfrm>
            <a:off x="6245225" y="1295400"/>
            <a:ext cx="2859088" cy="5562600"/>
          </a:xfrm>
          <a:prstGeom prst="rect">
            <a:avLst/>
          </a:prstGeom>
          <a:noFill/>
          <a:ln w="9525">
            <a:noFill/>
            <a:miter lim="800000"/>
            <a:headEnd/>
            <a:tailEnd/>
          </a:ln>
        </p:spPr>
      </p:pic>
      <p:grpSp>
        <p:nvGrpSpPr>
          <p:cNvPr id="124931" name="Group 5"/>
          <p:cNvGrpSpPr>
            <a:grpSpLocks/>
          </p:cNvGrpSpPr>
          <p:nvPr/>
        </p:nvGrpSpPr>
        <p:grpSpPr bwMode="auto">
          <a:xfrm>
            <a:off x="3121025" y="1295400"/>
            <a:ext cx="2859088" cy="5562600"/>
            <a:chOff x="1966" y="816"/>
            <a:chExt cx="1801" cy="3504"/>
          </a:xfrm>
        </p:grpSpPr>
        <p:pic>
          <p:nvPicPr>
            <p:cNvPr id="124933" name="Picture 2" descr="ResultList1"/>
            <p:cNvPicPr>
              <a:picLocks noChangeAspect="1" noChangeArrowheads="1"/>
            </p:cNvPicPr>
            <p:nvPr/>
          </p:nvPicPr>
          <p:blipFill>
            <a:blip r:embed="rId3"/>
            <a:srcRect l="6471" r="7236"/>
            <a:stretch>
              <a:fillRect/>
            </a:stretch>
          </p:blipFill>
          <p:spPr bwMode="auto">
            <a:xfrm>
              <a:off x="1966" y="816"/>
              <a:ext cx="1801" cy="3504"/>
            </a:xfrm>
            <a:prstGeom prst="rect">
              <a:avLst/>
            </a:prstGeom>
            <a:noFill/>
            <a:ln w="9525">
              <a:noFill/>
              <a:miter lim="800000"/>
              <a:headEnd/>
              <a:tailEnd/>
            </a:ln>
          </p:spPr>
        </p:pic>
        <p:pic>
          <p:nvPicPr>
            <p:cNvPr id="124934" name="Picture 4" descr="IMG_0621.png"/>
            <p:cNvPicPr>
              <a:picLocks noChangeAspect="1"/>
            </p:cNvPicPr>
            <p:nvPr/>
          </p:nvPicPr>
          <p:blipFill>
            <a:blip r:embed="rId5"/>
            <a:srcRect t="3799" r="10201" b="9200"/>
            <a:stretch>
              <a:fillRect/>
            </a:stretch>
          </p:blipFill>
          <p:spPr bwMode="auto">
            <a:xfrm>
              <a:off x="2142" y="1525"/>
              <a:ext cx="1461" cy="2171"/>
            </a:xfrm>
            <a:prstGeom prst="rect">
              <a:avLst/>
            </a:prstGeom>
            <a:noFill/>
            <a:ln w="9525">
              <a:noFill/>
              <a:miter lim="800000"/>
              <a:headEnd/>
              <a:tailEnd/>
            </a:ln>
          </p:spPr>
        </p:pic>
      </p:grpSp>
      <p:sp>
        <p:nvSpPr>
          <p:cNvPr id="124932" name="Rectangle 4"/>
          <p:cNvSpPr>
            <a:spLocks noGrp="1" noChangeArrowheads="1"/>
          </p:cNvSpPr>
          <p:nvPr>
            <p:ph type="title" idx="4294967295"/>
          </p:nvPr>
        </p:nvSpPr>
        <p:spPr>
          <a:xfrm>
            <a:off x="457200" y="912813"/>
            <a:ext cx="8229600" cy="487362"/>
          </a:xfrm>
        </p:spPr>
        <p:txBody>
          <a:bodyPr/>
          <a:lstStyle/>
          <a:p>
            <a:pPr eaLnBrk="1" hangingPunct="1"/>
            <a:r>
              <a:rPr lang="en-US" sz="2400" smtClean="0"/>
              <a:t>EBSCO Discovery Service Mobile</a:t>
            </a:r>
          </a:p>
        </p:txBody>
      </p:sp>
    </p:spTree>
  </p:cSld>
  <p:clrMapOvr>
    <a:masterClrMapping/>
  </p:clrMapOvr>
  <p:transition advClick="0">
    <p:dissolv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7" name="Picture 2" descr="Ehost_section"/>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26978" name="Rectangle 3"/>
          <p:cNvSpPr>
            <a:spLocks noChangeArrowheads="1"/>
          </p:cNvSpPr>
          <p:nvPr/>
        </p:nvSpPr>
        <p:spPr bwMode="auto">
          <a:xfrm>
            <a:off x="304800" y="3352800"/>
            <a:ext cx="9144000" cy="1241425"/>
          </a:xfrm>
          <a:prstGeom prst="rect">
            <a:avLst/>
          </a:prstGeom>
          <a:noFill/>
          <a:ln w="9525">
            <a:noFill/>
            <a:miter lim="800000"/>
            <a:headEnd/>
            <a:tailEnd/>
          </a:ln>
        </p:spPr>
        <p:txBody>
          <a:bodyPr/>
          <a:lstStyle/>
          <a:p>
            <a:pPr algn="ctr"/>
            <a:r>
              <a:rPr lang="ru-RU" sz="5400">
                <a:solidFill>
                  <a:schemeClr val="bg1"/>
                </a:solidFill>
              </a:rPr>
              <a:t>Спасибо за внимание!</a:t>
            </a:r>
            <a:endParaRPr lang="en-US" sz="5400">
              <a:solidFill>
                <a:schemeClr val="bg1"/>
              </a:solidFill>
            </a:endParaRPr>
          </a:p>
        </p:txBody>
      </p:sp>
      <p:sp>
        <p:nvSpPr>
          <p:cNvPr id="126979" name="Rectangle 5"/>
          <p:cNvSpPr>
            <a:spLocks noChangeArrowheads="1"/>
          </p:cNvSpPr>
          <p:nvPr/>
        </p:nvSpPr>
        <p:spPr bwMode="auto">
          <a:xfrm>
            <a:off x="304800" y="5029200"/>
            <a:ext cx="3124200" cy="1006475"/>
          </a:xfrm>
          <a:prstGeom prst="rect">
            <a:avLst/>
          </a:prstGeom>
          <a:noFill/>
          <a:ln w="9525">
            <a:noFill/>
            <a:miter lim="800000"/>
            <a:headEnd/>
            <a:tailEnd/>
          </a:ln>
        </p:spPr>
        <p:txBody>
          <a:bodyPr>
            <a:spAutoFit/>
          </a:bodyPr>
          <a:lstStyle/>
          <a:p>
            <a:r>
              <a:rPr lang="en-US" sz="2000" b="1">
                <a:solidFill>
                  <a:schemeClr val="bg1"/>
                </a:solidFill>
                <a:latin typeface="Arial Unicode MS" pitchFamily="34" charset="-128"/>
                <a:ea typeface="Arial Unicode MS" pitchFamily="34" charset="-128"/>
                <a:cs typeface="Arial Unicode MS" pitchFamily="34" charset="-128"/>
              </a:rPr>
              <a:t>Teresa G</a:t>
            </a:r>
            <a:r>
              <a:rPr lang="en-US" sz="2000" b="1">
                <a:solidFill>
                  <a:schemeClr val="bg1"/>
                </a:solidFill>
                <a:ea typeface="Arial Unicode MS" pitchFamily="34" charset="-128"/>
                <a:cs typeface="Arial Unicode MS" pitchFamily="34" charset="-128"/>
              </a:rPr>
              <a:t>ó</a:t>
            </a:r>
            <a:r>
              <a:rPr lang="en-US" sz="2000" b="1">
                <a:solidFill>
                  <a:schemeClr val="bg1"/>
                </a:solidFill>
                <a:latin typeface="Arial Unicode MS" pitchFamily="34" charset="-128"/>
                <a:ea typeface="Arial Unicode MS" pitchFamily="34" charset="-128"/>
                <a:cs typeface="Arial Unicode MS" pitchFamily="34" charset="-128"/>
              </a:rPr>
              <a:t>recka</a:t>
            </a:r>
          </a:p>
          <a:p>
            <a:r>
              <a:rPr lang="en-US" sz="2000" b="1">
                <a:solidFill>
                  <a:schemeClr val="bg1"/>
                </a:solidFill>
                <a:latin typeface="Arial Unicode MS" pitchFamily="34" charset="-128"/>
                <a:ea typeface="Arial Unicode MS" pitchFamily="34" charset="-128"/>
                <a:cs typeface="Arial Unicode MS" pitchFamily="34" charset="-128"/>
              </a:rPr>
              <a:t>EBSCO</a:t>
            </a:r>
            <a:r>
              <a:rPr lang="pl-PL" sz="2000" b="1">
                <a:solidFill>
                  <a:schemeClr val="bg1"/>
                </a:solidFill>
                <a:latin typeface="Arial Unicode MS" pitchFamily="34" charset="-128"/>
                <a:ea typeface="Arial Unicode MS" pitchFamily="34" charset="-128"/>
                <a:cs typeface="Arial Unicode MS" pitchFamily="34" charset="-128"/>
              </a:rPr>
              <a:t> Publishing</a:t>
            </a:r>
          </a:p>
          <a:p>
            <a:r>
              <a:rPr lang="pl-PL" sz="2000" b="1">
                <a:solidFill>
                  <a:schemeClr val="bg1"/>
                </a:solidFill>
                <a:latin typeface="Arial Unicode MS" pitchFamily="34" charset="-128"/>
                <a:ea typeface="Arial Unicode MS" pitchFamily="34" charset="-128"/>
                <a:cs typeface="Arial Unicode MS" pitchFamily="34" charset="-128"/>
              </a:rPr>
              <a:t>tgorecka@ebsco.com</a:t>
            </a:r>
          </a:p>
        </p:txBody>
      </p:sp>
      <p:sp>
        <p:nvSpPr>
          <p:cNvPr id="126980" name="Text Box 5"/>
          <p:cNvSpPr txBox="1">
            <a:spLocks noChangeArrowheads="1"/>
          </p:cNvSpPr>
          <p:nvPr/>
        </p:nvSpPr>
        <p:spPr bwMode="auto">
          <a:xfrm>
            <a:off x="4648200" y="5257800"/>
            <a:ext cx="3619500" cy="519113"/>
          </a:xfrm>
          <a:prstGeom prst="rect">
            <a:avLst/>
          </a:prstGeom>
          <a:solidFill>
            <a:srgbClr val="CCCCFF"/>
          </a:solidFill>
          <a:ln w="9525">
            <a:noFill/>
            <a:miter lim="800000"/>
            <a:headEnd/>
            <a:tailEnd/>
          </a:ln>
        </p:spPr>
        <p:txBody>
          <a:bodyPr>
            <a:spAutoFit/>
          </a:bodyPr>
          <a:lstStyle/>
          <a:p>
            <a:r>
              <a:rPr lang="pl-PL" sz="2800">
                <a:ea typeface="Arial Unicode MS" pitchFamily="34" charset="-128"/>
                <a:cs typeface="Arial Unicode MS" pitchFamily="34" charset="-128"/>
              </a:rPr>
              <a:t>www.ebscohost.com</a:t>
            </a:r>
            <a:endParaRPr lang="pl-PL"/>
          </a:p>
        </p:txBody>
      </p:sp>
    </p:spTree>
  </p:cSld>
  <p:clrMapOvr>
    <a:masterClrMapping/>
  </p:clrMapOvr>
  <p:transition advClick="0">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Текст 4"/>
          <p:cNvSpPr txBox="1">
            <a:spLocks/>
          </p:cNvSpPr>
          <p:nvPr/>
        </p:nvSpPr>
        <p:spPr bwMode="auto">
          <a:xfrm>
            <a:off x="838200" y="1981200"/>
            <a:ext cx="6705600" cy="4191000"/>
          </a:xfrm>
          <a:prstGeom prst="rect">
            <a:avLst/>
          </a:prstGeom>
          <a:noFill/>
          <a:ln w="9525">
            <a:noFill/>
            <a:miter lim="800000"/>
            <a:headEnd/>
            <a:tailEnd/>
          </a:ln>
        </p:spPr>
        <p:txBody>
          <a:bodyPr/>
          <a:lstStyle/>
          <a:p>
            <a:pPr marL="176213" indent="-176213">
              <a:spcBef>
                <a:spcPct val="20000"/>
              </a:spcBef>
              <a:buFontTx/>
              <a:buChar char="•"/>
            </a:pPr>
            <a:r>
              <a:rPr lang="ru-RU" sz="2000"/>
              <a:t>Архитектура</a:t>
            </a:r>
          </a:p>
          <a:p>
            <a:pPr marL="176213" indent="-176213">
              <a:spcBef>
                <a:spcPct val="20000"/>
              </a:spcBef>
              <a:buFontTx/>
              <a:buChar char="•"/>
            </a:pPr>
            <a:r>
              <a:rPr lang="ru-RU" sz="2000"/>
              <a:t>Техника</a:t>
            </a:r>
            <a:r>
              <a:rPr lang="en-US" sz="2000"/>
              <a:t> </a:t>
            </a:r>
            <a:r>
              <a:rPr lang="ru-RU" sz="2000"/>
              <a:t>и компьютерные технологии</a:t>
            </a:r>
          </a:p>
          <a:p>
            <a:pPr marL="176213" indent="-176213">
              <a:spcBef>
                <a:spcPct val="20000"/>
              </a:spcBef>
              <a:buFontTx/>
              <a:buChar char="•"/>
            </a:pPr>
            <a:r>
              <a:rPr lang="ru-RU" sz="2000"/>
              <a:t>Физика и математика</a:t>
            </a:r>
          </a:p>
          <a:p>
            <a:pPr marL="176213" indent="-176213">
              <a:spcBef>
                <a:spcPct val="20000"/>
              </a:spcBef>
              <a:buFontTx/>
              <a:buChar char="•"/>
            </a:pPr>
            <a:r>
              <a:rPr lang="ru-RU" sz="2000"/>
              <a:t>Биология и медицина</a:t>
            </a:r>
          </a:p>
          <a:p>
            <a:pPr marL="176213" indent="-176213">
              <a:spcBef>
                <a:spcPct val="20000"/>
              </a:spcBef>
              <a:buFontTx/>
              <a:buChar char="•"/>
            </a:pPr>
            <a:r>
              <a:rPr lang="ru-RU" sz="2000"/>
              <a:t>Экономика</a:t>
            </a:r>
          </a:p>
          <a:p>
            <a:pPr marL="176213" indent="-176213">
              <a:spcBef>
                <a:spcPct val="20000"/>
              </a:spcBef>
              <a:buFontTx/>
              <a:buChar char="•"/>
            </a:pPr>
            <a:r>
              <a:rPr lang="ru-RU" sz="2000"/>
              <a:t>Сельское хозяйство и экология</a:t>
            </a:r>
          </a:p>
          <a:p>
            <a:pPr marL="176213" indent="-176213">
              <a:spcBef>
                <a:spcPct val="20000"/>
              </a:spcBef>
              <a:buFontTx/>
              <a:buChar char="•"/>
            </a:pPr>
            <a:r>
              <a:rPr lang="ru-RU" sz="2000"/>
              <a:t>Филология</a:t>
            </a:r>
          </a:p>
          <a:p>
            <a:pPr marL="176213" indent="-176213">
              <a:spcBef>
                <a:spcPct val="20000"/>
              </a:spcBef>
              <a:buFontTx/>
              <a:buChar char="•"/>
            </a:pPr>
            <a:r>
              <a:rPr lang="ru-RU" sz="2000"/>
              <a:t>История</a:t>
            </a:r>
          </a:p>
          <a:p>
            <a:pPr marL="176213" indent="-176213">
              <a:spcBef>
                <a:spcPct val="20000"/>
              </a:spcBef>
              <a:buFontTx/>
              <a:buChar char="•"/>
            </a:pPr>
            <a:r>
              <a:rPr lang="ru-RU" sz="2000"/>
              <a:t>Социология</a:t>
            </a:r>
          </a:p>
          <a:p>
            <a:pPr marL="176213" indent="-176213">
              <a:spcBef>
                <a:spcPct val="20000"/>
              </a:spcBef>
              <a:buFontTx/>
              <a:buChar char="•"/>
            </a:pPr>
            <a:r>
              <a:rPr lang="ru-RU" sz="2000"/>
              <a:t>Право</a:t>
            </a:r>
            <a:endParaRPr lang="en-US" sz="2000"/>
          </a:p>
          <a:p>
            <a:pPr marL="176213" indent="-176213">
              <a:spcBef>
                <a:spcPct val="20000"/>
              </a:spcBef>
              <a:buFontTx/>
              <a:buChar char="•"/>
            </a:pPr>
            <a:r>
              <a:rPr lang="ru-RU" sz="2000">
                <a:solidFill>
                  <a:srgbClr val="333333"/>
                </a:solidFill>
              </a:rPr>
              <a:t>и многие другие … </a:t>
            </a:r>
            <a:endParaRPr lang="en-US">
              <a:solidFill>
                <a:schemeClr val="tx2"/>
              </a:solidFill>
            </a:endParaRPr>
          </a:p>
          <a:p>
            <a:pPr marL="176213" indent="-176213">
              <a:spcBef>
                <a:spcPct val="20000"/>
              </a:spcBef>
              <a:buFontTx/>
              <a:buChar char="•"/>
            </a:pPr>
            <a:endParaRPr lang="ru-RU" sz="2200"/>
          </a:p>
        </p:txBody>
      </p:sp>
      <p:sp>
        <p:nvSpPr>
          <p:cNvPr id="29698" name="Rectangle 7"/>
          <p:cNvSpPr>
            <a:spLocks noChangeArrowheads="1"/>
          </p:cNvSpPr>
          <p:nvPr/>
        </p:nvSpPr>
        <p:spPr bwMode="auto">
          <a:xfrm>
            <a:off x="1676400" y="762000"/>
            <a:ext cx="6705600" cy="1373188"/>
          </a:xfrm>
          <a:prstGeom prst="rect">
            <a:avLst/>
          </a:prstGeom>
          <a:noFill/>
          <a:ln w="9525">
            <a:noFill/>
            <a:miter lim="800000"/>
            <a:headEnd/>
            <a:tailEnd/>
          </a:ln>
        </p:spPr>
        <p:txBody>
          <a:bodyPr>
            <a:spAutoFit/>
          </a:bodyPr>
          <a:lstStyle/>
          <a:p>
            <a:pPr algn="ctr" eaLnBrk="0" hangingPunct="0"/>
            <a:r>
              <a:rPr lang="ru-RU" sz="2800" b="1">
                <a:solidFill>
                  <a:schemeClr val="accent2"/>
                </a:solidFill>
              </a:rPr>
              <a:t>Базы </a:t>
            </a:r>
            <a:r>
              <a:rPr lang="en-US" sz="2800" b="1">
                <a:solidFill>
                  <a:schemeClr val="accent2"/>
                </a:solidFill>
              </a:rPr>
              <a:t>EBSCO </a:t>
            </a:r>
            <a:r>
              <a:rPr lang="ru-RU" sz="2800" b="1">
                <a:solidFill>
                  <a:schemeClr val="accent2"/>
                </a:solidFill>
              </a:rPr>
              <a:t>охватывают все предметные области </a:t>
            </a:r>
            <a:br>
              <a:rPr lang="ru-RU" sz="2800" b="1">
                <a:solidFill>
                  <a:schemeClr val="accent2"/>
                </a:solidFill>
              </a:rPr>
            </a:br>
            <a:endParaRPr lang="en-US" sz="2800" b="1">
              <a:solidFill>
                <a:schemeClr val="accent2"/>
              </a:solidFill>
            </a:endParaRPr>
          </a:p>
        </p:txBody>
      </p:sp>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5107</TotalTime>
  <Words>2188</Words>
  <Application>Microsoft Office PowerPoint</Application>
  <PresentationFormat>Экран (4:3)</PresentationFormat>
  <Paragraphs>633</Paragraphs>
  <Slides>89</Slides>
  <Notes>20</Notes>
  <HiddenSlides>0</HiddenSlides>
  <MMClips>0</MMClips>
  <ScaleCrop>false</ScaleCrop>
  <HeadingPairs>
    <vt:vector size="4" baseType="variant">
      <vt:variant>
        <vt:lpstr>Тема</vt:lpstr>
      </vt:variant>
      <vt:variant>
        <vt:i4>1</vt:i4>
      </vt:variant>
      <vt:variant>
        <vt:lpstr>Заголовки слайдов</vt:lpstr>
      </vt:variant>
      <vt:variant>
        <vt:i4>89</vt:i4>
      </vt:variant>
    </vt:vector>
  </HeadingPairs>
  <TitlesOfParts>
    <vt:vector size="90" baseType="lpstr">
      <vt:lpstr>Default Design</vt:lpstr>
      <vt:lpstr>Презентация PowerPoint</vt:lpstr>
      <vt:lpstr> EBSCO Publishing</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Концентрация инф. рынка в области 5 приоритетных направлений - анализ консорциума НЭИКОН  </vt:lpstr>
      <vt:lpstr>Презентация PowerPoint</vt:lpstr>
      <vt:lpstr>ASC содержит полнотекстовые  издания следующих организаций (пример)</vt:lpstr>
      <vt:lpstr>Презентация PowerPoint</vt:lpstr>
      <vt:lpstr>Презентация PowerPoint</vt:lpstr>
      <vt:lpstr>Academic Search Complete  Journals with Full Text Back to 1975 or Further</vt:lpstr>
      <vt:lpstr>Academic Search Complete   Journals with Full Text Back to 1975 or Further</vt:lpstr>
      <vt:lpstr>Примеры полнотекстовых журналов</vt:lpstr>
      <vt:lpstr>Наиболее полная в мире коллекция полнотекстовых журналов по менеджменту</vt:lpstr>
      <vt:lpstr>Бухучет, финансы и аудит сотни полнотекстовых журналов</vt:lpstr>
      <vt:lpstr>Управление персоналом   сотни полнотекстовых журналов</vt:lpstr>
      <vt:lpstr>Информационные технологии  сотни полнотекстовых журналов</vt:lpstr>
      <vt:lpstr>Sales &amp; Marketing Hundreds of Full-Text Magazines &amp; Journals</vt:lpstr>
      <vt:lpstr>Презентация PowerPoint</vt:lpstr>
      <vt:lpstr>Презентация PowerPoint</vt:lpstr>
      <vt:lpstr>Презентация PowerPoint</vt:lpstr>
      <vt:lpstr>Презентация PowerPoint</vt:lpstr>
      <vt:lpstr>Аналитическая информация   Bernstein Financial Data</vt:lpstr>
      <vt:lpstr>Business Source Complete содержит  дополнительную информацию от ICON Group International</vt:lpstr>
      <vt:lpstr>Business Source Complete: Author Profile</vt:lpstr>
      <vt:lpstr>73 семинара Harvard &amp; Stanford (видео) Unique to Business Source Complete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Журналы на русском языке</vt:lpstr>
      <vt:lpstr>Статьи авторов из России</vt:lpstr>
      <vt:lpstr>Статьи на русском языке</vt:lpstr>
      <vt:lpstr>Русскоязычный интерфейс</vt:lpstr>
      <vt:lpstr>Отслеживание цитат</vt:lpstr>
      <vt:lpstr>МОРЕ ИНФОРМАЦИИ = MORE ИНТЕРФЕЙСОВ</vt:lpstr>
      <vt:lpstr>В библиотеке более 20 интерфейсов</vt:lpstr>
      <vt:lpstr>EBSCO Discovery Service</vt:lpstr>
      <vt:lpstr>Презентация PowerPoint</vt:lpstr>
      <vt:lpstr>University of North Carolina at Greensboro </vt:lpstr>
      <vt:lpstr>Istanbul Bilgi University</vt:lpstr>
      <vt:lpstr>Варшавский университет:  EDS Search Box на сайте библиотеки</vt:lpstr>
      <vt:lpstr>Slovenia’s Facebook Page</vt:lpstr>
      <vt:lpstr>Балтийский федеральный университет им. Канта </vt:lpstr>
      <vt:lpstr>Презентация PowerPoint</vt:lpstr>
      <vt:lpstr>Презентация PowerPoint</vt:lpstr>
      <vt:lpstr>Презентация PowerPoint</vt:lpstr>
      <vt:lpstr>Построение результатов поиска по релевантности</vt:lpstr>
      <vt:lpstr>Матаданные (Rich)</vt:lpstr>
      <vt:lpstr>Матаданные (Rich) продолжение</vt:lpstr>
      <vt:lpstr>Наиболее полный охват издательств,  чем в какой либо иной discovery системе</vt:lpstr>
      <vt:lpstr>Наиболее полный охват издательств,  чем в какой либо иной discovery системе</vt:lpstr>
      <vt:lpstr>Наиболее полный охват издательств,  чем в какой либо иной discovery системе</vt:lpstr>
      <vt:lpstr>Презентация PowerPoint</vt:lpstr>
      <vt:lpstr>Презентация PowerPoint</vt:lpstr>
      <vt:lpstr>Презентация PowerPoint</vt:lpstr>
      <vt:lpstr>Пример использования предметных баз данных в  Millersville University of Pennsylvania  после внедрения EBSCO Discovery Service</vt:lpstr>
      <vt:lpstr>Поиск русскоязычных материалов на примере РГБ</vt:lpstr>
      <vt:lpstr>Расширенное описание  (запись из ЭК РГБ)</vt:lpstr>
      <vt:lpstr>Ссылка на запись в каталоге РГБ</vt:lpstr>
      <vt:lpstr>Прямой доступ к полному тексту</vt:lpstr>
      <vt:lpstr>Отображение полного текста</vt:lpstr>
      <vt:lpstr>OAISTER</vt:lpstr>
      <vt:lpstr>Доступ к полному тексту</vt:lpstr>
      <vt:lpstr>eLibrary.ru</vt:lpstr>
      <vt:lpstr>Презентация PowerPoint</vt:lpstr>
      <vt:lpstr>EDS: Web of Science интеграция в EDS</vt:lpstr>
      <vt:lpstr>Отображение цитирований  из WoS для РГБ</vt:lpstr>
      <vt:lpstr>Презентация PowerPoint</vt:lpstr>
      <vt:lpstr>Презентация PowerPoint</vt:lpstr>
      <vt:lpstr>Презентация PowerPoint</vt:lpstr>
      <vt:lpstr>Презентация PowerPoint</vt:lpstr>
      <vt:lpstr>Отображение результатов  поиска по базам данных</vt:lpstr>
      <vt:lpstr>Презентация PowerPoint</vt:lpstr>
      <vt:lpstr>Презентация PowerPoint</vt:lpstr>
      <vt:lpstr>Презентация PowerPoint</vt:lpstr>
      <vt:lpstr>Презентация PowerPoint</vt:lpstr>
      <vt:lpstr>EBSCO Discovery Service Mobile</vt:lpstr>
      <vt:lpstr>Презентация PowerPoint</vt:lpstr>
    </vt:vector>
  </TitlesOfParts>
  <Company>EBSCO Publishing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EBSCOhost Interface Enhancements</dc:title>
  <dc:creator>ewalsh</dc:creator>
  <cp:lastModifiedBy>Lib</cp:lastModifiedBy>
  <cp:revision>274</cp:revision>
  <dcterms:created xsi:type="dcterms:W3CDTF">2008-01-11T15:27:23Z</dcterms:created>
  <dcterms:modified xsi:type="dcterms:W3CDTF">2013-01-31T11:54:40Z</dcterms:modified>
</cp:coreProperties>
</file>