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tmp" ContentType="image/png"/>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93"/>
  </p:notesMasterIdLst>
  <p:sldIdLst>
    <p:sldId id="256" r:id="rId2"/>
    <p:sldId id="299" r:id="rId3"/>
    <p:sldId id="349" r:id="rId4"/>
    <p:sldId id="475" r:id="rId5"/>
    <p:sldId id="358" r:id="rId6"/>
    <p:sldId id="446" r:id="rId7"/>
    <p:sldId id="476" r:id="rId8"/>
    <p:sldId id="447" r:id="rId9"/>
    <p:sldId id="448" r:id="rId10"/>
    <p:sldId id="477" r:id="rId11"/>
    <p:sldId id="449" r:id="rId12"/>
    <p:sldId id="450" r:id="rId13"/>
    <p:sldId id="451" r:id="rId14"/>
    <p:sldId id="452" r:id="rId15"/>
    <p:sldId id="324" r:id="rId16"/>
    <p:sldId id="413" r:id="rId17"/>
    <p:sldId id="457" r:id="rId18"/>
    <p:sldId id="326" r:id="rId19"/>
    <p:sldId id="327" r:id="rId20"/>
    <p:sldId id="399" r:id="rId21"/>
    <p:sldId id="478" r:id="rId22"/>
    <p:sldId id="380" r:id="rId23"/>
    <p:sldId id="382" r:id="rId24"/>
    <p:sldId id="384" r:id="rId25"/>
    <p:sldId id="435" r:id="rId26"/>
    <p:sldId id="436" r:id="rId27"/>
    <p:sldId id="437" r:id="rId28"/>
    <p:sldId id="438" r:id="rId29"/>
    <p:sldId id="439" r:id="rId30"/>
    <p:sldId id="440" r:id="rId31"/>
    <p:sldId id="441" r:id="rId32"/>
    <p:sldId id="442" r:id="rId33"/>
    <p:sldId id="443" r:id="rId34"/>
    <p:sldId id="444" r:id="rId35"/>
    <p:sldId id="445" r:id="rId36"/>
    <p:sldId id="454" r:id="rId37"/>
    <p:sldId id="456" r:id="rId38"/>
    <p:sldId id="458" r:id="rId39"/>
    <p:sldId id="459" r:id="rId40"/>
    <p:sldId id="460" r:id="rId41"/>
    <p:sldId id="468" r:id="rId42"/>
    <p:sldId id="461" r:id="rId43"/>
    <p:sldId id="462" r:id="rId44"/>
    <p:sldId id="463" r:id="rId45"/>
    <p:sldId id="455" r:id="rId46"/>
    <p:sldId id="464" r:id="rId47"/>
    <p:sldId id="465" r:id="rId48"/>
    <p:sldId id="466" r:id="rId49"/>
    <p:sldId id="467" r:id="rId50"/>
    <p:sldId id="469" r:id="rId51"/>
    <p:sldId id="470" r:id="rId52"/>
    <p:sldId id="387" r:id="rId53"/>
    <p:sldId id="388" r:id="rId54"/>
    <p:sldId id="396" r:id="rId55"/>
    <p:sldId id="397" r:id="rId56"/>
    <p:sldId id="479" r:id="rId57"/>
    <p:sldId id="480" r:id="rId58"/>
    <p:sldId id="398" r:id="rId59"/>
    <p:sldId id="424" r:id="rId60"/>
    <p:sldId id="425" r:id="rId61"/>
    <p:sldId id="426" r:id="rId62"/>
    <p:sldId id="412" r:id="rId63"/>
    <p:sldId id="473" r:id="rId64"/>
    <p:sldId id="332" r:id="rId65"/>
    <p:sldId id="471" r:id="rId66"/>
    <p:sldId id="472" r:id="rId67"/>
    <p:sldId id="474" r:id="rId68"/>
    <p:sldId id="336" r:id="rId69"/>
    <p:sldId id="414" r:id="rId70"/>
    <p:sldId id="371" r:id="rId71"/>
    <p:sldId id="373" r:id="rId72"/>
    <p:sldId id="374" r:id="rId73"/>
    <p:sldId id="376" r:id="rId74"/>
    <p:sldId id="481" r:id="rId75"/>
    <p:sldId id="482" r:id="rId76"/>
    <p:sldId id="483" r:id="rId77"/>
    <p:sldId id="484" r:id="rId78"/>
    <p:sldId id="485" r:id="rId79"/>
    <p:sldId id="486" r:id="rId80"/>
    <p:sldId id="487" r:id="rId81"/>
    <p:sldId id="488" r:id="rId82"/>
    <p:sldId id="489" r:id="rId83"/>
    <p:sldId id="490" r:id="rId84"/>
    <p:sldId id="491" r:id="rId85"/>
    <p:sldId id="267" r:id="rId86"/>
    <p:sldId id="392" r:id="rId87"/>
    <p:sldId id="279" r:id="rId88"/>
    <p:sldId id="278" r:id="rId89"/>
    <p:sldId id="259" r:id="rId90"/>
    <p:sldId id="401" r:id="rId91"/>
    <p:sldId id="341" r:id="rId9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6" autoAdjust="0"/>
    <p:restoredTop sz="85106" autoAdjust="0"/>
  </p:normalViewPr>
  <p:slideViewPr>
    <p:cSldViewPr>
      <p:cViewPr varScale="1">
        <p:scale>
          <a:sx n="96" d="100"/>
          <a:sy n="96" d="100"/>
        </p:scale>
        <p:origin x="1880" y="168"/>
      </p:cViewPr>
      <p:guideLst>
        <p:guide orient="horz" pos="2160"/>
        <p:guide pos="2880"/>
      </p:guideLst>
    </p:cSldViewPr>
  </p:slideViewPr>
  <p:outlineViewPr>
    <p:cViewPr>
      <p:scale>
        <a:sx n="33" d="100"/>
        <a:sy n="33" d="100"/>
      </p:scale>
      <p:origin x="0" y="947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notesMaster" Target="notesMasters/notesMaster1.xml"/><Relationship Id="rId94" Type="http://schemas.openxmlformats.org/officeDocument/2006/relationships/presProps" Target="presProps.xml"/><Relationship Id="rId95" Type="http://schemas.openxmlformats.org/officeDocument/2006/relationships/viewProps" Target="viewProps.xml"/><Relationship Id="rId96" Type="http://schemas.openxmlformats.org/officeDocument/2006/relationships/theme" Target="theme/theme1.xml"/><Relationship Id="rId9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EF7E2B-CF9C-4512-9BED-10E1A693E71F}" type="datetimeFigureOut">
              <a:rPr lang="uk-UA" smtClean="0"/>
              <a:pPr/>
              <a:t>03.03.21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EEE9AB-E324-40AE-9864-01F2106DF3D0}" type="slidenum">
              <a:rPr lang="uk-UA" smtClean="0"/>
              <a:pPr/>
              <a:t>‹#›</a:t>
            </a:fld>
            <a:endParaRPr lang="uk-UA"/>
          </a:p>
        </p:txBody>
      </p:sp>
    </p:spTree>
    <p:extLst>
      <p:ext uri="{BB962C8B-B14F-4D97-AF65-F5344CB8AC3E}">
        <p14:creationId xmlns:p14="http://schemas.microsoft.com/office/powerpoint/2010/main" val="559027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fld id="{F0EEE9AB-E324-40AE-9864-01F2106DF3D0}" type="slidenum">
              <a:rPr lang="uk-UA" smtClean="0"/>
              <a:pPr/>
              <a:t>1</a:t>
            </a:fld>
            <a:endParaRPr lang="uk-UA"/>
          </a:p>
        </p:txBody>
      </p:sp>
    </p:spTree>
    <p:extLst>
      <p:ext uri="{BB962C8B-B14F-4D97-AF65-F5344CB8AC3E}">
        <p14:creationId xmlns:p14="http://schemas.microsoft.com/office/powerpoint/2010/main" val="1335234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23</a:t>
            </a:fld>
            <a:endParaRPr lang="uk-UA"/>
          </a:p>
        </p:txBody>
      </p:sp>
    </p:spTree>
    <p:extLst>
      <p:ext uri="{BB962C8B-B14F-4D97-AF65-F5344CB8AC3E}">
        <p14:creationId xmlns:p14="http://schemas.microsoft.com/office/powerpoint/2010/main" val="3277614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i="1"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24</a:t>
            </a:fld>
            <a:endParaRPr lang="uk-UA"/>
          </a:p>
        </p:txBody>
      </p:sp>
    </p:spTree>
    <p:extLst>
      <p:ext uri="{BB962C8B-B14F-4D97-AF65-F5344CB8AC3E}">
        <p14:creationId xmlns:p14="http://schemas.microsoft.com/office/powerpoint/2010/main" val="113819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b44d751011_0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b44d751011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2021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b9ca80eb5c_0_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b9ca80eb5c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4565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b937bb67f7_0_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b937bb67f7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1926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b937bb67f7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b937bb67f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37890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b937bb67f7_0_1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b937bb67f7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4812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b937bb67f7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b937bb67f7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039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b9ca80eb5c_0_17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b9ca80eb5c_0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6607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b9ca80eb5c_0_1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b9ca80eb5c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4267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2</a:t>
            </a:fld>
            <a:endParaRPr lang="uk-UA"/>
          </a:p>
        </p:txBody>
      </p:sp>
    </p:spTree>
    <p:extLst>
      <p:ext uri="{BB962C8B-B14F-4D97-AF65-F5344CB8AC3E}">
        <p14:creationId xmlns:p14="http://schemas.microsoft.com/office/powerpoint/2010/main" val="31220942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52</a:t>
            </a:fld>
            <a:endParaRPr lang="uk-UA"/>
          </a:p>
        </p:txBody>
      </p:sp>
    </p:spTree>
    <p:extLst>
      <p:ext uri="{BB962C8B-B14F-4D97-AF65-F5344CB8AC3E}">
        <p14:creationId xmlns:p14="http://schemas.microsoft.com/office/powerpoint/2010/main" val="1803491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53</a:t>
            </a:fld>
            <a:endParaRPr lang="uk-UA"/>
          </a:p>
        </p:txBody>
      </p:sp>
    </p:spTree>
    <p:extLst>
      <p:ext uri="{BB962C8B-B14F-4D97-AF65-F5344CB8AC3E}">
        <p14:creationId xmlns:p14="http://schemas.microsoft.com/office/powerpoint/2010/main" val="32794063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54</a:t>
            </a:fld>
            <a:endParaRPr lang="uk-UA"/>
          </a:p>
        </p:txBody>
      </p:sp>
    </p:spTree>
    <p:extLst>
      <p:ext uri="{BB962C8B-B14F-4D97-AF65-F5344CB8AC3E}">
        <p14:creationId xmlns:p14="http://schemas.microsoft.com/office/powerpoint/2010/main" val="34699140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55</a:t>
            </a:fld>
            <a:endParaRPr lang="uk-UA"/>
          </a:p>
        </p:txBody>
      </p:sp>
    </p:spTree>
    <p:extLst>
      <p:ext uri="{BB962C8B-B14F-4D97-AF65-F5344CB8AC3E}">
        <p14:creationId xmlns:p14="http://schemas.microsoft.com/office/powerpoint/2010/main" val="1527636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58</a:t>
            </a:fld>
            <a:endParaRPr lang="uk-UA"/>
          </a:p>
        </p:txBody>
      </p:sp>
    </p:spTree>
    <p:extLst>
      <p:ext uri="{BB962C8B-B14F-4D97-AF65-F5344CB8AC3E}">
        <p14:creationId xmlns:p14="http://schemas.microsoft.com/office/powerpoint/2010/main" val="3335944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59</a:t>
            </a:fld>
            <a:endParaRPr lang="uk-UA"/>
          </a:p>
        </p:txBody>
      </p:sp>
    </p:spTree>
    <p:extLst>
      <p:ext uri="{BB962C8B-B14F-4D97-AF65-F5344CB8AC3E}">
        <p14:creationId xmlns:p14="http://schemas.microsoft.com/office/powerpoint/2010/main" val="23470927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60</a:t>
            </a:fld>
            <a:endParaRPr lang="uk-UA"/>
          </a:p>
        </p:txBody>
      </p:sp>
    </p:spTree>
    <p:extLst>
      <p:ext uri="{BB962C8B-B14F-4D97-AF65-F5344CB8AC3E}">
        <p14:creationId xmlns:p14="http://schemas.microsoft.com/office/powerpoint/2010/main" val="456541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61</a:t>
            </a:fld>
            <a:endParaRPr lang="uk-UA"/>
          </a:p>
        </p:txBody>
      </p:sp>
    </p:spTree>
    <p:extLst>
      <p:ext uri="{BB962C8B-B14F-4D97-AF65-F5344CB8AC3E}">
        <p14:creationId xmlns:p14="http://schemas.microsoft.com/office/powerpoint/2010/main" val="2470967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64</a:t>
            </a:fld>
            <a:endParaRPr lang="uk-UA"/>
          </a:p>
        </p:txBody>
      </p:sp>
    </p:spTree>
    <p:extLst>
      <p:ext uri="{BB962C8B-B14F-4D97-AF65-F5344CB8AC3E}">
        <p14:creationId xmlns:p14="http://schemas.microsoft.com/office/powerpoint/2010/main" val="26243973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71</a:t>
            </a:fld>
            <a:endParaRPr lang="uk-UA"/>
          </a:p>
        </p:txBody>
      </p:sp>
    </p:spTree>
    <p:extLst>
      <p:ext uri="{BB962C8B-B14F-4D97-AF65-F5344CB8AC3E}">
        <p14:creationId xmlns:p14="http://schemas.microsoft.com/office/powerpoint/2010/main" val="4269841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3</a:t>
            </a:fld>
            <a:endParaRPr lang="uk-UA"/>
          </a:p>
        </p:txBody>
      </p:sp>
    </p:spTree>
    <p:extLst>
      <p:ext uri="{BB962C8B-B14F-4D97-AF65-F5344CB8AC3E}">
        <p14:creationId xmlns:p14="http://schemas.microsoft.com/office/powerpoint/2010/main" val="6686182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72</a:t>
            </a:fld>
            <a:endParaRPr lang="uk-UA"/>
          </a:p>
        </p:txBody>
      </p:sp>
    </p:spTree>
    <p:extLst>
      <p:ext uri="{BB962C8B-B14F-4D97-AF65-F5344CB8AC3E}">
        <p14:creationId xmlns:p14="http://schemas.microsoft.com/office/powerpoint/2010/main" val="26664674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73</a:t>
            </a:fld>
            <a:endParaRPr lang="uk-UA"/>
          </a:p>
        </p:txBody>
      </p:sp>
    </p:spTree>
    <p:extLst>
      <p:ext uri="{BB962C8B-B14F-4D97-AF65-F5344CB8AC3E}">
        <p14:creationId xmlns:p14="http://schemas.microsoft.com/office/powerpoint/2010/main" val="485901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a:t/>
            </a:r>
            <a:br>
              <a:rPr lang="uk-UA" dirty="0"/>
            </a:br>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5</a:t>
            </a:fld>
            <a:endParaRPr lang="uk-UA"/>
          </a:p>
        </p:txBody>
      </p:sp>
    </p:spTree>
    <p:extLst>
      <p:ext uri="{BB962C8B-B14F-4D97-AF65-F5344CB8AC3E}">
        <p14:creationId xmlns:p14="http://schemas.microsoft.com/office/powerpoint/2010/main" val="1057830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b9ca80eb5c_0_1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b9ca80eb5c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85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a:t/>
            </a:r>
            <a:br>
              <a:rPr lang="uk-UA" dirty="0"/>
            </a:br>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18</a:t>
            </a:fld>
            <a:endParaRPr lang="uk-UA"/>
          </a:p>
        </p:txBody>
      </p:sp>
    </p:spTree>
    <p:extLst>
      <p:ext uri="{BB962C8B-B14F-4D97-AF65-F5344CB8AC3E}">
        <p14:creationId xmlns:p14="http://schemas.microsoft.com/office/powerpoint/2010/main" val="652235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fontAlgn="base"/>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19</a:t>
            </a:fld>
            <a:endParaRPr lang="uk-UA"/>
          </a:p>
        </p:txBody>
      </p:sp>
    </p:spTree>
    <p:extLst>
      <p:ext uri="{BB962C8B-B14F-4D97-AF65-F5344CB8AC3E}">
        <p14:creationId xmlns:p14="http://schemas.microsoft.com/office/powerpoint/2010/main" val="101838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F0EEE9AB-E324-40AE-9864-01F2106DF3D0}" type="slidenum">
              <a:rPr lang="uk-UA" smtClean="0"/>
              <a:pPr/>
              <a:t>20</a:t>
            </a:fld>
            <a:endParaRPr lang="uk-UA"/>
          </a:p>
        </p:txBody>
      </p:sp>
    </p:spTree>
    <p:extLst>
      <p:ext uri="{BB962C8B-B14F-4D97-AF65-F5344CB8AC3E}">
        <p14:creationId xmlns:p14="http://schemas.microsoft.com/office/powerpoint/2010/main" val="3188276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a:solidFill>
                <a:srgbClr val="FF0000"/>
              </a:solidFill>
            </a:endParaRPr>
          </a:p>
        </p:txBody>
      </p:sp>
      <p:sp>
        <p:nvSpPr>
          <p:cNvPr id="4" name="Місце для номера слайда 3"/>
          <p:cNvSpPr>
            <a:spLocks noGrp="1"/>
          </p:cNvSpPr>
          <p:nvPr>
            <p:ph type="sldNum" sz="quarter" idx="10"/>
          </p:nvPr>
        </p:nvSpPr>
        <p:spPr/>
        <p:txBody>
          <a:bodyPr/>
          <a:lstStyle/>
          <a:p>
            <a:fld id="{ADD9D9DB-1608-40BA-9E2D-C2871471421D}" type="slidenum">
              <a:rPr lang="ru-RU" smtClean="0"/>
              <a:pPr/>
              <a:t>22</a:t>
            </a:fld>
            <a:endParaRPr lang="ru-RU"/>
          </a:p>
        </p:txBody>
      </p:sp>
    </p:spTree>
    <p:extLst>
      <p:ext uri="{BB962C8B-B14F-4D97-AF65-F5344CB8AC3E}">
        <p14:creationId xmlns:p14="http://schemas.microsoft.com/office/powerpoint/2010/main" val="953576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a:t>Зразок заголовка</a:t>
            </a:r>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p>
        </p:txBody>
      </p:sp>
      <p:sp>
        <p:nvSpPr>
          <p:cNvPr id="4" name="Місце для дати 3"/>
          <p:cNvSpPr>
            <a:spLocks noGrp="1"/>
          </p:cNvSpPr>
          <p:nvPr>
            <p:ph type="dt" sz="half" idx="10"/>
          </p:nvPr>
        </p:nvSpPr>
        <p:spPr/>
        <p:txBody>
          <a:bodyPr/>
          <a:lstStyle/>
          <a:p>
            <a:fld id="{C90A66AE-81F5-474A-B74B-EE41E9320F19}" type="datetimeFigureOut">
              <a:rPr lang="uk-UA" smtClean="0"/>
              <a:pPr/>
              <a:t>03.03.21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252180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вертикального тексту 2"/>
          <p:cNvSpPr>
            <a:spLocks noGrp="1"/>
          </p:cNvSpPr>
          <p:nvPr>
            <p:ph type="body" orient="vert" idx="1"/>
          </p:nvPr>
        </p:nvSpPr>
        <p:spPr/>
        <p:txBody>
          <a:bodyPr vert="eaVert"/>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10"/>
          </p:nvPr>
        </p:nvSpPr>
        <p:spPr/>
        <p:txBody>
          <a:bodyPr/>
          <a:lstStyle/>
          <a:p>
            <a:fld id="{C90A66AE-81F5-474A-B74B-EE41E9320F19}" type="datetimeFigureOut">
              <a:rPr lang="uk-UA" smtClean="0"/>
              <a:pPr/>
              <a:t>03.03.21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3171431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a:t>Зразок заголовка</a:t>
            </a:r>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10"/>
          </p:nvPr>
        </p:nvSpPr>
        <p:spPr/>
        <p:txBody>
          <a:bodyPr/>
          <a:lstStyle/>
          <a:p>
            <a:fld id="{C90A66AE-81F5-474A-B74B-EE41E9320F19}" type="datetimeFigureOut">
              <a:rPr lang="uk-UA" smtClean="0"/>
              <a:pPr/>
              <a:t>03.03.21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1580378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
        <p:cNvGrpSpPr/>
        <p:nvPr/>
      </p:nvGrpSpPr>
      <p:grpSpPr>
        <a:xfrm>
          <a:off x="0" y="0"/>
          <a:ext cx="0" cy="0"/>
          <a:chOff x="0" y="0"/>
          <a:chExt cx="0" cy="0"/>
        </a:xfrm>
      </p:grpSpPr>
      <p:cxnSp>
        <p:nvCxnSpPr>
          <p:cNvPr id="22" name="Google Shape;22;p4"/>
          <p:cNvCxnSpPr/>
          <p:nvPr/>
        </p:nvCxnSpPr>
        <p:spPr>
          <a:xfrm>
            <a:off x="2477724" y="554200"/>
            <a:ext cx="6244200" cy="0"/>
          </a:xfrm>
          <a:prstGeom prst="straightConnector1">
            <a:avLst/>
          </a:prstGeom>
          <a:noFill/>
          <a:ln w="38100" cap="flat" cmpd="sng">
            <a:solidFill>
              <a:schemeClr val="dk2"/>
            </a:solidFill>
            <a:prstDash val="solid"/>
            <a:round/>
            <a:headEnd type="none" w="sm" len="sm"/>
            <a:tailEnd type="none" w="sm" len="sm"/>
          </a:ln>
        </p:spPr>
      </p:cxnSp>
      <p:cxnSp>
        <p:nvCxnSpPr>
          <p:cNvPr id="23" name="Google Shape;23;p4"/>
          <p:cNvCxnSpPr/>
          <p:nvPr/>
        </p:nvCxnSpPr>
        <p:spPr>
          <a:xfrm>
            <a:off x="2477724" y="632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24" name="Google Shape;24;p4"/>
          <p:cNvCxnSpPr/>
          <p:nvPr/>
        </p:nvCxnSpPr>
        <p:spPr>
          <a:xfrm>
            <a:off x="425198" y="554200"/>
            <a:ext cx="183300" cy="0"/>
          </a:xfrm>
          <a:prstGeom prst="straightConnector1">
            <a:avLst/>
          </a:prstGeom>
          <a:noFill/>
          <a:ln w="19050" cap="flat" cmpd="sng">
            <a:solidFill>
              <a:schemeClr val="dk2"/>
            </a:solidFill>
            <a:prstDash val="solid"/>
            <a:round/>
            <a:headEnd type="none" w="sm" len="sm"/>
            <a:tailEnd type="none" w="sm" len="sm"/>
          </a:ln>
        </p:spPr>
      </p:cxnSp>
      <p:sp>
        <p:nvSpPr>
          <p:cNvPr id="25" name="Google Shape;25;p4"/>
          <p:cNvSpPr txBox="1">
            <a:spLocks noGrp="1"/>
          </p:cNvSpPr>
          <p:nvPr>
            <p:ph type="title"/>
          </p:nvPr>
        </p:nvSpPr>
        <p:spPr>
          <a:xfrm>
            <a:off x="2400250" y="767933"/>
            <a:ext cx="6321600" cy="847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2410112" y="2127701"/>
            <a:ext cx="6321600" cy="4003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97999" y="6251679"/>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uk" smtClean="0"/>
              <a:pPr/>
              <a:t>‹#›</a:t>
            </a:fld>
            <a:endParaRPr lang="uk"/>
          </a:p>
        </p:txBody>
      </p:sp>
    </p:spTree>
    <p:extLst>
      <p:ext uri="{BB962C8B-B14F-4D97-AF65-F5344CB8AC3E}">
        <p14:creationId xmlns:p14="http://schemas.microsoft.com/office/powerpoint/2010/main" val="664020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вмісту 2"/>
          <p:cNvSpPr>
            <a:spLocks noGrp="1"/>
          </p:cNvSpPr>
          <p:nvPr>
            <p:ph idx="1"/>
          </p:nvPr>
        </p:nvSpPr>
        <p:spPr/>
        <p:txBody>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10"/>
          </p:nvPr>
        </p:nvSpPr>
        <p:spPr/>
        <p:txBody>
          <a:bodyPr/>
          <a:lstStyle/>
          <a:p>
            <a:fld id="{C90A66AE-81F5-474A-B74B-EE41E9320F19}" type="datetimeFigureOut">
              <a:rPr lang="uk-UA" smtClean="0"/>
              <a:pPr/>
              <a:t>03.03.21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2941610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a:t>Зразок заголовка</a:t>
            </a:r>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Зразок тексту</a:t>
            </a:r>
          </a:p>
        </p:txBody>
      </p:sp>
      <p:sp>
        <p:nvSpPr>
          <p:cNvPr id="4" name="Місце для дати 3"/>
          <p:cNvSpPr>
            <a:spLocks noGrp="1"/>
          </p:cNvSpPr>
          <p:nvPr>
            <p:ph type="dt" sz="half" idx="10"/>
          </p:nvPr>
        </p:nvSpPr>
        <p:spPr/>
        <p:txBody>
          <a:bodyPr/>
          <a:lstStyle/>
          <a:p>
            <a:fld id="{C90A66AE-81F5-474A-B74B-EE41E9320F19}" type="datetimeFigureOut">
              <a:rPr lang="uk-UA" smtClean="0"/>
              <a:pPr/>
              <a:t>03.03.21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3600756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p:cNvSpPr>
            <a:spLocks noGrp="1"/>
          </p:cNvSpPr>
          <p:nvPr>
            <p:ph type="dt" sz="half" idx="10"/>
          </p:nvPr>
        </p:nvSpPr>
        <p:spPr/>
        <p:txBody>
          <a:bodyPr/>
          <a:lstStyle/>
          <a:p>
            <a:fld id="{C90A66AE-81F5-474A-B74B-EE41E9320F19}" type="datetimeFigureOut">
              <a:rPr lang="uk-UA" smtClean="0"/>
              <a:pPr/>
              <a:t>03.03.21</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2780476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a:t>Зразок заголовка</a:t>
            </a:r>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p:cNvSpPr>
            <a:spLocks noGrp="1"/>
          </p:cNvSpPr>
          <p:nvPr>
            <p:ph type="dt" sz="half" idx="10"/>
          </p:nvPr>
        </p:nvSpPr>
        <p:spPr/>
        <p:txBody>
          <a:bodyPr/>
          <a:lstStyle/>
          <a:p>
            <a:fld id="{C90A66AE-81F5-474A-B74B-EE41E9320F19}" type="datetimeFigureOut">
              <a:rPr lang="uk-UA" smtClean="0"/>
              <a:pPr/>
              <a:t>03.03.21</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3240803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дати 2"/>
          <p:cNvSpPr>
            <a:spLocks noGrp="1"/>
          </p:cNvSpPr>
          <p:nvPr>
            <p:ph type="dt" sz="half" idx="10"/>
          </p:nvPr>
        </p:nvSpPr>
        <p:spPr/>
        <p:txBody>
          <a:bodyPr/>
          <a:lstStyle/>
          <a:p>
            <a:fld id="{C90A66AE-81F5-474A-B74B-EE41E9320F19}" type="datetimeFigureOut">
              <a:rPr lang="uk-UA" smtClean="0"/>
              <a:pPr/>
              <a:t>03.03.21</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2814854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C90A66AE-81F5-474A-B74B-EE41E9320F19}" type="datetimeFigureOut">
              <a:rPr lang="uk-UA" smtClean="0"/>
              <a:pPr/>
              <a:t>03.03.21</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3217025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a:t>Зразок заголовка</a:t>
            </a:r>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a:t>Зразок тексту</a:t>
            </a:r>
          </a:p>
        </p:txBody>
      </p:sp>
      <p:sp>
        <p:nvSpPr>
          <p:cNvPr id="5" name="Місце для дати 4"/>
          <p:cNvSpPr>
            <a:spLocks noGrp="1"/>
          </p:cNvSpPr>
          <p:nvPr>
            <p:ph type="dt" sz="half" idx="10"/>
          </p:nvPr>
        </p:nvSpPr>
        <p:spPr/>
        <p:txBody>
          <a:bodyPr/>
          <a:lstStyle/>
          <a:p>
            <a:fld id="{C90A66AE-81F5-474A-B74B-EE41E9320F19}" type="datetimeFigureOut">
              <a:rPr lang="uk-UA" smtClean="0"/>
              <a:pPr/>
              <a:t>03.03.21</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2180305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a:t>Зразок заголовка</a:t>
            </a:r>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a:t>Зразок тексту</a:t>
            </a:r>
          </a:p>
        </p:txBody>
      </p:sp>
      <p:sp>
        <p:nvSpPr>
          <p:cNvPr id="5" name="Місце для дати 4"/>
          <p:cNvSpPr>
            <a:spLocks noGrp="1"/>
          </p:cNvSpPr>
          <p:nvPr>
            <p:ph type="dt" sz="half" idx="10"/>
          </p:nvPr>
        </p:nvSpPr>
        <p:spPr/>
        <p:txBody>
          <a:bodyPr/>
          <a:lstStyle/>
          <a:p>
            <a:fld id="{C90A66AE-81F5-474A-B74B-EE41E9320F19}" type="datetimeFigureOut">
              <a:rPr lang="uk-UA" smtClean="0"/>
              <a:pPr/>
              <a:t>03.03.21</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64F593F-0D5B-4CF0-BEE2-6583C73E7271}" type="slidenum">
              <a:rPr lang="uk-UA" smtClean="0"/>
              <a:pPr/>
              <a:t>‹#›</a:t>
            </a:fld>
            <a:endParaRPr lang="uk-UA"/>
          </a:p>
        </p:txBody>
      </p:sp>
    </p:spTree>
    <p:extLst>
      <p:ext uri="{BB962C8B-B14F-4D97-AF65-F5344CB8AC3E}">
        <p14:creationId xmlns:p14="http://schemas.microsoft.com/office/powerpoint/2010/main" val="9637924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a:t>Зразок заголовка</a:t>
            </a:r>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A66AE-81F5-474A-B74B-EE41E9320F19}" type="datetimeFigureOut">
              <a:rPr lang="uk-UA" smtClean="0"/>
              <a:pPr/>
              <a:t>03.03.21</a:t>
            </a:fld>
            <a:endParaRPr lang="uk-UA"/>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4F593F-0D5B-4CF0-BEE2-6583C73E7271}" type="slidenum">
              <a:rPr lang="uk-UA" smtClean="0"/>
              <a:pPr/>
              <a:t>‹#›</a:t>
            </a:fld>
            <a:endParaRPr lang="uk-UA"/>
          </a:p>
        </p:txBody>
      </p:sp>
    </p:spTree>
    <p:extLst>
      <p:ext uri="{BB962C8B-B14F-4D97-AF65-F5344CB8AC3E}">
        <p14:creationId xmlns:p14="http://schemas.microsoft.com/office/powerpoint/2010/main" val="152763599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google.com/search?q=~inexpensiv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 Id="rId3" Type="http://schemas.openxmlformats.org/officeDocument/2006/relationships/hyperlink" Target="https://library.ukma.edu.ua/resursy/bazy-danykh"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hyperlink" Target="https://login.ezp.ukma.edu.ua:8043/login" TargetMode="External"/><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hyperlink" Target="https://search.ebscohost.com/" TargetMode="External"/><Relationship Id="rId5" Type="http://schemas.openxmlformats.org/officeDocument/2006/relationships/hyperlink" Target="https://login.ezp.ukma.edu.ua:8043/login" TargetMode="External"/><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ebscohost.com/titleLists/aph-journals.htm" TargetMode="External"/><Relationship Id="rId3" Type="http://schemas.openxmlformats.org/officeDocument/2006/relationships/image" Target="../media/image13.jp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4" Type="http://schemas.microsoft.com/office/2007/relationships/hdphoto" Target="../media/hdphoto1.wdp"/><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g"/></Relationships>
</file>

<file path=ppt/slides/_rels/slide36.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https://www.sciencedirect.com/" TargetMode="External"/><Relationship Id="rId5" Type="http://schemas.openxmlformats.org/officeDocument/2006/relationships/hyperlink" Target="https://login.ezp.ukma.edu.ua:8043/login" TargetMode="External"/><Relationship Id="rId6" Type="http://schemas.openxmlformats.org/officeDocument/2006/relationships/hyperlink" Target="https://mon.gov.ua/ua/news/ukrayinski-zvo-ta-naukovi-ustanovi-otrimayut-dostup-do-povnotekstovih-resursiv-bazi-danih-sciencedirect-sergij-shkarlet" TargetMode="External"/><Relationship Id="rId7" Type="http://schemas.openxmlformats.org/officeDocument/2006/relationships/image" Target="../media/image26.png"/><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hyperlink" Target="https://www.sciencedirect.com/"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hyperlink" Target="https://academic.microsoft.com/home" TargetMode="External"/><Relationship Id="rId4" Type="http://schemas.openxmlformats.org/officeDocument/2006/relationships/hyperlink" Target="https://core.ac.uk/" TargetMode="External"/><Relationship Id="rId5" Type="http://schemas.openxmlformats.org/officeDocument/2006/relationships/hyperlink" Target="https://explore.openaire.eu/" TargetMode="External"/><Relationship Id="rId6" Type="http://schemas.openxmlformats.org/officeDocument/2006/relationships/hyperlink" Target="https://aminer.org/" TargetMode="External"/><Relationship Id="rId7" Type="http://schemas.openxmlformats.org/officeDocument/2006/relationships/hyperlink" Target="https://www.base-search.net/" TargetMode="External"/><Relationship Id="rId8" Type="http://schemas.openxmlformats.org/officeDocument/2006/relationships/hyperlink" Target="https://worldwidescience.org/" TargetMode="External"/><Relationship Id="rId1" Type="http://schemas.openxmlformats.org/officeDocument/2006/relationships/slideLayout" Target="../slideLayouts/slideLayout2.xml"/><Relationship Id="rId2" Type="http://schemas.openxmlformats.org/officeDocument/2006/relationships/hyperlink" Target="https://scholar.google.com.ua/"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0.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3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3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s://www.tandfonline.com/" TargetMode="External"/><Relationship Id="rId3" Type="http://schemas.openxmlformats.org/officeDocument/2006/relationships/image" Target="../media/image34.png"/></Relationships>
</file>

<file path=ppt/slides/_rels/slide46.xml.rels><?xml version="1.0" encoding="UTF-8" standalone="yes"?>
<Relationships xmlns="http://schemas.openxmlformats.org/package/2006/relationships"><Relationship Id="rId9" Type="http://schemas.openxmlformats.org/officeDocument/2006/relationships/hyperlink" Target="https://www.tandfonline.com/toc/ydre20/current" TargetMode="External"/><Relationship Id="rId20" Type="http://schemas.openxmlformats.org/officeDocument/2006/relationships/hyperlink" Target="https://www.tandfonline.com/toc/oaah20/current" TargetMode="External"/><Relationship Id="rId21" Type="http://schemas.openxmlformats.org/officeDocument/2006/relationships/hyperlink" Target="https://www.tandfonline.com/toc/rahe20/current" TargetMode="External"/><Relationship Id="rId22" Type="http://schemas.openxmlformats.org/officeDocument/2006/relationships/hyperlink" Target="https://www.tandfonline.com/toc/raja20/current" TargetMode="External"/><Relationship Id="rId23" Type="http://schemas.openxmlformats.org/officeDocument/2006/relationships/hyperlink" Target="https://www.tandfonline.com/toc/rart20/current" TargetMode="External"/><Relationship Id="rId24" Type="http://schemas.openxmlformats.org/officeDocument/2006/relationships/image" Target="../media/image35.jpeg"/><Relationship Id="rId10" Type="http://schemas.openxmlformats.org/officeDocument/2006/relationships/hyperlink" Target="https://www.tandfonline.com/toc/ytex20/current" TargetMode="External"/><Relationship Id="rId11" Type="http://schemas.openxmlformats.org/officeDocument/2006/relationships/hyperlink" Target="https://www.tandfonline.com/toc/ctte20/current" TargetMode="External"/><Relationship Id="rId12" Type="http://schemas.openxmlformats.org/officeDocument/2006/relationships/hyperlink" Target="https://www.tandfonline.com/toc/gcmr20/current" TargetMode="External"/><Relationship Id="rId13" Type="http://schemas.openxmlformats.org/officeDocument/2006/relationships/hyperlink" Target="https://www.tandfonline.com/toc/gctr20/current" TargetMode="External"/><Relationship Id="rId14" Type="http://schemas.openxmlformats.org/officeDocument/2006/relationships/hyperlink" Target="https://www.tandfonline.com/toc/gmur20/current" TargetMode="External"/><Relationship Id="rId15" Type="http://schemas.openxmlformats.org/officeDocument/2006/relationships/hyperlink" Target="https://www.tandfonline.com/toc/gvir20/current" TargetMode="External"/><Relationship Id="rId16" Type="http://schemas.openxmlformats.org/officeDocument/2006/relationships/hyperlink" Target="https://www.tandfonline.com/toc/ldnc20/current" TargetMode="External"/><Relationship Id="rId17" Type="http://schemas.openxmlformats.org/officeDocument/2006/relationships/hyperlink" Target="https://www.tandfonline.com/toc/ncdn20/current" TargetMode="External"/><Relationship Id="rId18" Type="http://schemas.openxmlformats.org/officeDocument/2006/relationships/hyperlink" Target="https://www.tandfonline.com/toc/ndcr20/current" TargetMode="External"/><Relationship Id="rId19" Type="http://schemas.openxmlformats.org/officeDocument/2006/relationships/hyperlink" Target="https://www.tandfonline.com/toc/nnmr20/current" TargetMode="External"/><Relationship Id="rId1" Type="http://schemas.openxmlformats.org/officeDocument/2006/relationships/slideLayout" Target="../slideLayouts/slideLayout12.xml"/><Relationship Id="rId2" Type="http://schemas.openxmlformats.org/officeDocument/2006/relationships/hyperlink" Target="https://www.tandfonline.com/toc/cjen20/current" TargetMode="External"/><Relationship Id="rId3" Type="http://schemas.openxmlformats.org/officeDocument/2006/relationships/hyperlink" Target="https://www.tandfonline.com/toc/cmue20/current" TargetMode="External"/><Relationship Id="rId4" Type="http://schemas.openxmlformats.org/officeDocument/2006/relationships/hyperlink" Target="https://www.tandfonline.com/toc/crde20/current" TargetMode="External"/><Relationship Id="rId5" Type="http://schemas.openxmlformats.org/officeDocument/2006/relationships/hyperlink" Target="https://www.tandfonline.com/toc/rcab20/current" TargetMode="External"/><Relationship Id="rId6" Type="http://schemas.openxmlformats.org/officeDocument/2006/relationships/hyperlink" Target="https://www.tandfonline.com/toc/rcaj20/current" TargetMode="External"/><Relationship Id="rId7" Type="http://schemas.openxmlformats.org/officeDocument/2006/relationships/hyperlink" Target="https://www.tandfonline.com/toc/rdat20/current" TargetMode="External"/><Relationship Id="rId8" Type="http://schemas.openxmlformats.org/officeDocument/2006/relationships/hyperlink" Target="https://www.tandfonline.com/toc/ycos20/current" TargetMode="External"/></Relationships>
</file>

<file path=ppt/slides/_rels/slide47.xml.rels><?xml version="1.0" encoding="UTF-8" standalone="yes"?>
<Relationships xmlns="http://schemas.openxmlformats.org/package/2006/relationships"><Relationship Id="rId9" Type="http://schemas.openxmlformats.org/officeDocument/2006/relationships/hyperlink" Target="https://www.tandfonline.com/toc/rdes20/current" TargetMode="External"/><Relationship Id="rId20" Type="http://schemas.openxmlformats.org/officeDocument/2006/relationships/hyperlink" Target="https://www.tandfonline.com/toc/rffc20/current" TargetMode="External"/><Relationship Id="rId21" Type="http://schemas.openxmlformats.org/officeDocument/2006/relationships/hyperlink" Target="https://www.tandfonline.com/toc/rffp20/current" TargetMode="External"/><Relationship Id="rId22" Type="http://schemas.openxmlformats.org/officeDocument/2006/relationships/hyperlink" Target="https://www.tandfonline.com/toc/rfft20/current" TargetMode="External"/><Relationship Id="rId23" Type="http://schemas.openxmlformats.org/officeDocument/2006/relationships/hyperlink" Target="https://www.tandfonline.com/toc/rfhc20/current" TargetMode="External"/><Relationship Id="rId24" Type="http://schemas.openxmlformats.org/officeDocument/2006/relationships/hyperlink" Target="https://www.tandfonline.com/toc/rfmc20/current" TargetMode="External"/><Relationship Id="rId25" Type="http://schemas.openxmlformats.org/officeDocument/2006/relationships/hyperlink" Target="https://www.tandfonline.com/toc/rfmr20/current" TargetMode="External"/><Relationship Id="rId26" Type="http://schemas.openxmlformats.org/officeDocument/2006/relationships/hyperlink" Target="https://www.tandfonline.com/toc/rfpc20/current" TargetMode="External"/><Relationship Id="rId27" Type="http://schemas.openxmlformats.org/officeDocument/2006/relationships/hyperlink" Target="https://www.tandfonline.com/toc/rfso20/current" TargetMode="External"/><Relationship Id="rId28" Type="http://schemas.openxmlformats.org/officeDocument/2006/relationships/hyperlink" Target="https://www.tandfonline.com/toc/rfss20/current" TargetMode="External"/><Relationship Id="rId29" Type="http://schemas.openxmlformats.org/officeDocument/2006/relationships/hyperlink" Target="https://www.tandfonline.com/toc/rfst20/current" TargetMode="External"/><Relationship Id="rId30" Type="http://schemas.openxmlformats.org/officeDocument/2006/relationships/hyperlink" Target="https://www.tandfonline.com/toc/rfsy20/current" TargetMode="External"/><Relationship Id="rId31" Type="http://schemas.openxmlformats.org/officeDocument/2006/relationships/image" Target="../media/image36.jpeg"/><Relationship Id="rId32" Type="http://schemas.openxmlformats.org/officeDocument/2006/relationships/image" Target="../media/image37.jpeg"/><Relationship Id="rId10" Type="http://schemas.openxmlformats.org/officeDocument/2006/relationships/hyperlink" Target="https://www.tandfonline.com/toc/rdij20/current" TargetMode="External"/><Relationship Id="rId11" Type="http://schemas.openxmlformats.org/officeDocument/2006/relationships/hyperlink" Target="https://www.tandfonline.com/toc/rdrt20/current" TargetMode="External"/><Relationship Id="rId12" Type="http://schemas.openxmlformats.org/officeDocument/2006/relationships/hyperlink" Target="https://www.tandfonline.com/toc/remf20/current" TargetMode="External"/><Relationship Id="rId13" Type="http://schemas.openxmlformats.org/officeDocument/2006/relationships/hyperlink" Target="https://www.tandfonline.com/toc/repv20/current" TargetMode="External"/><Relationship Id="rId14" Type="http://schemas.openxmlformats.org/officeDocument/2006/relationships/hyperlink" Target="https://www.tandfonline.com/toc/rfac20/current" TargetMode="External"/><Relationship Id="rId15" Type="http://schemas.openxmlformats.org/officeDocument/2006/relationships/hyperlink" Target="https://www.tandfonline.com/toc/rfap20/current" TargetMode="External"/><Relationship Id="rId16" Type="http://schemas.openxmlformats.org/officeDocument/2006/relationships/hyperlink" Target="https://www.tandfonline.com/toc/rfat20/current" TargetMode="External"/><Relationship Id="rId17" Type="http://schemas.openxmlformats.org/officeDocument/2006/relationships/hyperlink" Target="https://www.tandfonline.com/toc/rfcd20/current" TargetMode="External"/><Relationship Id="rId18" Type="http://schemas.openxmlformats.org/officeDocument/2006/relationships/hyperlink" Target="https://www.tandfonline.com/toc/rfdh20/current" TargetMode="External"/><Relationship Id="rId19" Type="http://schemas.openxmlformats.org/officeDocument/2006/relationships/hyperlink" Target="https://www.tandfonline.com/toc/rfdp20/current" TargetMode="External"/><Relationship Id="rId1" Type="http://schemas.openxmlformats.org/officeDocument/2006/relationships/slideLayout" Target="../slideLayouts/slideLayout12.xml"/><Relationship Id="rId2" Type="http://schemas.openxmlformats.org/officeDocument/2006/relationships/hyperlink" Target="https://www.tandfonline.com/toc/rcab20/current" TargetMode="External"/><Relationship Id="rId3" Type="http://schemas.openxmlformats.org/officeDocument/2006/relationships/hyperlink" Target="https://www.tandfonline.com/toc/rcaj20/current" TargetMode="External"/><Relationship Id="rId4" Type="http://schemas.openxmlformats.org/officeDocument/2006/relationships/hyperlink" Target="https://www.tandfonline.com/toc/rcij20/current" TargetMode="External"/><Relationship Id="rId5" Type="http://schemas.openxmlformats.org/officeDocument/2006/relationships/hyperlink" Target="https://www.tandfonline.com/toc/rcin20/current" TargetMode="External"/><Relationship Id="rId6" Type="http://schemas.openxmlformats.org/officeDocument/2006/relationships/hyperlink" Target="https://www.tandfonline.com/toc/rcom20/current" TargetMode="External"/><Relationship Id="rId7" Type="http://schemas.openxmlformats.org/officeDocument/2006/relationships/hyperlink" Target="https://www.tandfonline.com/toc/rcos20/current" TargetMode="External"/><Relationship Id="rId8" Type="http://schemas.openxmlformats.org/officeDocument/2006/relationships/hyperlink" Target="https://www.tandfonline.com/toc/rctc20/current"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8.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9.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scholar.google.com/" TargetMode="External"/><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1.jpg"/></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3.xml.rels><?xml version="1.0" encoding="UTF-8" standalone="yes"?>
<Relationships xmlns="http://schemas.openxmlformats.org/package/2006/relationships"><Relationship Id="rId3" Type="http://schemas.openxmlformats.org/officeDocument/2006/relationships/hyperlink" Target="http://elibraryusa.state.gov/" TargetMode="External"/><Relationship Id="rId4" Type="http://schemas.openxmlformats.org/officeDocument/2006/relationships/image" Target="../media/image44.jpg"/><Relationship Id="rId5"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4.xml.rels><?xml version="1.0" encoding="UTF-8" standalone="yes"?>
<Relationships xmlns="http://schemas.openxmlformats.org/package/2006/relationships"><Relationship Id="rId3" Type="http://schemas.openxmlformats.org/officeDocument/2006/relationships/image" Target="../media/image45.tmp"/><Relationship Id="rId4" Type="http://schemas.openxmlformats.org/officeDocument/2006/relationships/hyperlink" Target="http://vlib.interchange.at/login?url=http://search.proquest.com/pqdtglobal" TargetMode="External"/><Relationship Id="rId5"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4" Type="http://schemas.microsoft.com/office/2007/relationships/hdphoto" Target="../media/hdphoto2.wdp"/><Relationship Id="rId5" Type="http://schemas.openxmlformats.org/officeDocument/2006/relationships/hyperlink" Target="http://about.jstor.org/" TargetMode="External"/><Relationship Id="rId6"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56.xml.rels><?xml version="1.0" encoding="UTF-8" standalone="yes"?>
<Relationships xmlns="http://schemas.openxmlformats.org/package/2006/relationships"><Relationship Id="rId11" Type="http://schemas.openxmlformats.org/officeDocument/2006/relationships/hyperlink" Target="https://www.jstor.org.vlib.interchange.at/subject/folklore" TargetMode="External"/><Relationship Id="rId12" Type="http://schemas.openxmlformats.org/officeDocument/2006/relationships/hyperlink" Target="https://www.jstor.org.vlib.interchange.at/subject/literature" TargetMode="External"/><Relationship Id="rId13" Type="http://schemas.openxmlformats.org/officeDocument/2006/relationships/hyperlink" Target="https://www.jstor.org.vlib.interchange.at/subject/musestud" TargetMode="External"/><Relationship Id="rId14" Type="http://schemas.openxmlformats.org/officeDocument/2006/relationships/hyperlink" Target="https://www.jstor.org.vlib.interchange.at/subject/philosophy" TargetMode="External"/><Relationship Id="rId15" Type="http://schemas.openxmlformats.org/officeDocument/2006/relationships/hyperlink" Target="https://www.jstor.org.vlib.interchange.at/subject/religion" TargetMode="External"/><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hyperlink" Target="https://www.jstor.org.vlib.interchange.at/subject/architecture" TargetMode="External"/><Relationship Id="rId4" Type="http://schemas.openxmlformats.org/officeDocument/2006/relationships/hyperlink" Target="https://www.jstor.org.vlib.interchange.at/subject/arthistory" TargetMode="External"/><Relationship Id="rId5" Type="http://schemas.openxmlformats.org/officeDocument/2006/relationships/hyperlink" Target="https://www.jstor.org.vlib.interchange.at/subject/gardland" TargetMode="External"/><Relationship Id="rId6" Type="http://schemas.openxmlformats.org/officeDocument/2006/relationships/hyperlink" Target="https://www.jstor.org.vlib.interchange.at/subject/music" TargetMode="External"/><Relationship Id="rId7" Type="http://schemas.openxmlformats.org/officeDocument/2006/relationships/hyperlink" Target="https://www.jstor.org.vlib.interchange.at/subject/performingarts" TargetMode="External"/><Relationship Id="rId8" Type="http://schemas.openxmlformats.org/officeDocument/2006/relationships/hyperlink" Target="https://www.jstor.org.vlib.interchange.at/subject/bibliog" TargetMode="External"/><Relationship Id="rId9" Type="http://schemas.openxmlformats.org/officeDocument/2006/relationships/hyperlink" Target="https://www.jstor.org.vlib.interchange.at/subject/classicalstudies" TargetMode="External"/><Relationship Id="rId10" Type="http://schemas.openxmlformats.org/officeDocument/2006/relationships/hyperlink" Target="https://www.jstor.org.vlib.interchange.at/subject/film"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4" Type="http://schemas.microsoft.com/office/2007/relationships/hdphoto" Target="../media/hdphoto3.wdp"/><Relationship Id="rId5"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59.xml.rels><?xml version="1.0" encoding="UTF-8" standalone="yes"?>
<Relationships xmlns="http://schemas.openxmlformats.org/package/2006/relationships"><Relationship Id="rId3" Type="http://schemas.openxmlformats.org/officeDocument/2006/relationships/image" Target="../media/image50.tmp"/><Relationship Id="rId4"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51.tmp"/><Relationship Id="rId4" Type="http://schemas.openxmlformats.org/officeDocument/2006/relationships/hyperlink" Target="https://elibraryusa.state.gov/login" TargetMode="External"/><Relationship Id="rId5"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61.xml.rels><?xml version="1.0" encoding="UTF-8" standalone="yes"?>
<Relationships xmlns="http://schemas.openxmlformats.org/package/2006/relationships"><Relationship Id="rId3" Type="http://schemas.openxmlformats.org/officeDocument/2006/relationships/image" Target="../media/image52.tmp"/><Relationship Id="rId4"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apps.webofknowledge.com/" TargetMode="External"/><Relationship Id="rId4" Type="http://schemas.openxmlformats.org/officeDocument/2006/relationships/hyperlink" Target="https://login.ezp.ukma.edu.ua:8043/login" TargetMode="External"/><Relationship Id="rId5" Type="http://schemas.openxmlformats.org/officeDocument/2006/relationships/image" Target="../media/image53.tmp"/><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65.xml.rels><?xml version="1.0" encoding="UTF-8" standalone="yes"?>
<Relationships xmlns="http://schemas.openxmlformats.org/package/2006/relationships"><Relationship Id="rId3" Type="http://schemas.openxmlformats.org/officeDocument/2006/relationships/hyperlink" Target="https://login.ezp.ukma.edu.ua:8043/login" TargetMode="External"/><Relationship Id="rId4" Type="http://schemas.openxmlformats.org/officeDocument/2006/relationships/image" Target="../media/image54.jpg"/><Relationship Id="rId1" Type="http://schemas.openxmlformats.org/officeDocument/2006/relationships/slideLayout" Target="../slideLayouts/slideLayout4.xml"/><Relationship Id="rId2" Type="http://schemas.openxmlformats.org/officeDocument/2006/relationships/hyperlink" Target="https://www.scopus.com/"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hyperlink" Target="https://library.ukma.edu.ua/korystuvachu/doslidnyku/21-korystuvachu/doslidnyku/421-publikatsii" TargetMode="External"/><Relationship Id="rId1" Type="http://schemas.openxmlformats.org/officeDocument/2006/relationships/slideLayout" Target="../slideLayouts/slideLayout4.xml"/><Relationship Id="rId2" Type="http://schemas.openxmlformats.org/officeDocument/2006/relationships/hyperlink" Target="https://library.ukma.edu.ua/korystuvachu/doslidnyku/21-korystuvachu/doslidnyku/343-reitynh"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6.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7.png"/></Relationships>
</file>

<file path=ppt/slides/_rels/slide71.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hyperlink" Target="https://doaj.org/" TargetMode="External"/><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72.xml.rels><?xml version="1.0" encoding="UTF-8" standalone="yes"?>
<Relationships xmlns="http://schemas.openxmlformats.org/package/2006/relationships"><Relationship Id="rId3" Type="http://schemas.openxmlformats.org/officeDocument/2006/relationships/image" Target="../media/image59.tmp"/><Relationship Id="rId4" Type="http://schemas.openxmlformats.org/officeDocument/2006/relationships/hyperlink" Target="https://philpapers.org/" TargetMode="External"/><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73.xml.rels><?xml version="1.0" encoding="UTF-8" standalone="yes"?>
<Relationships xmlns="http://schemas.openxmlformats.org/package/2006/relationships"><Relationship Id="rId3" Type="http://schemas.openxmlformats.org/officeDocument/2006/relationships/image" Target="../media/image60.tmp"/><Relationship Id="rId4" Type="http://schemas.openxmlformats.org/officeDocument/2006/relationships/hyperlink" Target="http://www.wdl.org/en" TargetMode="External"/><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muse.jhu.edu/search?action=oa_browse" TargetMode="External"/><Relationship Id="rId3" Type="http://schemas.openxmlformats.org/officeDocument/2006/relationships/image" Target="../media/image6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perseus.tufts.edu/hopper/" TargetMode="External"/><Relationship Id="rId3" Type="http://schemas.openxmlformats.org/officeDocument/2006/relationships/image" Target="../media/image62.png"/></Relationships>
</file>

<file path=ppt/slides/_rels/slide76.xml.rels><?xml version="1.0" encoding="UTF-8" standalone="yes"?>
<Relationships xmlns="http://schemas.openxmlformats.org/package/2006/relationships"><Relationship Id="rId3" Type="http://schemas.openxmlformats.org/officeDocument/2006/relationships/hyperlink" Target="https://www.persee.fr/" TargetMode="External"/><Relationship Id="rId4" Type="http://schemas.openxmlformats.org/officeDocument/2006/relationships/image" Target="../media/image63.png"/><Relationship Id="rId1" Type="http://schemas.openxmlformats.org/officeDocument/2006/relationships/slideLayout" Target="../slideLayouts/slideLayout7.xml"/><Relationship Id="rId2" Type="http://schemas.openxmlformats.org/officeDocument/2006/relationships/hyperlink" Target="http://www.persee.fr/"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png"/><Relationship Id="rId3" Type="http://schemas.openxmlformats.org/officeDocument/2006/relationships/hyperlink" Target="https://www.oapen.org/"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www.manuscriptorium.com/apps/index.php?envLang=en" TargetMode="External"/><Relationship Id="rId4" Type="http://schemas.openxmlformats.org/officeDocument/2006/relationships/hyperlink" Target="http://www.manuscriptorium.com/en" TargetMode="External"/><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79.xml.rels><?xml version="1.0" encoding="UTF-8" standalone="yes"?>
<Relationships xmlns="http://schemas.openxmlformats.org/package/2006/relationships"><Relationship Id="rId3" Type="http://schemas.openxmlformats.org/officeDocument/2006/relationships/hyperlink" Target="https://www.europeana.eu/portal/en" TargetMode="External"/><Relationship Id="rId4" Type="http://schemas.openxmlformats.org/officeDocument/2006/relationships/hyperlink" Target="https://www.europeana.eu/en" TargetMode="External"/><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png"/><Relationship Id="rId3" Type="http://schemas.openxmlformats.org/officeDocument/2006/relationships/hyperlink" Target="https://osf.io/preprints/bodoarxiv/" TargetMode="Externa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png"/><Relationship Id="rId3" Type="http://schemas.openxmlformats.org/officeDocument/2006/relationships/hyperlink" Target="https://mediarxiv.org/" TargetMode="Externa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9.png"/><Relationship Id="rId3" Type="http://schemas.openxmlformats.org/officeDocument/2006/relationships/hyperlink" Target="http://philsci-archive.pitt.edu/"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0.png"/><Relationship Id="rId3" Type="http://schemas.openxmlformats.org/officeDocument/2006/relationships/hyperlink" Target="https://thewinnower.com/" TargetMode="Externa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hyperlink" Target="https://docs.google.com/forms/d/e/1FAIpQLScs8_131CQ0zheWKhbZv_lmFeG6XfwdoKNH-H4P50okR_ln9A/viewform" TargetMode="External"/><Relationship Id="rId1" Type="http://schemas.openxmlformats.org/officeDocument/2006/relationships/slideLayout" Target="../slideLayouts/slideLayout2.xml"/><Relationship Id="rId2" Type="http://schemas.openxmlformats.org/officeDocument/2006/relationships/image" Target="../media/image71.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ogin.ezp.ukma.edu.ua:8043/login" TargetMode="External"/><Relationship Id="rId3" Type="http://schemas.openxmlformats.org/officeDocument/2006/relationships/hyperlink" Target="https://docs.google.com/forms/d/e/1FAIpQLScs8_131CQ0zheWKhbZv_lmFeG6XfwdoKNH-H4P50okR_ln9A/viewform"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hyperlink" Target="https://www.facebook.com/NaUKMA.Library" TargetMode="External"/><Relationship Id="rId4" Type="http://schemas.openxmlformats.org/officeDocument/2006/relationships/image" Target="../media/image73.png"/><Relationship Id="rId5" Type="http://schemas.openxmlformats.org/officeDocument/2006/relationships/hyperlink" Target="https://twitter.com/LibraryNaUKMA" TargetMode="External"/><Relationship Id="rId6" Type="http://schemas.openxmlformats.org/officeDocument/2006/relationships/image" Target="../media/image74.png"/><Relationship Id="rId7" Type="http://schemas.openxmlformats.org/officeDocument/2006/relationships/hyperlink" Target="https://kmalibrary.wordpress.com/" TargetMode="External"/><Relationship Id="rId8" Type="http://schemas.openxmlformats.org/officeDocument/2006/relationships/image" Target="../media/image75.png"/><Relationship Id="rId9" Type="http://schemas.openxmlformats.org/officeDocument/2006/relationships/hyperlink" Target="http://www.instagram.com/kmalibrary/" TargetMode="External"/><Relationship Id="rId1" Type="http://schemas.openxmlformats.org/officeDocument/2006/relationships/slideLayout" Target="../slideLayouts/slideLayout2.xml"/><Relationship Id="rId2" Type="http://schemas.openxmlformats.org/officeDocument/2006/relationships/image" Target="../media/image72.tmp"/></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 Id="rId3" Type="http://schemas.openxmlformats.org/officeDocument/2006/relationships/hyperlink" Target="mailto:Library.naukma@gmai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0186" y="3140968"/>
            <a:ext cx="7663668" cy="1159768"/>
          </a:xfrm>
        </p:spPr>
        <p:txBody>
          <a:bodyPr>
            <a:noAutofit/>
          </a:bodyPr>
          <a:lstStyle/>
          <a:p>
            <a:r>
              <a:rPr lang="uk-UA" sz="3200" b="1" dirty="0" smtClean="0">
                <a:solidFill>
                  <a:schemeClr val="tx1">
                    <a:lumMod val="85000"/>
                    <a:lumOff val="15000"/>
                  </a:schemeClr>
                </a:solidFill>
              </a:rPr>
              <a:t>Основи пошуку наукової інформації:</a:t>
            </a:r>
            <a:br>
              <a:rPr lang="uk-UA" sz="3200" b="1" dirty="0" smtClean="0">
                <a:solidFill>
                  <a:schemeClr val="tx1">
                    <a:lumMod val="85000"/>
                    <a:lumOff val="15000"/>
                  </a:schemeClr>
                </a:solidFill>
              </a:rPr>
            </a:br>
            <a:r>
              <a:rPr lang="uk-UA" sz="3200" b="1" i="1" dirty="0" smtClean="0">
                <a:solidFill>
                  <a:schemeClr val="tx2">
                    <a:lumMod val="60000"/>
                    <a:lumOff val="40000"/>
                  </a:schemeClr>
                </a:solidFill>
              </a:rPr>
              <a:t>Тренінг для культурологів</a:t>
            </a:r>
            <a:endParaRPr lang="uk-UA" sz="3200" b="1" i="1" dirty="0">
              <a:solidFill>
                <a:schemeClr val="tx2">
                  <a:lumMod val="60000"/>
                  <a:lumOff val="40000"/>
                </a:schemeClr>
              </a:solidFill>
            </a:endParaRPr>
          </a:p>
        </p:txBody>
      </p:sp>
      <p:sp>
        <p:nvSpPr>
          <p:cNvPr id="3" name="Підзаголовок 2"/>
          <p:cNvSpPr>
            <a:spLocks noGrp="1"/>
          </p:cNvSpPr>
          <p:nvPr>
            <p:ph type="subTitle" idx="1"/>
          </p:nvPr>
        </p:nvSpPr>
        <p:spPr>
          <a:xfrm>
            <a:off x="1079612" y="4653136"/>
            <a:ext cx="6984775" cy="1152128"/>
          </a:xfrm>
        </p:spPr>
        <p:txBody>
          <a:bodyPr>
            <a:noAutofit/>
          </a:bodyPr>
          <a:lstStyle/>
          <a:p>
            <a:pPr>
              <a:spcBef>
                <a:spcPct val="0"/>
              </a:spcBef>
            </a:pPr>
            <a:r>
              <a:rPr lang="uk-UA" sz="2000" i="1" dirty="0" smtClean="0">
                <a:solidFill>
                  <a:schemeClr val="tx1"/>
                </a:solidFill>
              </a:rPr>
              <a:t>202</a:t>
            </a:r>
            <a:r>
              <a:rPr lang="en-US" sz="2000" i="1" dirty="0" smtClean="0">
                <a:solidFill>
                  <a:schemeClr val="tx1"/>
                </a:solidFill>
              </a:rPr>
              <a:t>1</a:t>
            </a:r>
            <a:endParaRPr lang="en-US" sz="2000" i="1" dirty="0">
              <a:solidFill>
                <a:schemeClr val="tx1"/>
              </a:solidFill>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3037" y="1136052"/>
            <a:ext cx="1153299" cy="1349419"/>
          </a:xfrm>
          <a:prstGeom prst="rect">
            <a:avLst/>
          </a:prstGeom>
        </p:spPr>
      </p:pic>
      <p:sp>
        <p:nvSpPr>
          <p:cNvPr id="5" name="TextBox 4"/>
          <p:cNvSpPr txBox="1"/>
          <p:nvPr/>
        </p:nvSpPr>
        <p:spPr>
          <a:xfrm>
            <a:off x="1907704" y="332656"/>
            <a:ext cx="5688632" cy="646331"/>
          </a:xfrm>
          <a:prstGeom prst="rect">
            <a:avLst/>
          </a:prstGeom>
          <a:noFill/>
        </p:spPr>
        <p:txBody>
          <a:bodyPr wrap="square" rtlCol="0">
            <a:spAutoFit/>
          </a:bodyPr>
          <a:lstStyle/>
          <a:p>
            <a:pPr algn="ctr"/>
            <a:r>
              <a:rPr lang="uk-UA" dirty="0"/>
              <a:t>Наукова бібліотека Національного університету </a:t>
            </a:r>
          </a:p>
          <a:p>
            <a:pPr algn="ctr"/>
            <a:r>
              <a:rPr lang="uk-UA" dirty="0"/>
              <a:t>«Києво-Могилянська академія»</a:t>
            </a:r>
          </a:p>
        </p:txBody>
      </p:sp>
      <p:pic>
        <p:nvPicPr>
          <p:cNvPr id="6" name="Рисунок 5"/>
          <p:cNvPicPr>
            <a:picLocks noChangeAspect="1"/>
          </p:cNvPicPr>
          <p:nvPr/>
        </p:nvPicPr>
        <p:blipFill rotWithShape="1">
          <a:blip r:embed="rId4" cstate="print">
            <a:extLst>
              <a:ext uri="{28A0092B-C50C-407E-A947-70E740481C1C}">
                <a14:useLocalDpi xmlns:a14="http://schemas.microsoft.com/office/drawing/2010/main" val="0"/>
              </a:ext>
            </a:extLst>
          </a:blip>
          <a:srcRect l="8315" t="13688" r="7992" b="13363"/>
          <a:stretch/>
        </p:blipFill>
        <p:spPr>
          <a:xfrm>
            <a:off x="1331640" y="931337"/>
            <a:ext cx="2017894" cy="1758850"/>
          </a:xfrm>
          <a:prstGeom prst="rect">
            <a:avLst/>
          </a:prstGeom>
        </p:spPr>
      </p:pic>
    </p:spTree>
    <p:extLst>
      <p:ext uri="{BB962C8B-B14F-4D97-AF65-F5344CB8AC3E}">
        <p14:creationId xmlns:p14="http://schemas.microsoft.com/office/powerpoint/2010/main" val="4148862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9000"/>
            <a:ext cx="9144000" cy="5064075"/>
          </a:xfrm>
          <a:prstGeom prst="rect">
            <a:avLst/>
          </a:prstGeom>
        </p:spPr>
      </p:pic>
    </p:spTree>
    <p:extLst>
      <p:ext uri="{BB962C8B-B14F-4D97-AF65-F5344CB8AC3E}">
        <p14:creationId xmlns:p14="http://schemas.microsoft.com/office/powerpoint/2010/main" val="1309479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8229600" cy="4525963"/>
          </a:xfrm>
        </p:spPr>
        <p:txBody>
          <a:bodyPr>
            <a:normAutofit fontScale="92500" lnSpcReduction="20000"/>
          </a:bodyPr>
          <a:lstStyle/>
          <a:p>
            <a:pPr marL="0" indent="0">
              <a:buNone/>
            </a:pPr>
            <a:r>
              <a:rPr lang="uk-UA" sz="4800" dirty="0">
                <a:solidFill>
                  <a:srgbClr val="FF0000"/>
                </a:solidFill>
              </a:rPr>
              <a:t>* </a:t>
            </a:r>
            <a:endParaRPr lang="en-US" sz="4800" dirty="0" smtClean="0">
              <a:solidFill>
                <a:srgbClr val="FF0000"/>
              </a:solidFill>
            </a:endParaRPr>
          </a:p>
          <a:p>
            <a:r>
              <a:rPr lang="uk-UA" dirty="0" smtClean="0"/>
              <a:t>Дозволяє </a:t>
            </a:r>
            <a:r>
              <a:rPr lang="uk-UA" dirty="0"/>
              <a:t>знайти сторінки із запитом, в якому є невідоме слово. Наприклад: </a:t>
            </a:r>
            <a:r>
              <a:rPr lang="uk-UA" i="1" dirty="0">
                <a:solidFill>
                  <a:srgbClr val="0070C0"/>
                </a:solidFill>
              </a:rPr>
              <a:t>«Робота не * в ліс не *»</a:t>
            </a:r>
            <a:r>
              <a:rPr lang="uk-UA" dirty="0"/>
              <a:t>. При цьому, пошук з оператором «астериск» </a:t>
            </a:r>
            <a:r>
              <a:rPr lang="uk-UA" dirty="0" smtClean="0"/>
              <a:t>може </a:t>
            </a:r>
            <a:r>
              <a:rPr lang="uk-UA" dirty="0"/>
              <a:t>розділяти запит одним, або кількома словами. Наприклад: </a:t>
            </a:r>
            <a:r>
              <a:rPr lang="uk-UA" i="1" dirty="0" smtClean="0">
                <a:solidFill>
                  <a:srgbClr val="0070C0"/>
                </a:solidFill>
              </a:rPr>
              <a:t>аналіз * епістемологія </a:t>
            </a:r>
            <a:r>
              <a:rPr lang="uk-UA" dirty="0" smtClean="0"/>
              <a:t>показує </a:t>
            </a:r>
            <a:r>
              <a:rPr lang="uk-UA" dirty="0"/>
              <a:t>сторінки з запитами «аналіз» і «епістемологія», між якими є одне або кілька слів. </a:t>
            </a:r>
            <a:endParaRPr lang="en-US" dirty="0" smtClean="0"/>
          </a:p>
          <a:p>
            <a:r>
              <a:rPr lang="uk-UA" dirty="0" smtClean="0"/>
              <a:t>Оператор </a:t>
            </a:r>
            <a:r>
              <a:rPr lang="uk-UA" dirty="0"/>
              <a:t>«астериск» заміняє невідоме значення </a:t>
            </a:r>
            <a:r>
              <a:rPr lang="uk-UA" dirty="0" err="1"/>
              <a:t>N</a:t>
            </a:r>
            <a:r>
              <a:rPr lang="uk-UA" dirty="0"/>
              <a:t>, коли нам необхідно дізнатися числові показники. Наприклад: </a:t>
            </a:r>
            <a:r>
              <a:rPr lang="uk-UA" i="1" dirty="0">
                <a:solidFill>
                  <a:srgbClr val="0070C0"/>
                </a:solidFill>
              </a:rPr>
              <a:t>«щороку * </a:t>
            </a:r>
            <a:r>
              <a:rPr lang="uk-UA" i="1" dirty="0" smtClean="0">
                <a:solidFill>
                  <a:srgbClr val="0070C0"/>
                </a:solidFill>
              </a:rPr>
              <a:t>людей помирають </a:t>
            </a:r>
            <a:r>
              <a:rPr lang="uk-UA" i="1" dirty="0">
                <a:solidFill>
                  <a:srgbClr val="0070C0"/>
                </a:solidFill>
              </a:rPr>
              <a:t>від </a:t>
            </a:r>
            <a:r>
              <a:rPr lang="uk-UA" i="1" dirty="0" smtClean="0">
                <a:solidFill>
                  <a:srgbClr val="0070C0"/>
                </a:solidFill>
              </a:rPr>
              <a:t>СНІД в Україні».</a:t>
            </a:r>
            <a:endParaRPr lang="en-US" i="1" dirty="0">
              <a:solidFill>
                <a:srgbClr val="0070C0"/>
              </a:solidFill>
            </a:endParaRPr>
          </a:p>
        </p:txBody>
      </p:sp>
    </p:spTree>
    <p:extLst>
      <p:ext uri="{BB962C8B-B14F-4D97-AF65-F5344CB8AC3E}">
        <p14:creationId xmlns:p14="http://schemas.microsoft.com/office/powerpoint/2010/main" val="1698049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8003232" cy="4525963"/>
          </a:xfrm>
        </p:spPr>
        <p:txBody>
          <a:bodyPr>
            <a:normAutofit/>
          </a:bodyPr>
          <a:lstStyle/>
          <a:p>
            <a:pPr marL="0" indent="0">
              <a:buNone/>
            </a:pPr>
            <a:r>
              <a:rPr lang="uk-UA" sz="4400" b="1" dirty="0">
                <a:solidFill>
                  <a:srgbClr val="FF0000"/>
                </a:solidFill>
              </a:rPr>
              <a:t>.. </a:t>
            </a:r>
            <a:endParaRPr lang="uk-UA" sz="4400" b="1" dirty="0" smtClean="0">
              <a:solidFill>
                <a:srgbClr val="FF0000"/>
              </a:solidFill>
            </a:endParaRPr>
          </a:p>
          <a:p>
            <a:r>
              <a:rPr lang="uk-UA" dirty="0" smtClean="0"/>
              <a:t>Виводить </a:t>
            </a:r>
            <a:r>
              <a:rPr lang="uk-UA" dirty="0"/>
              <a:t>сторінки, що містять числа в заданому діапазоні. Мінімальне і максимальне значення поділяють двома точками. Наприклад: </a:t>
            </a:r>
            <a:r>
              <a:rPr lang="uk-UA" i="1" dirty="0">
                <a:solidFill>
                  <a:srgbClr val="0070C0"/>
                </a:solidFill>
              </a:rPr>
              <a:t>законодавчі акти 2015..2019 </a:t>
            </a:r>
            <a:r>
              <a:rPr lang="uk-UA" dirty="0"/>
              <a:t>показує сторінки, які містять запити «законодавчі», «акти» і всі числа між «2015» та «2019».</a:t>
            </a:r>
            <a:endParaRPr lang="en-US" dirty="0"/>
          </a:p>
        </p:txBody>
      </p:sp>
    </p:spTree>
    <p:extLst>
      <p:ext uri="{BB962C8B-B14F-4D97-AF65-F5344CB8AC3E}">
        <p14:creationId xmlns:p14="http://schemas.microsoft.com/office/powerpoint/2010/main" val="328722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8229600" cy="4525963"/>
          </a:xfrm>
        </p:spPr>
        <p:txBody>
          <a:bodyPr>
            <a:normAutofit/>
          </a:bodyPr>
          <a:lstStyle/>
          <a:p>
            <a:r>
              <a:rPr lang="uk-UA" dirty="0"/>
              <a:t>Припустимо, Вам потрібно у </a:t>
            </a:r>
            <a:r>
              <a:rPr lang="uk-UA" dirty="0" err="1"/>
              <a:t>Google</a:t>
            </a:r>
            <a:r>
              <a:rPr lang="uk-UA" dirty="0"/>
              <a:t> </a:t>
            </a:r>
            <a:r>
              <a:rPr lang="uk-UA" dirty="0" err="1"/>
              <a:t>Scholar</a:t>
            </a:r>
            <a:r>
              <a:rPr lang="uk-UA" dirty="0"/>
              <a:t> знайти матеріали про гробниці з раннього династичного періоду Єгипту за період 2686-3050 рр. до н.е. Як краще сформулювати цей запит так, аби до фрази </a:t>
            </a:r>
            <a:r>
              <a:rPr lang="uk-UA" dirty="0" err="1"/>
              <a:t>egypt</a:t>
            </a:r>
            <a:r>
              <a:rPr lang="uk-UA" dirty="0"/>
              <a:t> </a:t>
            </a:r>
            <a:r>
              <a:rPr lang="uk-UA" dirty="0" err="1"/>
              <a:t>dynastic</a:t>
            </a:r>
            <a:r>
              <a:rPr lang="uk-UA" dirty="0"/>
              <a:t> </a:t>
            </a:r>
            <a:r>
              <a:rPr lang="uk-UA" dirty="0" err="1"/>
              <a:t>tombs</a:t>
            </a:r>
            <a:r>
              <a:rPr lang="uk-UA" dirty="0"/>
              <a:t> додати пошук по всім рокам між 2686-3050 рр. до н.е</a:t>
            </a:r>
            <a:r>
              <a:rPr lang="uk-UA" dirty="0" smtClean="0"/>
              <a:t>.?</a:t>
            </a:r>
            <a:endParaRPr lang="en-US" dirty="0" smtClean="0"/>
          </a:p>
          <a:p>
            <a:endParaRPr lang="en-US" dirty="0"/>
          </a:p>
          <a:p>
            <a:r>
              <a:rPr lang="uk-UA" dirty="0" smtClean="0"/>
              <a:t>Відповідь: </a:t>
            </a:r>
            <a:r>
              <a:rPr lang="en-US" i="1" dirty="0" err="1">
                <a:solidFill>
                  <a:srgbClr val="0070C0"/>
                </a:solidFill>
              </a:rPr>
              <a:t>egypt</a:t>
            </a:r>
            <a:r>
              <a:rPr lang="en-US" i="1" dirty="0">
                <a:solidFill>
                  <a:srgbClr val="0070C0"/>
                </a:solidFill>
              </a:rPr>
              <a:t> dynastic tombs 2686..3050</a:t>
            </a:r>
          </a:p>
        </p:txBody>
      </p:sp>
    </p:spTree>
    <p:extLst>
      <p:ext uri="{BB962C8B-B14F-4D97-AF65-F5344CB8AC3E}">
        <p14:creationId xmlns:p14="http://schemas.microsoft.com/office/powerpoint/2010/main" val="1208176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8229600" cy="4525963"/>
          </a:xfrm>
        </p:spPr>
        <p:txBody>
          <a:bodyPr/>
          <a:lstStyle/>
          <a:p>
            <a:pPr marL="0" indent="0">
              <a:buNone/>
            </a:pPr>
            <a:r>
              <a:rPr lang="en-US" sz="4400" dirty="0" smtClean="0">
                <a:solidFill>
                  <a:srgbClr val="FF0000"/>
                </a:solidFill>
              </a:rPr>
              <a:t>~</a:t>
            </a:r>
          </a:p>
          <a:p>
            <a:r>
              <a:rPr lang="uk-UA" dirty="0" smtClean="0"/>
              <a:t>Оператор </a:t>
            </a:r>
            <a:r>
              <a:rPr lang="en-US" dirty="0" smtClean="0"/>
              <a:t>~</a:t>
            </a:r>
            <a:r>
              <a:rPr lang="uk-UA" dirty="0" smtClean="0"/>
              <a:t> (“</a:t>
            </a:r>
            <a:r>
              <a:rPr lang="uk-UA" dirty="0" err="1" smtClean="0"/>
              <a:t>тільда</a:t>
            </a:r>
            <a:r>
              <a:rPr lang="uk-UA" dirty="0" smtClean="0"/>
              <a:t>”) знаходить синоніми слова.</a:t>
            </a:r>
          </a:p>
          <a:p>
            <a:r>
              <a:rPr lang="uk-UA" dirty="0" smtClean="0"/>
              <a:t>Наприклад, </a:t>
            </a:r>
            <a:r>
              <a:rPr lang="en-US" i="1" dirty="0">
                <a:hlinkClick r:id="rId2"/>
              </a:rPr>
              <a:t>~</a:t>
            </a:r>
            <a:r>
              <a:rPr lang="en-US" i="1" dirty="0" smtClean="0">
                <a:hlinkClick r:id="rId2"/>
              </a:rPr>
              <a:t>inexpensive</a:t>
            </a:r>
            <a:r>
              <a:rPr lang="en-US" i="1" dirty="0" smtClean="0"/>
              <a:t> </a:t>
            </a:r>
            <a:r>
              <a:rPr lang="uk-UA" dirty="0" smtClean="0"/>
              <a:t>знаходить </a:t>
            </a:r>
            <a:r>
              <a:rPr lang="en-US" i="1" dirty="0">
                <a:solidFill>
                  <a:srgbClr val="0070C0"/>
                </a:solidFill>
              </a:rPr>
              <a:t>“inexpensive,” “cheap,” “affordable,” </a:t>
            </a:r>
            <a:r>
              <a:rPr lang="en-US" i="1" dirty="0" smtClean="0">
                <a:solidFill>
                  <a:srgbClr val="0070C0"/>
                </a:solidFill>
              </a:rPr>
              <a:t>“low </a:t>
            </a:r>
            <a:r>
              <a:rPr lang="en-US" i="1" dirty="0">
                <a:solidFill>
                  <a:srgbClr val="0070C0"/>
                </a:solidFill>
              </a:rPr>
              <a:t>cost”</a:t>
            </a:r>
            <a:r>
              <a:rPr lang="uk-UA" i="1" dirty="0" smtClean="0">
                <a:solidFill>
                  <a:srgbClr val="0070C0"/>
                </a:solidFill>
              </a:rPr>
              <a:t> </a:t>
            </a:r>
            <a:endParaRPr lang="en-US" i="1" dirty="0" smtClean="0">
              <a:solidFill>
                <a:srgbClr val="0070C0"/>
              </a:solidFill>
            </a:endParaRPr>
          </a:p>
          <a:p>
            <a:r>
              <a:rPr lang="uk-UA" i="1" dirty="0" smtClean="0"/>
              <a:t>Наприклад, </a:t>
            </a:r>
            <a:r>
              <a:rPr lang="en-US" i="1" dirty="0">
                <a:solidFill>
                  <a:srgbClr val="0070C0"/>
                </a:solidFill>
              </a:rPr>
              <a:t>~film </a:t>
            </a:r>
            <a:r>
              <a:rPr lang="en-US" i="1" dirty="0" smtClean="0">
                <a:solidFill>
                  <a:srgbClr val="0070C0"/>
                </a:solidFill>
              </a:rPr>
              <a:t>criticism</a:t>
            </a:r>
            <a:r>
              <a:rPr lang="uk-UA" i="1" dirty="0" smtClean="0">
                <a:solidFill>
                  <a:srgbClr val="0070C0"/>
                </a:solidFill>
              </a:rPr>
              <a:t> </a:t>
            </a:r>
            <a:r>
              <a:rPr lang="uk-UA" i="1" dirty="0" smtClean="0"/>
              <a:t>знаходить </a:t>
            </a:r>
            <a:r>
              <a:rPr lang="en-US" i="1" dirty="0" smtClean="0"/>
              <a:t>“movie criticism”</a:t>
            </a:r>
            <a:endParaRPr lang="en-US" i="1" dirty="0"/>
          </a:p>
        </p:txBody>
      </p:sp>
    </p:spTree>
    <p:extLst>
      <p:ext uri="{BB962C8B-B14F-4D97-AF65-F5344CB8AC3E}">
        <p14:creationId xmlns:p14="http://schemas.microsoft.com/office/powerpoint/2010/main" val="288396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772816"/>
            <a:ext cx="6120680" cy="504056"/>
          </a:xfrm>
        </p:spPr>
        <p:txBody>
          <a:bodyPr>
            <a:normAutofit fontScale="90000"/>
          </a:bodyPr>
          <a:lstStyle/>
          <a:p>
            <a:pPr lvl="0"/>
            <a:r>
              <a:rPr lang="uk-UA" b="1" dirty="0"/>
              <a:t/>
            </a:r>
            <a:br>
              <a:rPr lang="uk-UA" b="1" dirty="0"/>
            </a:br>
            <a:r>
              <a:rPr lang="uk-UA" b="1" dirty="0"/>
              <a:t> Бази Даних</a:t>
            </a:r>
            <a:r>
              <a:rPr lang="uk-UA" sz="1800" b="1" dirty="0"/>
              <a:t/>
            </a:r>
            <a:br>
              <a:rPr lang="uk-UA" sz="1800" b="1" dirty="0"/>
            </a:br>
            <a:r>
              <a:rPr lang="uk-UA" sz="1800" dirty="0"/>
              <a:t/>
            </a:r>
            <a:br>
              <a:rPr lang="uk-UA" sz="1800" dirty="0"/>
            </a:br>
            <a:endParaRPr lang="uk-UA" sz="1800" b="1" dirty="0"/>
          </a:p>
        </p:txBody>
      </p:sp>
      <p:sp>
        <p:nvSpPr>
          <p:cNvPr id="4" name="TextBox 3"/>
          <p:cNvSpPr txBox="1"/>
          <p:nvPr/>
        </p:nvSpPr>
        <p:spPr>
          <a:xfrm>
            <a:off x="1345282" y="3212976"/>
            <a:ext cx="6552728" cy="1754326"/>
          </a:xfrm>
          <a:prstGeom prst="rect">
            <a:avLst/>
          </a:prstGeom>
          <a:noFill/>
        </p:spPr>
        <p:txBody>
          <a:bodyPr wrap="square" rtlCol="0">
            <a:spAutoFit/>
          </a:bodyPr>
          <a:lstStyle/>
          <a:p>
            <a:r>
              <a:rPr lang="uk-UA" b="1" dirty="0"/>
              <a:t>Бази даних</a:t>
            </a:r>
            <a:r>
              <a:rPr lang="uk-UA" dirty="0"/>
              <a:t> – це колекції, що надаються установі видавництвами або іншими організаціями на платній основі (передплачені ліцензійні бази даних) або безкоштовно (бази даних відкритого доступу). Вони містять статті, розділи книг, звіти та законодавчі документи. Вони особливо корисні при пошуку академічного змісту з певних предметів.</a:t>
            </a:r>
          </a:p>
        </p:txBody>
      </p:sp>
    </p:spTree>
    <p:extLst>
      <p:ext uri="{BB962C8B-B14F-4D97-AF65-F5344CB8AC3E}">
        <p14:creationId xmlns:p14="http://schemas.microsoft.com/office/powerpoint/2010/main" val="197116193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b="1" dirty="0">
                <a:solidFill>
                  <a:srgbClr val="1A1A1A"/>
                </a:solidFill>
              </a:rPr>
              <a:t>Передплачені ресурси</a:t>
            </a:r>
            <a:endParaRPr lang="uk-UA" dirty="0"/>
          </a:p>
        </p:txBody>
      </p:sp>
      <p:sp>
        <p:nvSpPr>
          <p:cNvPr id="3" name="Прямокутник 2"/>
          <p:cNvSpPr/>
          <p:nvPr/>
        </p:nvSpPr>
        <p:spPr>
          <a:xfrm>
            <a:off x="4283968" y="1628800"/>
            <a:ext cx="4258816" cy="2862322"/>
          </a:xfrm>
          <a:prstGeom prst="rect">
            <a:avLst/>
          </a:prstGeom>
        </p:spPr>
        <p:txBody>
          <a:bodyPr wrap="square">
            <a:spAutoFit/>
          </a:bodyPr>
          <a:lstStyle/>
          <a:p>
            <a:r>
              <a:rPr lang="uk-UA" sz="2000" dirty="0">
                <a:solidFill>
                  <a:srgbClr val="1A1A1A"/>
                </a:solidFill>
              </a:rPr>
              <a:t>це ліцензійні наукові бази даних, які містять повнотекстові ресурси з різних галузей знань, користування якими здійснюється у локальній мережі НаУКМА або за логіном та паролем. </a:t>
            </a:r>
          </a:p>
          <a:p>
            <a:r>
              <a:rPr lang="uk-UA" sz="2000" dirty="0">
                <a:solidFill>
                  <a:srgbClr val="1A1A1A"/>
                </a:solidFill>
              </a:rPr>
              <a:t>Перелік передплачених ресурсів доступний на сайті бібліотеки - за алфавітом (від </a:t>
            </a:r>
            <a:r>
              <a:rPr lang="en-US" sz="2000" dirty="0">
                <a:solidFill>
                  <a:srgbClr val="1A1A1A"/>
                </a:solidFill>
              </a:rPr>
              <a:t>A </a:t>
            </a:r>
            <a:r>
              <a:rPr lang="uk-UA" sz="2000" dirty="0">
                <a:solidFill>
                  <a:srgbClr val="1A1A1A"/>
                </a:solidFill>
              </a:rPr>
              <a:t>до </a:t>
            </a:r>
            <a:r>
              <a:rPr lang="en-US" sz="2000" dirty="0">
                <a:solidFill>
                  <a:srgbClr val="1A1A1A"/>
                </a:solidFill>
              </a:rPr>
              <a:t>Z).</a:t>
            </a:r>
            <a:endParaRPr lang="uk-UA" sz="20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628800"/>
            <a:ext cx="3736434" cy="3501008"/>
          </a:xfrm>
          <a:prstGeom prst="rect">
            <a:avLst/>
          </a:prstGeom>
        </p:spPr>
      </p:pic>
      <p:sp>
        <p:nvSpPr>
          <p:cNvPr id="6" name="TextBox 5"/>
          <p:cNvSpPr txBox="1"/>
          <p:nvPr/>
        </p:nvSpPr>
        <p:spPr>
          <a:xfrm>
            <a:off x="1475656" y="5445224"/>
            <a:ext cx="6840760" cy="461665"/>
          </a:xfrm>
          <a:prstGeom prst="rect">
            <a:avLst/>
          </a:prstGeom>
          <a:noFill/>
        </p:spPr>
        <p:txBody>
          <a:bodyPr wrap="square" rtlCol="0">
            <a:spAutoFit/>
          </a:bodyPr>
          <a:lstStyle/>
          <a:p>
            <a:r>
              <a:rPr lang="en-US" sz="2400" dirty="0">
                <a:hlinkClick r:id="rId3"/>
              </a:rPr>
              <a:t>https://library.ukma.edu.ua/resursy/bazy-danykh</a:t>
            </a:r>
            <a:endParaRPr lang="uk-UA" sz="2400" dirty="0"/>
          </a:p>
        </p:txBody>
      </p:sp>
    </p:spTree>
    <p:extLst>
      <p:ext uri="{BB962C8B-B14F-4D97-AF65-F5344CB8AC3E}">
        <p14:creationId xmlns:p14="http://schemas.microsoft.com/office/powerpoint/2010/main" val="28514177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endParaRPr/>
          </a:p>
        </p:txBody>
      </p:sp>
      <p:sp>
        <p:nvSpPr>
          <p:cNvPr id="99" name="Google Shape;99;p17"/>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a:bodyPr>
          <a:lstStyle/>
          <a:p>
            <a:pPr marL="0" indent="0">
              <a:spcAft>
                <a:spcPts val="1200"/>
              </a:spcAft>
              <a:buNone/>
            </a:pPr>
            <a:endParaRPr/>
          </a:p>
        </p:txBody>
      </p:sp>
      <p:pic>
        <p:nvPicPr>
          <p:cNvPr id="100" name="Google Shape;100;p17"/>
          <p:cNvPicPr preferRelativeResize="0"/>
          <p:nvPr/>
        </p:nvPicPr>
        <p:blipFill>
          <a:blip r:embed="rId3">
            <a:alphaModFix/>
          </a:blip>
          <a:stretch>
            <a:fillRect/>
          </a:stretch>
        </p:blipFill>
        <p:spPr>
          <a:xfrm>
            <a:off x="50243" y="857250"/>
            <a:ext cx="9043517" cy="5143500"/>
          </a:xfrm>
          <a:prstGeom prst="rect">
            <a:avLst/>
          </a:prstGeom>
          <a:noFill/>
          <a:ln>
            <a:noFill/>
          </a:ln>
        </p:spPr>
      </p:pic>
      <p:sp>
        <p:nvSpPr>
          <p:cNvPr id="101" name="Google Shape;101;p17"/>
          <p:cNvSpPr txBox="1"/>
          <p:nvPr/>
        </p:nvSpPr>
        <p:spPr>
          <a:xfrm>
            <a:off x="4665925" y="1030725"/>
            <a:ext cx="4330200" cy="768642"/>
          </a:xfrm>
          <a:prstGeom prst="rect">
            <a:avLst/>
          </a:prstGeom>
          <a:noFill/>
          <a:ln>
            <a:noFill/>
          </a:ln>
        </p:spPr>
        <p:txBody>
          <a:bodyPr spcFirstLastPara="1" wrap="square" lIns="91425" tIns="91425" rIns="91425" bIns="91425" anchor="t" anchorCtr="0">
            <a:spAutoFit/>
          </a:bodyPr>
          <a:lstStyle/>
          <a:p>
            <a:pPr marL="457200" indent="-298450">
              <a:lnSpc>
                <a:spcPct val="115000"/>
              </a:lnSpc>
              <a:buClr>
                <a:schemeClr val="dk2"/>
              </a:buClr>
              <a:buSzPts val="1100"/>
              <a:buFont typeface="Lato"/>
              <a:buChar char="-"/>
            </a:pPr>
            <a:r>
              <a:rPr lang="uk" sz="1100" i="1">
                <a:solidFill>
                  <a:srgbClr val="FF0000"/>
                </a:solidFill>
                <a:latin typeface="Lato"/>
                <a:ea typeface="Lato"/>
                <a:cs typeface="Lato"/>
                <a:sym typeface="Lato"/>
              </a:rPr>
              <a:t>віддалений авторизований доступ працює через корпоративну пошту НаУКМА: </a:t>
            </a:r>
            <a:r>
              <a:rPr lang="uk" sz="1100" u="sng">
                <a:solidFill>
                  <a:schemeClr val="hlink"/>
                </a:solidFill>
                <a:latin typeface="Lato"/>
                <a:ea typeface="Lato"/>
                <a:cs typeface="Lato"/>
                <a:sym typeface="Lato"/>
                <a:hlinkClick r:id="rId4"/>
              </a:rPr>
              <a:t>https://login.ezp.ukma.edu.ua:8043/login</a:t>
            </a:r>
            <a:r>
              <a:rPr lang="uk" sz="1100">
                <a:solidFill>
                  <a:schemeClr val="dk2"/>
                </a:solidFill>
                <a:latin typeface="Lato"/>
                <a:ea typeface="Lato"/>
                <a:cs typeface="Lato"/>
                <a:sym typeface="Lato"/>
              </a:rPr>
              <a:t> </a:t>
            </a:r>
            <a:endParaRPr sz="700">
              <a:latin typeface="Lato"/>
              <a:ea typeface="Lato"/>
              <a:cs typeface="Lato"/>
              <a:sym typeface="Lato"/>
            </a:endParaRPr>
          </a:p>
        </p:txBody>
      </p:sp>
      <p:sp>
        <p:nvSpPr>
          <p:cNvPr id="102" name="Google Shape;102;p17"/>
          <p:cNvSpPr/>
          <p:nvPr/>
        </p:nvSpPr>
        <p:spPr>
          <a:xfrm>
            <a:off x="4809025" y="3175575"/>
            <a:ext cx="4187100" cy="9249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03" name="Google Shape;103;p17"/>
          <p:cNvSpPr txBox="1"/>
          <p:nvPr/>
        </p:nvSpPr>
        <p:spPr>
          <a:xfrm>
            <a:off x="4920050" y="5279701"/>
            <a:ext cx="3862800" cy="738633"/>
          </a:xfrm>
          <a:prstGeom prst="rect">
            <a:avLst/>
          </a:prstGeom>
          <a:noFill/>
          <a:ln>
            <a:noFill/>
          </a:ln>
        </p:spPr>
        <p:txBody>
          <a:bodyPr spcFirstLastPara="1" wrap="square" lIns="91425" tIns="91425" rIns="91425" bIns="91425" anchor="t" anchorCtr="0">
            <a:spAutoFit/>
          </a:bodyPr>
          <a:lstStyle/>
          <a:p>
            <a:r>
              <a:rPr lang="uk" i="1">
                <a:solidFill>
                  <a:srgbClr val="FF0000"/>
                </a:solidFill>
                <a:latin typeface="Lato"/>
                <a:ea typeface="Lato"/>
                <a:cs typeface="Lato"/>
                <a:sym typeface="Lato"/>
              </a:rPr>
              <a:t>пароль - це пароль від Вашої корпоративної пошти</a:t>
            </a:r>
            <a:endParaRPr i="1">
              <a:solidFill>
                <a:srgbClr val="FF0000"/>
              </a:solidFill>
              <a:latin typeface="Lato"/>
              <a:ea typeface="Lato"/>
              <a:cs typeface="Lato"/>
              <a:sym typeface="Lato"/>
            </a:endParaRPr>
          </a:p>
        </p:txBody>
      </p:sp>
    </p:spTree>
    <p:extLst>
      <p:ext uri="{BB962C8B-B14F-4D97-AF65-F5344CB8AC3E}">
        <p14:creationId xmlns:p14="http://schemas.microsoft.com/office/powerpoint/2010/main" val="577428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uk-UA" b="1" dirty="0"/>
              <a:t>Бази </a:t>
            </a:r>
            <a:r>
              <a:rPr lang="en-US" b="1" dirty="0">
                <a:latin typeface="Cambria" pitchFamily="18" charset="0"/>
              </a:rPr>
              <a:t>EBSCO</a:t>
            </a:r>
            <a:endParaRPr lang="uk-UA" b="1" dirty="0">
              <a:latin typeface="Cambria" pitchFamily="18" charset="0"/>
            </a:endParaRPr>
          </a:p>
        </p:txBody>
      </p:sp>
      <p:pic>
        <p:nvPicPr>
          <p:cNvPr id="5" name="Місце для вмісту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028452" y="1916832"/>
            <a:ext cx="3024336" cy="3024336"/>
          </a:xfrm>
        </p:spPr>
      </p:pic>
      <p:sp>
        <p:nvSpPr>
          <p:cNvPr id="4" name="Місце для вмісту 3"/>
          <p:cNvSpPr>
            <a:spLocks noGrp="1"/>
          </p:cNvSpPr>
          <p:nvPr>
            <p:ph sz="half" idx="2"/>
          </p:nvPr>
        </p:nvSpPr>
        <p:spPr>
          <a:xfrm>
            <a:off x="4632198" y="1916832"/>
            <a:ext cx="4041648" cy="3456384"/>
          </a:xfrm>
        </p:spPr>
        <p:txBody>
          <a:bodyPr>
            <a:normAutofit fontScale="70000" lnSpcReduction="20000"/>
          </a:bodyPr>
          <a:lstStyle/>
          <a:p>
            <a:r>
              <a:rPr lang="en-US" dirty="0"/>
              <a:t>EBSCO – </a:t>
            </a:r>
            <a:r>
              <a:rPr lang="uk-UA" dirty="0"/>
              <a:t>це потужна оперативна </a:t>
            </a:r>
            <a:r>
              <a:rPr lang="uk-UA" b="1" dirty="0"/>
              <a:t>довідково-бібліографічна система</a:t>
            </a:r>
            <a:r>
              <a:rPr lang="uk-UA" dirty="0"/>
              <a:t>, яка надає широкий спектр </a:t>
            </a:r>
            <a:r>
              <a:rPr lang="uk-UA" b="1" dirty="0"/>
              <a:t>реферативних та повнотекстових</a:t>
            </a:r>
            <a:r>
              <a:rPr lang="uk-UA" dirty="0"/>
              <a:t> загальнодоступних баз даних від відомих інформаційних постачальників. </a:t>
            </a:r>
          </a:p>
          <a:p>
            <a:r>
              <a:rPr lang="uk-UA" dirty="0"/>
              <a:t>Інформація представлена європейськими мовами, </a:t>
            </a:r>
            <a:r>
              <a:rPr lang="uk-UA" b="1" dirty="0"/>
              <a:t>пошук ведеться англійською мовою</a:t>
            </a:r>
            <a:r>
              <a:rPr lang="uk-UA" dirty="0"/>
              <a:t>. </a:t>
            </a:r>
          </a:p>
          <a:p>
            <a:endParaRPr lang="uk-UA" dirty="0"/>
          </a:p>
        </p:txBody>
      </p:sp>
      <p:sp>
        <p:nvSpPr>
          <p:cNvPr id="3" name="TextBox 2"/>
          <p:cNvSpPr txBox="1"/>
          <p:nvPr/>
        </p:nvSpPr>
        <p:spPr>
          <a:xfrm>
            <a:off x="539552" y="5229200"/>
            <a:ext cx="7416824" cy="923330"/>
          </a:xfrm>
          <a:prstGeom prst="rect">
            <a:avLst/>
          </a:prstGeom>
          <a:noFill/>
        </p:spPr>
        <p:txBody>
          <a:bodyPr wrap="square" rtlCol="0">
            <a:spAutoFit/>
          </a:bodyPr>
          <a:lstStyle/>
          <a:p>
            <a:r>
              <a:rPr lang="uk-UA" dirty="0" smtClean="0"/>
              <a:t>Доступ до </a:t>
            </a:r>
            <a:r>
              <a:rPr lang="en-US" dirty="0" smtClean="0"/>
              <a:t>EBSCO: </a:t>
            </a:r>
          </a:p>
          <a:p>
            <a:pPr marL="285750" indent="-285750">
              <a:buFontTx/>
              <a:buChar char="-"/>
            </a:pPr>
            <a:r>
              <a:rPr lang="en-US" dirty="0" err="1" smtClean="0"/>
              <a:t>Н</a:t>
            </a:r>
            <a:r>
              <a:rPr lang="uk-UA" dirty="0" smtClean="0"/>
              <a:t>а </a:t>
            </a:r>
            <a:r>
              <a:rPr lang="uk-UA" dirty="0" err="1" smtClean="0"/>
              <a:t>кампусі</a:t>
            </a:r>
            <a:r>
              <a:rPr lang="uk-UA" dirty="0" smtClean="0"/>
              <a:t> без логіну і паролю: </a:t>
            </a:r>
            <a:r>
              <a:rPr lang="en-US" dirty="0">
                <a:hlinkClick r:id="rId4"/>
              </a:rPr>
              <a:t>https://search.ebscohost.com</a:t>
            </a:r>
            <a:r>
              <a:rPr lang="en-US" dirty="0" smtClean="0">
                <a:hlinkClick r:id="rId4"/>
              </a:rPr>
              <a:t>/</a:t>
            </a:r>
            <a:r>
              <a:rPr lang="en-US" dirty="0" smtClean="0"/>
              <a:t> </a:t>
            </a:r>
          </a:p>
          <a:p>
            <a:pPr marL="285750" indent="-285750">
              <a:buFontTx/>
              <a:buChar char="-"/>
            </a:pPr>
            <a:r>
              <a:rPr lang="en-US" dirty="0" smtClean="0"/>
              <a:t>- </a:t>
            </a:r>
            <a:r>
              <a:rPr lang="uk-UA" dirty="0" smtClean="0"/>
              <a:t>Віддалено за посиланням: </a:t>
            </a:r>
            <a:r>
              <a:rPr lang="en-US" dirty="0">
                <a:hlinkClick r:id="rId5"/>
              </a:rPr>
              <a:t>https://</a:t>
            </a:r>
            <a:r>
              <a:rPr lang="en-US" dirty="0" smtClean="0">
                <a:hlinkClick r:id="rId5"/>
              </a:rPr>
              <a:t>login.ezp.ukma.edu.ua:8043/login</a:t>
            </a:r>
            <a:r>
              <a:rPr lang="en-US" dirty="0" smtClean="0"/>
              <a:t> </a:t>
            </a:r>
            <a:endParaRPr lang="en-US" dirty="0"/>
          </a:p>
        </p:txBody>
      </p:sp>
    </p:spTree>
    <p:extLst>
      <p:ext uri="{BB962C8B-B14F-4D97-AF65-F5344CB8AC3E}">
        <p14:creationId xmlns:p14="http://schemas.microsoft.com/office/powerpoint/2010/main" val="717164749"/>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t>Бази </a:t>
            </a:r>
            <a:r>
              <a:rPr lang="en-US" b="1" dirty="0">
                <a:latin typeface="Cambria" pitchFamily="18" charset="0"/>
              </a:rPr>
              <a:t>EBSCO</a:t>
            </a:r>
            <a:endParaRPr lang="uk-UA" b="1" dirty="0">
              <a:latin typeface="Cambria" pitchFamily="18" charset="0"/>
            </a:endParaRPr>
          </a:p>
        </p:txBody>
      </p:sp>
      <p:sp>
        <p:nvSpPr>
          <p:cNvPr id="3" name="Місце для вмісту 2"/>
          <p:cNvSpPr>
            <a:spLocks noGrp="1"/>
          </p:cNvSpPr>
          <p:nvPr>
            <p:ph idx="1"/>
          </p:nvPr>
        </p:nvSpPr>
        <p:spPr>
          <a:xfrm>
            <a:off x="457200" y="1340768"/>
            <a:ext cx="8229600" cy="4816192"/>
          </a:xfrm>
        </p:spPr>
        <p:txBody>
          <a:bodyPr numCol="2">
            <a:normAutofit fontScale="85000" lnSpcReduction="10000"/>
          </a:bodyPr>
          <a:lstStyle/>
          <a:p>
            <a:r>
              <a:rPr lang="en-US" b="1" dirty="0"/>
              <a:t>Academic Search Premier</a:t>
            </a:r>
            <a:endParaRPr lang="uk-UA" b="1" dirty="0"/>
          </a:p>
          <a:p>
            <a:r>
              <a:rPr lang="en-US" b="1" dirty="0"/>
              <a:t>Business Source Premier</a:t>
            </a:r>
            <a:endParaRPr lang="uk-UA" b="1" dirty="0"/>
          </a:p>
          <a:p>
            <a:r>
              <a:rPr lang="en-US" b="1" dirty="0"/>
              <a:t>ERIC</a:t>
            </a:r>
            <a:r>
              <a:rPr lang="uk-UA" b="1" dirty="0"/>
              <a:t> </a:t>
            </a:r>
            <a:r>
              <a:rPr lang="en-US" dirty="0"/>
              <a:t>(Education Resources Information Center)</a:t>
            </a:r>
            <a:endParaRPr lang="uk-UA" b="1" dirty="0"/>
          </a:p>
          <a:p>
            <a:r>
              <a:rPr lang="en-US" b="1" dirty="0"/>
              <a:t>European Views of the Americas</a:t>
            </a:r>
            <a:endParaRPr lang="uk-UA" b="1" dirty="0"/>
          </a:p>
          <a:p>
            <a:r>
              <a:rPr lang="en-US" b="1" dirty="0"/>
              <a:t>Green File</a:t>
            </a:r>
            <a:endParaRPr lang="uk-UA" b="1" dirty="0"/>
          </a:p>
          <a:p>
            <a:r>
              <a:rPr lang="en-US" b="1" dirty="0"/>
              <a:t>Health Source - Consumer Edition</a:t>
            </a:r>
            <a:endParaRPr lang="uk-UA" b="1" dirty="0"/>
          </a:p>
          <a:p>
            <a:r>
              <a:rPr lang="en-US" b="1" dirty="0"/>
              <a:t>EBSCO Health Source: Nursing / Academic Edition</a:t>
            </a:r>
            <a:endParaRPr lang="uk-UA" b="1" dirty="0"/>
          </a:p>
          <a:p>
            <a:r>
              <a:rPr lang="en-US" b="1" dirty="0"/>
              <a:t>LISTA</a:t>
            </a:r>
            <a:r>
              <a:rPr lang="uk-UA" b="1" dirty="0"/>
              <a:t> (</a:t>
            </a:r>
            <a:r>
              <a:rPr lang="en-US" dirty="0"/>
              <a:t>Library, Information Science &amp; Technology Abstracts</a:t>
            </a:r>
            <a:r>
              <a:rPr lang="uk-UA" b="1" dirty="0"/>
              <a:t>)</a:t>
            </a:r>
          </a:p>
          <a:p>
            <a:r>
              <a:rPr lang="en-US" b="1" dirty="0" err="1"/>
              <a:t>MasterFile</a:t>
            </a:r>
            <a:r>
              <a:rPr lang="en-US" b="1" dirty="0"/>
              <a:t> Premier</a:t>
            </a:r>
            <a:endParaRPr lang="uk-UA" b="1" dirty="0"/>
          </a:p>
          <a:p>
            <a:r>
              <a:rPr lang="en-US" b="1" dirty="0"/>
              <a:t>Medline</a:t>
            </a:r>
            <a:endParaRPr lang="uk-UA" b="1" dirty="0"/>
          </a:p>
          <a:p>
            <a:r>
              <a:rPr lang="en-US" b="1" dirty="0"/>
              <a:t>Newspaper Source</a:t>
            </a:r>
            <a:endParaRPr lang="uk-UA" b="1" dirty="0"/>
          </a:p>
          <a:p>
            <a:r>
              <a:rPr lang="en-US" b="1" dirty="0"/>
              <a:t>EBSCO Regional Business News</a:t>
            </a:r>
            <a:endParaRPr lang="uk-UA" b="1" dirty="0"/>
          </a:p>
          <a:p>
            <a:r>
              <a:rPr lang="en-US" b="1" dirty="0"/>
              <a:t>EBSCO Teacher Reference Center</a:t>
            </a:r>
            <a:endParaRPr lang="uk-UA" dirty="0"/>
          </a:p>
        </p:txBody>
      </p:sp>
    </p:spTree>
    <p:extLst>
      <p:ext uri="{BB962C8B-B14F-4D97-AF65-F5344CB8AC3E}">
        <p14:creationId xmlns:p14="http://schemas.microsoft.com/office/powerpoint/2010/main" val="378538493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67544" y="1124744"/>
            <a:ext cx="8229600" cy="4680520"/>
          </a:xfrm>
        </p:spPr>
        <p:txBody>
          <a:bodyPr>
            <a:normAutofit/>
          </a:bodyPr>
          <a:lstStyle/>
          <a:p>
            <a:r>
              <a:rPr lang="uk-UA" sz="2800" dirty="0"/>
              <a:t>Е-ресурси: загальна інформація</a:t>
            </a:r>
          </a:p>
          <a:p>
            <a:r>
              <a:rPr lang="uk-UA" sz="2800" dirty="0"/>
              <a:t>Наукові журнали</a:t>
            </a:r>
          </a:p>
          <a:p>
            <a:r>
              <a:rPr lang="uk-UA" sz="2800" dirty="0"/>
              <a:t>Пошукові системи </a:t>
            </a:r>
          </a:p>
          <a:p>
            <a:r>
              <a:rPr lang="uk-UA" sz="2800" dirty="0"/>
              <a:t>Е-ресурси бібліотеки </a:t>
            </a:r>
            <a:r>
              <a:rPr lang="uk-UA" sz="2800" dirty="0" err="1"/>
              <a:t>НаУКМА</a:t>
            </a:r>
            <a:r>
              <a:rPr lang="uk-UA" sz="2800" dirty="0"/>
              <a:t>: звідки починати пошук?</a:t>
            </a:r>
          </a:p>
          <a:p>
            <a:r>
              <a:rPr lang="uk-UA" sz="2800" dirty="0"/>
              <a:t>Е-ресурси бібліотеки: власні, ліцензовані (передплата),  відкриті тестові</a:t>
            </a:r>
          </a:p>
          <a:p>
            <a:r>
              <a:rPr lang="uk-UA" sz="2800" dirty="0"/>
              <a:t>Де і як отримати доступ до е-ресурсів бібліотеки?</a:t>
            </a:r>
          </a:p>
          <a:p>
            <a:endParaRPr lang="en-US" sz="2800" dirty="0"/>
          </a:p>
          <a:p>
            <a:pPr marL="0" indent="0">
              <a:buNone/>
            </a:pPr>
            <a:endParaRPr lang="uk-UA" sz="2800" dirty="0"/>
          </a:p>
        </p:txBody>
      </p:sp>
    </p:spTree>
    <p:extLst>
      <p:ext uri="{BB962C8B-B14F-4D97-AF65-F5344CB8AC3E}">
        <p14:creationId xmlns:p14="http://schemas.microsoft.com/office/powerpoint/2010/main" val="321441532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868958"/>
          </a:xfrm>
        </p:spPr>
        <p:txBody>
          <a:bodyPr/>
          <a:lstStyle/>
          <a:p>
            <a:r>
              <a:rPr lang="uk-UA" dirty="0"/>
              <a:t>Бази </a:t>
            </a:r>
            <a:r>
              <a:rPr lang="en-US" dirty="0"/>
              <a:t>EBSCO</a:t>
            </a:r>
            <a:endParaRPr lang="uk-UA" dirty="0"/>
          </a:p>
        </p:txBody>
      </p:sp>
      <p:pic>
        <p:nvPicPr>
          <p:cNvPr id="8" name="Місце для вмісту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9552" y="1052736"/>
            <a:ext cx="5309008" cy="1296144"/>
          </a:xfr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2983813"/>
            <a:ext cx="5237000" cy="1278565"/>
          </a:xfrm>
          <a:prstGeom prst="rect">
            <a:avLst/>
          </a:prstGeom>
        </p:spPr>
      </p:pic>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299" y="4725144"/>
            <a:ext cx="5262261" cy="1283761"/>
          </a:xfrm>
          <a:prstGeom prst="rect">
            <a:avLst/>
          </a:prstGeom>
        </p:spPr>
      </p:pic>
      <p:sp>
        <p:nvSpPr>
          <p:cNvPr id="3" name="TextBox 2"/>
          <p:cNvSpPr txBox="1"/>
          <p:nvPr/>
        </p:nvSpPr>
        <p:spPr>
          <a:xfrm>
            <a:off x="6228184" y="1340768"/>
            <a:ext cx="2304256" cy="4185761"/>
          </a:xfrm>
          <a:prstGeom prst="rect">
            <a:avLst/>
          </a:prstGeom>
          <a:noFill/>
        </p:spPr>
        <p:txBody>
          <a:bodyPr wrap="square" rtlCol="0">
            <a:spAutoFit/>
          </a:bodyPr>
          <a:lstStyle/>
          <a:p>
            <a:r>
              <a:rPr lang="uk-UA" sz="1400" dirty="0"/>
              <a:t>Бази даних </a:t>
            </a:r>
            <a:r>
              <a:rPr lang="en-US" sz="1400" dirty="0"/>
              <a:t>EBSCO </a:t>
            </a:r>
            <a:r>
              <a:rPr lang="uk-UA" sz="1400" dirty="0"/>
              <a:t>покривають різні галузі знань, за якими навчаються в </a:t>
            </a:r>
            <a:r>
              <a:rPr lang="uk-UA" sz="1400" dirty="0" err="1"/>
              <a:t>НаУКМА</a:t>
            </a:r>
            <a:r>
              <a:rPr lang="uk-UA" sz="1400" dirty="0"/>
              <a:t>: </a:t>
            </a:r>
          </a:p>
          <a:p>
            <a:r>
              <a:rPr lang="ru-RU" sz="1400" dirty="0" err="1"/>
              <a:t>Гуманітарні</a:t>
            </a:r>
            <a:r>
              <a:rPr lang="ru-RU" sz="1400" dirty="0"/>
              <a:t> науки та </a:t>
            </a:r>
            <a:r>
              <a:rPr lang="ru-RU" sz="1400" dirty="0" err="1"/>
              <a:t>мистецтво</a:t>
            </a:r>
            <a:r>
              <a:rPr lang="ru-RU" sz="1400" dirty="0"/>
              <a:t>, </a:t>
            </a:r>
            <a:r>
              <a:rPr lang="ru-RU" sz="1400" dirty="0" err="1"/>
              <a:t>Суспільні</a:t>
            </a:r>
            <a:r>
              <a:rPr lang="ru-RU" sz="1400" dirty="0"/>
              <a:t> науки, </a:t>
            </a:r>
            <a:r>
              <a:rPr lang="ru-RU" sz="1400" dirty="0" err="1"/>
              <a:t>Біологія</a:t>
            </a:r>
            <a:r>
              <a:rPr lang="ru-RU" sz="1400" dirty="0"/>
              <a:t> та </a:t>
            </a:r>
            <a:r>
              <a:rPr lang="ru-RU" sz="1400" dirty="0" err="1"/>
              <a:t>охорона</a:t>
            </a:r>
            <a:r>
              <a:rPr lang="ru-RU" sz="1400" dirty="0"/>
              <a:t> </a:t>
            </a:r>
            <a:r>
              <a:rPr lang="ru-RU" sz="1400" dirty="0" err="1"/>
              <a:t>здоровя</a:t>
            </a:r>
            <a:r>
              <a:rPr lang="ru-RU" sz="1400" dirty="0"/>
              <a:t>, </a:t>
            </a:r>
            <a:r>
              <a:rPr lang="ru-RU" sz="1400" dirty="0" err="1"/>
              <a:t>Математичні</a:t>
            </a:r>
            <a:r>
              <a:rPr lang="ru-RU" sz="1400" dirty="0"/>
              <a:t> науки та </a:t>
            </a:r>
            <a:r>
              <a:rPr lang="ru-RU" sz="1400" dirty="0" err="1"/>
              <a:t>природничі</a:t>
            </a:r>
            <a:r>
              <a:rPr lang="ru-RU" sz="1400" dirty="0"/>
              <a:t> науки, </a:t>
            </a:r>
            <a:r>
              <a:rPr lang="ru-RU" sz="1400" dirty="0" err="1"/>
              <a:t>Технічні</a:t>
            </a:r>
            <a:r>
              <a:rPr lang="ru-RU" sz="1400" dirty="0"/>
              <a:t> науки. </a:t>
            </a:r>
          </a:p>
          <a:p>
            <a:endParaRPr lang="ru-RU" sz="1400" dirty="0"/>
          </a:p>
          <a:p>
            <a:r>
              <a:rPr lang="ru-RU" sz="1400" dirty="0" err="1"/>
              <a:t>Крім</a:t>
            </a:r>
            <a:r>
              <a:rPr lang="ru-RU" sz="1400" dirty="0"/>
              <a:t> статей </a:t>
            </a:r>
            <a:r>
              <a:rPr lang="ru-RU" sz="1400" dirty="0" err="1"/>
              <a:t>наукових</a:t>
            </a:r>
            <a:r>
              <a:rPr lang="ru-RU" sz="1400" dirty="0"/>
              <a:t> </a:t>
            </a:r>
            <a:r>
              <a:rPr lang="ru-RU" sz="1400" dirty="0" err="1"/>
              <a:t>рецензованих</a:t>
            </a:r>
            <a:r>
              <a:rPr lang="ru-RU" sz="1400" dirty="0"/>
              <a:t> </a:t>
            </a:r>
            <a:r>
              <a:rPr lang="ru-RU" sz="1400" dirty="0" err="1"/>
              <a:t>журналів</a:t>
            </a:r>
            <a:r>
              <a:rPr lang="ru-RU" sz="1400" dirty="0"/>
              <a:t> </a:t>
            </a:r>
            <a:r>
              <a:rPr lang="en-US" sz="1400" dirty="0"/>
              <a:t>EBSCO </a:t>
            </a:r>
            <a:r>
              <a:rPr lang="uk-UA" sz="1400" dirty="0"/>
              <a:t>також містить відео-матеріали, фотографії, зображення та мапи, видання публіцистичного жанру (журнали та газети).</a:t>
            </a:r>
          </a:p>
          <a:p>
            <a:endParaRPr lang="uk-UA" sz="1400" dirty="0"/>
          </a:p>
        </p:txBody>
      </p:sp>
    </p:spTree>
    <p:extLst>
      <p:ext uri="{BB962C8B-B14F-4D97-AF65-F5344CB8AC3E}">
        <p14:creationId xmlns:p14="http://schemas.microsoft.com/office/powerpoint/2010/main" val="2820460404"/>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uk-UA" i="1" dirty="0"/>
              <a:t>В</a:t>
            </a:r>
            <a:r>
              <a:rPr lang="uk-UA" i="1" dirty="0" smtClean="0"/>
              <a:t> </a:t>
            </a:r>
            <a:r>
              <a:rPr lang="en-US" i="1" dirty="0" smtClean="0"/>
              <a:t>EBSCO </a:t>
            </a:r>
            <a:r>
              <a:rPr lang="uk-UA" i="1" dirty="0"/>
              <a:t>доступні ж</a:t>
            </a:r>
            <a:r>
              <a:rPr lang="uk-UA" i="1" dirty="0" smtClean="0"/>
              <a:t>урнали з культурології, серед них:</a:t>
            </a:r>
            <a:endParaRPr lang="en-US" i="1" dirty="0"/>
          </a:p>
        </p:txBody>
      </p:sp>
      <p:sp>
        <p:nvSpPr>
          <p:cNvPr id="3" name="Content Placeholder 2"/>
          <p:cNvSpPr>
            <a:spLocks noGrp="1"/>
          </p:cNvSpPr>
          <p:nvPr>
            <p:ph idx="1"/>
          </p:nvPr>
        </p:nvSpPr>
        <p:spPr>
          <a:xfrm>
            <a:off x="457200" y="1844824"/>
            <a:ext cx="5482952" cy="4281339"/>
          </a:xfrm>
        </p:spPr>
        <p:txBody>
          <a:bodyPr>
            <a:normAutofit fontScale="47500" lnSpcReduction="20000"/>
          </a:bodyPr>
          <a:lstStyle/>
          <a:p>
            <a:r>
              <a:rPr lang="en-US" dirty="0"/>
              <a:t>Journal Of Aesthetics &amp; Art </a:t>
            </a:r>
            <a:r>
              <a:rPr lang="en-US" dirty="0" smtClean="0"/>
              <a:t>Criticism</a:t>
            </a:r>
          </a:p>
          <a:p>
            <a:r>
              <a:rPr lang="en-US" dirty="0"/>
              <a:t>Journal Of Art &amp; Design </a:t>
            </a:r>
            <a:r>
              <a:rPr lang="en-US" dirty="0" smtClean="0"/>
              <a:t>Education</a:t>
            </a:r>
          </a:p>
          <a:p>
            <a:r>
              <a:rPr lang="en-US" dirty="0"/>
              <a:t>Art &amp; </a:t>
            </a:r>
            <a:r>
              <a:rPr lang="en-US" dirty="0" smtClean="0"/>
              <a:t>Antiques</a:t>
            </a:r>
          </a:p>
          <a:p>
            <a:r>
              <a:rPr lang="en-US" dirty="0"/>
              <a:t>Metropolitan Museum Of Art </a:t>
            </a:r>
            <a:r>
              <a:rPr lang="en-US" dirty="0" smtClean="0"/>
              <a:t>Bulletin</a:t>
            </a:r>
          </a:p>
          <a:p>
            <a:r>
              <a:rPr lang="en-US" dirty="0"/>
              <a:t>Art, Design &amp; Communication In Higher </a:t>
            </a:r>
            <a:r>
              <a:rPr lang="en-US" dirty="0" smtClean="0"/>
              <a:t>Education</a:t>
            </a:r>
          </a:p>
          <a:p>
            <a:r>
              <a:rPr lang="en-US" dirty="0"/>
              <a:t>Journal Of Visual Art </a:t>
            </a:r>
            <a:r>
              <a:rPr lang="en-US" dirty="0" smtClean="0"/>
              <a:t>Practice</a:t>
            </a:r>
            <a:endParaRPr lang="uk-UA" dirty="0" smtClean="0"/>
          </a:p>
          <a:p>
            <a:r>
              <a:rPr lang="en-US" u="sng" dirty="0"/>
              <a:t>International Review Of African American </a:t>
            </a:r>
            <a:r>
              <a:rPr lang="en-US" u="sng" dirty="0" smtClean="0"/>
              <a:t>Art</a:t>
            </a:r>
            <a:endParaRPr lang="uk-UA" u="sng" dirty="0" smtClean="0"/>
          </a:p>
          <a:p>
            <a:r>
              <a:rPr lang="en-US" u="sng" dirty="0"/>
              <a:t>Journal Of History, Culture &amp; Art Research / </a:t>
            </a:r>
            <a:r>
              <a:rPr lang="en-US" u="sng" dirty="0" err="1"/>
              <a:t>Tarih</a:t>
            </a:r>
            <a:r>
              <a:rPr lang="en-US" u="sng" dirty="0"/>
              <a:t> </a:t>
            </a:r>
            <a:r>
              <a:rPr lang="en-US" u="sng" dirty="0" err="1"/>
              <a:t>Kültür</a:t>
            </a:r>
            <a:r>
              <a:rPr lang="en-US" u="sng" dirty="0"/>
              <a:t> </a:t>
            </a:r>
            <a:r>
              <a:rPr lang="en-US" u="sng" dirty="0" err="1"/>
              <a:t>Ve</a:t>
            </a:r>
            <a:r>
              <a:rPr lang="en-US" u="sng" dirty="0"/>
              <a:t> </a:t>
            </a:r>
            <a:r>
              <a:rPr lang="en-US" u="sng" dirty="0" err="1"/>
              <a:t>Sanat</a:t>
            </a:r>
            <a:r>
              <a:rPr lang="en-US" u="sng" dirty="0"/>
              <a:t> </a:t>
            </a:r>
            <a:r>
              <a:rPr lang="en-US" u="sng" dirty="0" err="1"/>
              <a:t>Arastirmalari</a:t>
            </a:r>
            <a:r>
              <a:rPr lang="en-US" u="sng" dirty="0"/>
              <a:t> </a:t>
            </a:r>
            <a:r>
              <a:rPr lang="en-US" u="sng" dirty="0" err="1" smtClean="0"/>
              <a:t>Dergisi</a:t>
            </a:r>
            <a:endParaRPr lang="uk-UA" u="sng" dirty="0" smtClean="0"/>
          </a:p>
          <a:p>
            <a:r>
              <a:rPr lang="en-US" u="sng" dirty="0"/>
              <a:t>CFMAE: The Changing Face Of Music &amp; Art </a:t>
            </a:r>
            <a:r>
              <a:rPr lang="en-US" u="sng" dirty="0" smtClean="0"/>
              <a:t>Education</a:t>
            </a:r>
            <a:endParaRPr lang="uk-UA" u="sng" dirty="0" smtClean="0"/>
          </a:p>
          <a:p>
            <a:r>
              <a:rPr lang="en-US" u="sng" dirty="0"/>
              <a:t>Art </a:t>
            </a:r>
            <a:r>
              <a:rPr lang="en-US" u="sng" dirty="0" smtClean="0"/>
              <a:t>History</a:t>
            </a:r>
            <a:endParaRPr lang="uk-UA" u="sng" dirty="0" smtClean="0"/>
          </a:p>
          <a:p>
            <a:r>
              <a:rPr lang="en-US" u="sng" dirty="0"/>
              <a:t>PAJ: A Journal Of Performance &amp; </a:t>
            </a:r>
            <a:r>
              <a:rPr lang="en-US" u="sng" dirty="0" smtClean="0"/>
              <a:t>Art</a:t>
            </a:r>
            <a:endParaRPr lang="uk-UA" u="sng" dirty="0" smtClean="0"/>
          </a:p>
          <a:p>
            <a:r>
              <a:rPr lang="en-US" dirty="0"/>
              <a:t>Ceramics: Art &amp; </a:t>
            </a:r>
            <a:r>
              <a:rPr lang="en-US" dirty="0" smtClean="0"/>
              <a:t>Perception</a:t>
            </a:r>
            <a:endParaRPr lang="uk-UA" dirty="0" smtClean="0"/>
          </a:p>
          <a:p>
            <a:r>
              <a:rPr lang="en-US" u="sng" dirty="0" err="1"/>
              <a:t>Acta</a:t>
            </a:r>
            <a:r>
              <a:rPr lang="en-US" u="sng" dirty="0"/>
              <a:t> </a:t>
            </a:r>
            <a:r>
              <a:rPr lang="en-US" u="sng" dirty="0" err="1"/>
              <a:t>Academiae</a:t>
            </a:r>
            <a:r>
              <a:rPr lang="en-US" u="sng" dirty="0"/>
              <a:t> </a:t>
            </a:r>
            <a:r>
              <a:rPr lang="en-US" u="sng" dirty="0" err="1"/>
              <a:t>Artium</a:t>
            </a:r>
            <a:r>
              <a:rPr lang="en-US" u="sng" dirty="0"/>
              <a:t> </a:t>
            </a:r>
            <a:r>
              <a:rPr lang="en-US" u="sng" dirty="0" err="1" smtClean="0"/>
              <a:t>Vilnensis</a:t>
            </a:r>
            <a:endParaRPr lang="uk-UA" u="sng" dirty="0" smtClean="0"/>
          </a:p>
          <a:p>
            <a:r>
              <a:rPr lang="en-US" u="sng" dirty="0"/>
              <a:t>Journal Of Roman </a:t>
            </a:r>
            <a:r>
              <a:rPr lang="en-US" u="sng" dirty="0" smtClean="0"/>
              <a:t>Studies</a:t>
            </a:r>
            <a:endParaRPr lang="uk-UA" u="sng" dirty="0" smtClean="0"/>
          </a:p>
          <a:p>
            <a:r>
              <a:rPr lang="en-US" u="sng" dirty="0"/>
              <a:t>Greece &amp; </a:t>
            </a:r>
            <a:r>
              <a:rPr lang="en-US" u="sng" dirty="0" smtClean="0"/>
              <a:t>Rome</a:t>
            </a:r>
            <a:endParaRPr lang="uk-UA" u="sng" dirty="0" smtClean="0"/>
          </a:p>
          <a:p>
            <a:r>
              <a:rPr lang="en-US" u="sng" dirty="0"/>
              <a:t>History Of Photography</a:t>
            </a:r>
            <a:endParaRPr lang="en-US" dirty="0"/>
          </a:p>
        </p:txBody>
      </p:sp>
      <p:sp>
        <p:nvSpPr>
          <p:cNvPr id="4" name="TextBox 3"/>
          <p:cNvSpPr txBox="1"/>
          <p:nvPr/>
        </p:nvSpPr>
        <p:spPr>
          <a:xfrm>
            <a:off x="6228184" y="1844824"/>
            <a:ext cx="2160240" cy="1477328"/>
          </a:xfrm>
          <a:prstGeom prst="rect">
            <a:avLst/>
          </a:prstGeom>
          <a:noFill/>
        </p:spPr>
        <p:txBody>
          <a:bodyPr wrap="square" rtlCol="0">
            <a:spAutoFit/>
          </a:bodyPr>
          <a:lstStyle/>
          <a:p>
            <a:r>
              <a:rPr lang="uk-UA" i="1" dirty="0" smtClean="0"/>
              <a:t>Повний перелік журналів тут:</a:t>
            </a:r>
          </a:p>
          <a:p>
            <a:r>
              <a:rPr lang="en-US" i="1" dirty="0">
                <a:hlinkClick r:id="rId2"/>
              </a:rPr>
              <a:t>https://</a:t>
            </a:r>
            <a:r>
              <a:rPr lang="en-US" i="1" dirty="0" smtClean="0">
                <a:hlinkClick r:id="rId2"/>
              </a:rPr>
              <a:t>www.ebscohost.com/titleLists/aph-journals.htm</a:t>
            </a:r>
            <a:r>
              <a:rPr lang="uk-UA" i="1" dirty="0" smtClean="0"/>
              <a:t> </a:t>
            </a:r>
            <a:endParaRPr lang="en-US" i="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6298" y="3422966"/>
            <a:ext cx="1901417" cy="2689810"/>
          </a:xfrm>
          <a:prstGeom prst="rect">
            <a:avLst/>
          </a:prstGeom>
        </p:spPr>
      </p:pic>
    </p:spTree>
    <p:extLst>
      <p:ext uri="{BB962C8B-B14F-4D97-AF65-F5344CB8AC3E}">
        <p14:creationId xmlns:p14="http://schemas.microsoft.com/office/powerpoint/2010/main" val="451665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28600"/>
            <a:ext cx="8363272" cy="752128"/>
          </a:xfrm>
        </p:spPr>
        <p:txBody>
          <a:bodyPr>
            <a:normAutofit/>
          </a:bodyPr>
          <a:lstStyle/>
          <a:p>
            <a:pPr algn="ctr"/>
            <a:r>
              <a:rPr lang="uk-UA" sz="2800" b="1" dirty="0"/>
              <a:t>Вибір користувацького інтерфейсу </a:t>
            </a:r>
            <a:r>
              <a:rPr lang="en-US" sz="2800" b="1" dirty="0"/>
              <a:t>EBSCO</a:t>
            </a:r>
            <a:endParaRPr lang="uk-UA" sz="2800" b="1" dirty="0"/>
          </a:p>
        </p:txBody>
      </p:sp>
      <p:sp>
        <p:nvSpPr>
          <p:cNvPr id="4" name="Місце для вмісту 3"/>
          <p:cNvSpPr>
            <a:spLocks noGrp="1"/>
          </p:cNvSpPr>
          <p:nvPr>
            <p:ph sz="quarter" idx="2"/>
          </p:nvPr>
        </p:nvSpPr>
        <p:spPr>
          <a:xfrm>
            <a:off x="5077200" y="2636912"/>
            <a:ext cx="3609600" cy="2376264"/>
          </a:xfrm>
        </p:spPr>
        <p:txBody>
          <a:bodyPr>
            <a:normAutofit fontScale="85000" lnSpcReduction="10000"/>
          </a:bodyPr>
          <a:lstStyle/>
          <a:p>
            <a:pPr marL="0" indent="0">
              <a:buNone/>
            </a:pPr>
            <a:r>
              <a:rPr lang="ru-RU" sz="1800" dirty="0"/>
              <a:t>При </a:t>
            </a:r>
            <a:r>
              <a:rPr lang="ru-RU" sz="1800" dirty="0" err="1"/>
              <a:t>вході</a:t>
            </a:r>
            <a:r>
              <a:rPr lang="ru-RU" sz="1800" dirty="0"/>
              <a:t>, </a:t>
            </a:r>
            <a:r>
              <a:rPr lang="en-US" sz="1800" dirty="0"/>
              <a:t>EBSCO </a:t>
            </a:r>
            <a:r>
              <a:rPr lang="uk-UA" sz="1800" dirty="0"/>
              <a:t>бачить нашу </a:t>
            </a:r>
            <a:r>
              <a:rPr lang="en-US" sz="1800" dirty="0"/>
              <a:t>IP </a:t>
            </a:r>
            <a:r>
              <a:rPr lang="uk-UA" sz="1800" dirty="0"/>
              <a:t>адресу та розпізнає нас як користувачів Києво-Могилянської академії. </a:t>
            </a:r>
          </a:p>
          <a:p>
            <a:pPr marL="0" indent="0">
              <a:buNone/>
            </a:pPr>
            <a:endParaRPr lang="uk-UA" sz="1800" dirty="0"/>
          </a:p>
          <a:p>
            <a:pPr marL="0" indent="0">
              <a:buNone/>
            </a:pPr>
            <a:r>
              <a:rPr lang="uk-UA" sz="1800" dirty="0"/>
              <a:t>А також, </a:t>
            </a:r>
            <a:r>
              <a:rPr lang="en-US" sz="1800" dirty="0"/>
              <a:t>EBSCO </a:t>
            </a:r>
            <a:r>
              <a:rPr lang="uk-UA" sz="1800" dirty="0"/>
              <a:t>просить обрати один з двох інтерфейсів – звичайний або бізнес-інтерфейс. </a:t>
            </a:r>
          </a:p>
          <a:p>
            <a:pPr marL="0" indent="0">
              <a:buNone/>
            </a:pPr>
            <a:endParaRPr lang="uk-UA" sz="1800" dirty="0"/>
          </a:p>
          <a:p>
            <a:pPr marL="0" indent="0">
              <a:buNone/>
            </a:pPr>
            <a:r>
              <a:rPr lang="uk-UA" sz="1800" dirty="0"/>
              <a:t>Для загального пошуку, обирайте звичайний інтерфейс – </a:t>
            </a:r>
            <a:r>
              <a:rPr lang="en-US" sz="1800" dirty="0" err="1"/>
              <a:t>Ebscohost</a:t>
            </a:r>
            <a:r>
              <a:rPr lang="en-US" sz="1800" dirty="0"/>
              <a:t> Web.</a:t>
            </a:r>
            <a:endParaRPr lang="ru-RU" sz="1800" dirty="0"/>
          </a:p>
          <a:p>
            <a:pPr marL="0" indent="0">
              <a:buNone/>
            </a:pPr>
            <a:endParaRPr lang="uk-UA" sz="1800" dirty="0"/>
          </a:p>
        </p:txBody>
      </p:sp>
      <p:pic>
        <p:nvPicPr>
          <p:cNvPr id="5" name="Місце для вмісту 4" descr="Фрагмент екрана"/>
          <p:cNvPicPr>
            <a:picLocks noGrp="1" noChangeAspect="1"/>
          </p:cNvPicPr>
          <p:nvPr>
            <p:ph sz="half" idx="1"/>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539552" y="1700808"/>
            <a:ext cx="4312604" cy="3460475"/>
          </a:xfrm>
        </p:spPr>
      </p:pic>
    </p:spTree>
    <p:extLst>
      <p:ext uri="{BB962C8B-B14F-4D97-AF65-F5344CB8AC3E}">
        <p14:creationId xmlns:p14="http://schemas.microsoft.com/office/powerpoint/2010/main" val="1426674510"/>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810344"/>
          </a:xfrm>
        </p:spPr>
        <p:txBody>
          <a:bodyPr>
            <a:normAutofit fontScale="90000"/>
          </a:bodyPr>
          <a:lstStyle/>
          <a:p>
            <a:pPr algn="ctr"/>
            <a:r>
              <a:rPr lang="uk-UA" b="1" dirty="0"/>
              <a:t>Вибір користувацького інтерфейсу </a:t>
            </a:r>
            <a:r>
              <a:rPr lang="en-US" b="1" dirty="0"/>
              <a:t>EBSCO </a:t>
            </a:r>
            <a:endParaRPr lang="uk-UA" b="1" dirty="0"/>
          </a:p>
        </p:txBody>
      </p:sp>
      <p:sp>
        <p:nvSpPr>
          <p:cNvPr id="4" name="Місце для вмісту 3"/>
          <p:cNvSpPr>
            <a:spLocks noGrp="1"/>
          </p:cNvSpPr>
          <p:nvPr>
            <p:ph sz="quarter" idx="2"/>
          </p:nvPr>
        </p:nvSpPr>
        <p:spPr>
          <a:xfrm>
            <a:off x="5364088" y="1628800"/>
            <a:ext cx="3321568" cy="3240360"/>
          </a:xfrm>
        </p:spPr>
        <p:txBody>
          <a:bodyPr>
            <a:noAutofit/>
          </a:bodyPr>
          <a:lstStyle/>
          <a:p>
            <a:pPr marL="0" indent="0">
              <a:spcBef>
                <a:spcPts val="0"/>
              </a:spcBef>
              <a:buNone/>
              <a:defRPr/>
            </a:pPr>
            <a:r>
              <a:rPr lang="uk-UA" sz="1600" dirty="0"/>
              <a:t>Перед початком роботи Ви можете обрати ту чи іншу базу даних для пошуку. (Наприклад, тільки </a:t>
            </a:r>
            <a:r>
              <a:rPr lang="en-US" sz="1600" b="1" dirty="0"/>
              <a:t>Medline </a:t>
            </a:r>
            <a:r>
              <a:rPr lang="uk-UA" sz="1600" dirty="0"/>
              <a:t>або тільки </a:t>
            </a:r>
            <a:r>
              <a:rPr lang="en-US" sz="1600" b="1" dirty="0"/>
              <a:t>Green File</a:t>
            </a:r>
            <a:r>
              <a:rPr lang="uk-UA" sz="1600" b="1" dirty="0"/>
              <a:t>).</a:t>
            </a:r>
            <a:endParaRPr lang="uk-UA" sz="1600" dirty="0"/>
          </a:p>
          <a:p>
            <a:pPr marL="0" indent="0">
              <a:buNone/>
            </a:pPr>
            <a:endParaRPr lang="uk-UA" sz="1600" dirty="0"/>
          </a:p>
          <a:p>
            <a:pPr marL="0" indent="0">
              <a:buNone/>
            </a:pPr>
            <a:r>
              <a:rPr lang="uk-UA" sz="1600" dirty="0"/>
              <a:t>Або Ви можете обрати всі бази, поставивши галочку біля </a:t>
            </a:r>
            <a:r>
              <a:rPr lang="uk-UA" sz="1600" dirty="0" err="1"/>
              <a:t>чекбоксу</a:t>
            </a:r>
            <a:r>
              <a:rPr lang="uk-UA" sz="1600" dirty="0"/>
              <a:t> </a:t>
            </a:r>
            <a:r>
              <a:rPr lang="en-US" sz="1600" b="1" dirty="0"/>
              <a:t>Select All</a:t>
            </a:r>
            <a:r>
              <a:rPr lang="en-US" sz="1600" dirty="0"/>
              <a:t>. </a:t>
            </a:r>
            <a:endParaRPr lang="uk-UA" sz="1600" dirty="0"/>
          </a:p>
          <a:p>
            <a:pPr marL="0" indent="0">
              <a:buNone/>
            </a:pPr>
            <a:endParaRPr lang="uk-UA" sz="1600" dirty="0"/>
          </a:p>
          <a:p>
            <a:pPr marL="0" indent="0">
              <a:buNone/>
            </a:pPr>
            <a:r>
              <a:rPr lang="uk-UA" sz="1600" dirty="0"/>
              <a:t>Пам'ятайте, що вибір усіх баз може суттєво сповільнити роботу</a:t>
            </a:r>
            <a:r>
              <a:rPr lang="en-US" sz="1600" dirty="0"/>
              <a:t> </a:t>
            </a:r>
            <a:r>
              <a:rPr lang="uk-UA" sz="1600" dirty="0"/>
              <a:t>тому що Ви отримаєте тисячі результатів пошуку. Однак пошук по всім базам допоможе у випадку, якщо ваше дослідження – міжгалузеве.</a:t>
            </a:r>
          </a:p>
          <a:p>
            <a:endParaRPr lang="uk-UA" sz="1600" dirty="0"/>
          </a:p>
          <a:p>
            <a:endParaRPr lang="uk-UA" sz="1600" dirty="0"/>
          </a:p>
        </p:txBody>
      </p:sp>
      <p:pic>
        <p:nvPicPr>
          <p:cNvPr id="6" name="Місце для вмісту 5"/>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a:off x="41255" y="1628800"/>
            <a:ext cx="5178817" cy="4464496"/>
          </a:xfrm>
        </p:spPr>
      </p:pic>
    </p:spTree>
    <p:extLst>
      <p:ext uri="{BB962C8B-B14F-4D97-AF65-F5344CB8AC3E}">
        <p14:creationId xmlns:p14="http://schemas.microsoft.com/office/powerpoint/2010/main" val="3234322403"/>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7" t="8262" r="1945" b="7869"/>
          <a:stretch/>
        </p:blipFill>
        <p:spPr bwMode="auto">
          <a:xfrm>
            <a:off x="6460" y="323902"/>
            <a:ext cx="9137540" cy="625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655962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060848"/>
            <a:ext cx="7632848" cy="3416320"/>
          </a:xfrm>
          <a:prstGeom prst="rect">
            <a:avLst/>
          </a:prstGeom>
          <a:noFill/>
        </p:spPr>
        <p:txBody>
          <a:bodyPr wrap="square" rtlCol="0">
            <a:spAutoFit/>
          </a:bodyPr>
          <a:lstStyle/>
          <a:p>
            <a:r>
              <a:rPr lang="uk-UA" dirty="0"/>
              <a:t>Починати пошук у базах даних краще з кількох ключових слів, переглядаючи результати та, якщо потрібно, обмежуючи їх. Наприклад: </a:t>
            </a:r>
            <a:r>
              <a:rPr lang="en-US" b="1" dirty="0">
                <a:solidFill>
                  <a:schemeClr val="accent4"/>
                </a:solidFill>
              </a:rPr>
              <a:t>Medieval Europe </a:t>
            </a:r>
          </a:p>
          <a:p>
            <a:endParaRPr lang="uk-UA" b="1" dirty="0">
              <a:solidFill>
                <a:schemeClr val="accent4"/>
              </a:solidFill>
            </a:endParaRPr>
          </a:p>
          <a:p>
            <a:r>
              <a:rPr lang="uk-UA" dirty="0"/>
              <a:t>Пошук фраз (розміщення кількох слів у лапках) корисний для більшої конкретизації результатів. Наприклад: </a:t>
            </a:r>
            <a:r>
              <a:rPr lang="uk-UA" b="1" dirty="0">
                <a:solidFill>
                  <a:schemeClr val="accent4"/>
                </a:solidFill>
              </a:rPr>
              <a:t>“</a:t>
            </a:r>
            <a:r>
              <a:rPr lang="en-US" b="1" dirty="0">
                <a:solidFill>
                  <a:schemeClr val="accent4"/>
                </a:solidFill>
              </a:rPr>
              <a:t>Medieval Europe” </a:t>
            </a:r>
          </a:p>
          <a:p>
            <a:endParaRPr lang="uk-UA" b="1" dirty="0">
              <a:solidFill>
                <a:schemeClr val="accent4"/>
              </a:solidFill>
            </a:endParaRPr>
          </a:p>
          <a:p>
            <a:r>
              <a:rPr lang="uk-UA" dirty="0"/>
              <a:t>Пошук з використанням </a:t>
            </a:r>
            <a:r>
              <a:rPr lang="uk-UA" b="1" dirty="0"/>
              <a:t>логічних операторів </a:t>
            </a:r>
            <a:r>
              <a:rPr lang="uk-UA" dirty="0"/>
              <a:t>допоможе шукати одразу кілька ключових слів (наприклад: </a:t>
            </a:r>
            <a:r>
              <a:rPr lang="en-US" b="1" dirty="0">
                <a:solidFill>
                  <a:schemeClr val="accent4"/>
                </a:solidFill>
              </a:rPr>
              <a:t>Medieval AND Europe</a:t>
            </a:r>
            <a:r>
              <a:rPr lang="en-US" dirty="0"/>
              <a:t>), </a:t>
            </a:r>
            <a:r>
              <a:rPr lang="uk-UA" dirty="0"/>
              <a:t>хоча б одне з наявних (наприклад: </a:t>
            </a:r>
            <a:r>
              <a:rPr lang="en-US" b="1" dirty="0">
                <a:solidFill>
                  <a:schemeClr val="accent4"/>
                </a:solidFill>
              </a:rPr>
              <a:t>Medieval OR Europe</a:t>
            </a:r>
            <a:r>
              <a:rPr lang="en-US" dirty="0"/>
              <a:t>), </a:t>
            </a:r>
            <a:r>
              <a:rPr lang="uk-UA" dirty="0"/>
              <a:t>виключати з результатів (наприклад: </a:t>
            </a:r>
            <a:r>
              <a:rPr lang="en-US" b="1" dirty="0">
                <a:solidFill>
                  <a:schemeClr val="accent4"/>
                </a:solidFill>
              </a:rPr>
              <a:t>Medieval NOT Europe</a:t>
            </a:r>
            <a:r>
              <a:rPr lang="en-US" dirty="0"/>
              <a:t>), </a:t>
            </a:r>
            <a:r>
              <a:rPr lang="uk-UA" dirty="0"/>
              <a:t>або комбінувати всі ці опції (наприклад: </a:t>
            </a:r>
            <a:r>
              <a:rPr lang="en-US" b="1" dirty="0">
                <a:solidFill>
                  <a:schemeClr val="accent4"/>
                </a:solidFill>
              </a:rPr>
              <a:t>Medieval AND Europe NOT France</a:t>
            </a:r>
            <a:r>
              <a:rPr lang="en-US" dirty="0"/>
              <a:t>)</a:t>
            </a:r>
            <a:endParaRPr lang="uk-UA" dirty="0"/>
          </a:p>
        </p:txBody>
      </p:sp>
      <p:sp>
        <p:nvSpPr>
          <p:cNvPr id="3" name="TextBox 2"/>
          <p:cNvSpPr txBox="1"/>
          <p:nvPr/>
        </p:nvSpPr>
        <p:spPr>
          <a:xfrm>
            <a:off x="683568" y="836712"/>
            <a:ext cx="5256584" cy="707886"/>
          </a:xfrm>
          <a:prstGeom prst="rect">
            <a:avLst/>
          </a:prstGeom>
          <a:noFill/>
        </p:spPr>
        <p:txBody>
          <a:bodyPr wrap="square" rtlCol="0">
            <a:spAutoFit/>
          </a:bodyPr>
          <a:lstStyle/>
          <a:p>
            <a:r>
              <a:rPr lang="uk-UA" sz="4000" b="1" dirty="0">
                <a:latin typeface="+mj-lt"/>
                <a:ea typeface="+mj-ea"/>
                <a:cs typeface="+mj-cs"/>
              </a:rPr>
              <a:t>Пошук</a:t>
            </a:r>
            <a:r>
              <a:rPr lang="uk-UA" dirty="0"/>
              <a:t> </a:t>
            </a:r>
            <a:r>
              <a:rPr lang="uk-UA" sz="4000" b="1" dirty="0">
                <a:latin typeface="+mj-lt"/>
                <a:ea typeface="+mj-ea"/>
                <a:cs typeface="+mj-cs"/>
              </a:rPr>
              <a:t>у базах даних</a:t>
            </a:r>
          </a:p>
        </p:txBody>
      </p:sp>
    </p:spTree>
    <p:extLst>
      <p:ext uri="{BB962C8B-B14F-4D97-AF65-F5344CB8AC3E}">
        <p14:creationId xmlns:p14="http://schemas.microsoft.com/office/powerpoint/2010/main" val="770385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8211"/>
            <a:ext cx="9144000" cy="4441578"/>
          </a:xfrm>
          <a:prstGeom prst="rect">
            <a:avLst/>
          </a:prstGeom>
        </p:spPr>
      </p:pic>
    </p:spTree>
    <p:extLst>
      <p:ext uri="{BB962C8B-B14F-4D97-AF65-F5344CB8AC3E}">
        <p14:creationId xmlns:p14="http://schemas.microsoft.com/office/powerpoint/2010/main" val="23499518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3324"/>
            <a:ext cx="9144000" cy="5851352"/>
          </a:xfrm>
          <a:prstGeom prst="rect">
            <a:avLst/>
          </a:prstGeom>
        </p:spPr>
      </p:pic>
    </p:spTree>
    <p:extLst>
      <p:ext uri="{BB962C8B-B14F-4D97-AF65-F5344CB8AC3E}">
        <p14:creationId xmlns:p14="http://schemas.microsoft.com/office/powerpoint/2010/main" val="39039217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620688"/>
            <a:ext cx="7128792" cy="5663089"/>
          </a:xfrm>
          <a:prstGeom prst="rect">
            <a:avLst/>
          </a:prstGeom>
          <a:noFill/>
        </p:spPr>
        <p:txBody>
          <a:bodyPr wrap="square" rtlCol="0">
            <a:spAutoFit/>
          </a:bodyPr>
          <a:lstStyle/>
          <a:p>
            <a:r>
              <a:rPr lang="uk-UA" sz="3200" dirty="0"/>
              <a:t>Використання</a:t>
            </a:r>
            <a:r>
              <a:rPr lang="en-US" sz="3200" dirty="0"/>
              <a:t> </a:t>
            </a:r>
            <a:r>
              <a:rPr lang="uk-UA" sz="3200" dirty="0"/>
              <a:t>символів</a:t>
            </a:r>
          </a:p>
          <a:p>
            <a:endParaRPr lang="uk-UA" dirty="0"/>
          </a:p>
          <a:p>
            <a:r>
              <a:rPr lang="uk-UA" sz="3200" b="1" dirty="0">
                <a:solidFill>
                  <a:srgbClr val="FF0000"/>
                </a:solidFill>
              </a:rPr>
              <a:t>«…»</a:t>
            </a:r>
            <a:r>
              <a:rPr lang="uk-UA" dirty="0"/>
              <a:t> - пошук фрази</a:t>
            </a:r>
            <a:endParaRPr lang="en-US" dirty="0"/>
          </a:p>
          <a:p>
            <a:endParaRPr lang="uk-UA" dirty="0"/>
          </a:p>
          <a:p>
            <a:r>
              <a:rPr lang="uk-UA" sz="3200" b="1" dirty="0">
                <a:solidFill>
                  <a:srgbClr val="FF0000"/>
                </a:solidFill>
              </a:rPr>
              <a:t>?</a:t>
            </a:r>
            <a:r>
              <a:rPr lang="uk-UA" dirty="0"/>
              <a:t> – </a:t>
            </a:r>
            <a:r>
              <a:rPr lang="uk-UA" dirty="0" err="1"/>
              <a:t>Сл?во</a:t>
            </a:r>
            <a:r>
              <a:rPr lang="uk-UA" dirty="0"/>
              <a:t> Знайде однин невідомий символ (літеру, цифру, тощо). Наприклад: </a:t>
            </a:r>
            <a:r>
              <a:rPr lang="en-US" dirty="0" err="1"/>
              <a:t>ne?t</a:t>
            </a:r>
            <a:r>
              <a:rPr lang="en-US" dirty="0"/>
              <a:t> = neat, nest, next </a:t>
            </a:r>
          </a:p>
          <a:p>
            <a:r>
              <a:rPr lang="en-US" dirty="0"/>
              <a:t>? </a:t>
            </a:r>
            <a:r>
              <a:rPr lang="uk-UA" dirty="0"/>
              <a:t>в кінці слова чи фрази ігнорується базами даних. </a:t>
            </a:r>
            <a:endParaRPr lang="en-US" dirty="0"/>
          </a:p>
          <a:p>
            <a:endParaRPr lang="en-US" dirty="0"/>
          </a:p>
          <a:p>
            <a:r>
              <a:rPr lang="en-US" sz="3200" b="1" dirty="0">
                <a:solidFill>
                  <a:srgbClr val="FF0000"/>
                </a:solidFill>
              </a:rPr>
              <a:t>*</a:t>
            </a:r>
            <a:r>
              <a:rPr lang="en-US" dirty="0"/>
              <a:t> - </a:t>
            </a:r>
            <a:r>
              <a:rPr lang="uk-UA" dirty="0"/>
              <a:t>Корінь слова* Знайде різні варіанти закінчення слова. Наприклад: </a:t>
            </a:r>
            <a:r>
              <a:rPr lang="en-US" dirty="0" err="1"/>
              <a:t>comput</a:t>
            </a:r>
            <a:r>
              <a:rPr lang="en-US" dirty="0"/>
              <a:t>* = computer, computers, computing, computation </a:t>
            </a:r>
          </a:p>
          <a:p>
            <a:endParaRPr lang="en-US" dirty="0"/>
          </a:p>
          <a:p>
            <a:r>
              <a:rPr lang="uk-UA" dirty="0"/>
              <a:t>Початок*кінець слова </a:t>
            </a:r>
            <a:r>
              <a:rPr lang="en-US" dirty="0"/>
              <a:t> - </a:t>
            </a:r>
            <a:r>
              <a:rPr lang="uk-UA" dirty="0"/>
              <a:t>Знайде слова, в яких схожий початок та кінець. Наприклад: </a:t>
            </a:r>
            <a:r>
              <a:rPr lang="en-US" dirty="0" err="1"/>
              <a:t>hea</a:t>
            </a:r>
            <a:r>
              <a:rPr lang="en-US" dirty="0"/>
              <a:t>*one = headphone, headstone, hearthstone </a:t>
            </a:r>
          </a:p>
          <a:p>
            <a:endParaRPr lang="en-US" dirty="0"/>
          </a:p>
          <a:p>
            <a:r>
              <a:rPr lang="en-US" dirty="0"/>
              <a:t>1 * 2 = 1 </a:t>
            </a:r>
            <a:r>
              <a:rPr lang="uk-UA" dirty="0"/>
              <a:t>невідоме слово 2 - Знайде одне невідоме слово, розташоване між словами 1 та 2. Наприклад: </a:t>
            </a:r>
            <a:r>
              <a:rPr lang="en-US" dirty="0"/>
              <a:t>midsummer * dream = midsummer night’s dream, midsummer day’s dream </a:t>
            </a:r>
            <a:endParaRPr lang="uk-UA" dirty="0"/>
          </a:p>
        </p:txBody>
      </p:sp>
    </p:spTree>
    <p:extLst>
      <p:ext uri="{BB962C8B-B14F-4D97-AF65-F5344CB8AC3E}">
        <p14:creationId xmlns:p14="http://schemas.microsoft.com/office/powerpoint/2010/main" val="3918097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8680"/>
            <a:ext cx="9144000" cy="6059714"/>
          </a:xfrm>
          <a:prstGeom prst="rect">
            <a:avLst/>
          </a:prstGeom>
        </p:spPr>
      </p:pic>
    </p:spTree>
    <p:extLst>
      <p:ext uri="{BB962C8B-B14F-4D97-AF65-F5344CB8AC3E}">
        <p14:creationId xmlns:p14="http://schemas.microsoft.com/office/powerpoint/2010/main" val="1315007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02624" cy="1296143"/>
          </a:xfrm>
        </p:spPr>
        <p:txBody>
          <a:bodyPr>
            <a:normAutofit fontScale="90000"/>
          </a:bodyPr>
          <a:lstStyle/>
          <a:p>
            <a:r>
              <a:rPr lang="uk-UA" dirty="0"/>
              <a:t>Пошукові системи наукової інформації</a:t>
            </a:r>
          </a:p>
        </p:txBody>
      </p:sp>
      <p:sp>
        <p:nvSpPr>
          <p:cNvPr id="3" name="Підзаголовок 2"/>
          <p:cNvSpPr>
            <a:spLocks noGrp="1"/>
          </p:cNvSpPr>
          <p:nvPr>
            <p:ph type="subTitle" idx="1"/>
          </p:nvPr>
        </p:nvSpPr>
        <p:spPr>
          <a:xfrm>
            <a:off x="5436096" y="2132856"/>
            <a:ext cx="3312368" cy="4176464"/>
          </a:xfrm>
        </p:spPr>
        <p:txBody>
          <a:bodyPr>
            <a:normAutofit fontScale="47500" lnSpcReduction="20000"/>
          </a:bodyPr>
          <a:lstStyle/>
          <a:p>
            <a:pPr lvl="0" algn="l"/>
            <a:r>
              <a:rPr lang="uk-UA" b="1" dirty="0">
                <a:solidFill>
                  <a:schemeClr val="tx1"/>
                </a:solidFill>
              </a:rPr>
              <a:t>Пошукові системи</a:t>
            </a:r>
            <a:r>
              <a:rPr lang="uk-UA" dirty="0">
                <a:solidFill>
                  <a:schemeClr val="tx1"/>
                </a:solidFill>
              </a:rPr>
              <a:t> індексують будь-який тип джерела з Інтернет, і надають користувачам необмежену кількість Інтернет-джерел. </a:t>
            </a:r>
            <a:endParaRPr lang="en-US" dirty="0">
              <a:solidFill>
                <a:schemeClr val="tx1"/>
              </a:solidFill>
            </a:endParaRPr>
          </a:p>
          <a:p>
            <a:pPr lvl="0" algn="l"/>
            <a:endParaRPr lang="en-US" dirty="0">
              <a:solidFill>
                <a:schemeClr val="tx1"/>
              </a:solidFill>
            </a:endParaRPr>
          </a:p>
          <a:p>
            <a:pPr lvl="0" algn="l"/>
            <a:r>
              <a:rPr lang="uk-UA" b="1" dirty="0" err="1">
                <a:solidFill>
                  <a:schemeClr val="tx1"/>
                </a:solidFill>
              </a:rPr>
              <a:t>Google</a:t>
            </a:r>
            <a:r>
              <a:rPr lang="uk-UA" b="1" dirty="0">
                <a:solidFill>
                  <a:schemeClr val="tx1"/>
                </a:solidFill>
              </a:rPr>
              <a:t> </a:t>
            </a:r>
            <a:r>
              <a:rPr lang="uk-UA" dirty="0">
                <a:solidFill>
                  <a:schemeClr val="tx1"/>
                </a:solidFill>
              </a:rPr>
              <a:t>- найпопулярніша пошукова система у світі. </a:t>
            </a:r>
            <a:endParaRPr lang="en-US" dirty="0">
              <a:solidFill>
                <a:schemeClr val="tx1"/>
              </a:solidFill>
            </a:endParaRPr>
          </a:p>
          <a:p>
            <a:pPr lvl="0" algn="l"/>
            <a:endParaRPr lang="en-US" dirty="0">
              <a:solidFill>
                <a:schemeClr val="tx1"/>
              </a:solidFill>
            </a:endParaRPr>
          </a:p>
          <a:p>
            <a:pPr lvl="0" algn="l"/>
            <a:r>
              <a:rPr lang="uk-UA" dirty="0">
                <a:solidFill>
                  <a:schemeClr val="tx1"/>
                </a:solidFill>
              </a:rPr>
              <a:t>Пошукові системи можуть бути оцінені за їх функціональністю та важливістю для результатів пошуку. </a:t>
            </a:r>
            <a:endParaRPr lang="en-US" dirty="0">
              <a:solidFill>
                <a:schemeClr val="tx1"/>
              </a:solidFill>
            </a:endParaRPr>
          </a:p>
          <a:p>
            <a:pPr lvl="0" algn="l"/>
            <a:endParaRPr lang="en-US" dirty="0">
              <a:solidFill>
                <a:schemeClr val="tx1"/>
              </a:solidFill>
            </a:endParaRPr>
          </a:p>
          <a:p>
            <a:pPr lvl="0" algn="l"/>
            <a:r>
              <a:rPr lang="uk-UA" b="1" dirty="0">
                <a:solidFill>
                  <a:schemeClr val="tx1"/>
                </a:solidFill>
              </a:rPr>
              <a:t>Всесвітня павутина (WWW) </a:t>
            </a:r>
            <a:r>
              <a:rPr lang="uk-UA" dirty="0">
                <a:solidFill>
                  <a:schemeClr val="tx1"/>
                </a:solidFill>
              </a:rPr>
              <a:t>корисна і зручна, але до інформації, знайденої в ній, слід ставитись прискіпливо, оцінюючи джерело інформації перед використанням.</a:t>
            </a:r>
          </a:p>
          <a:p>
            <a:pPr algn="l"/>
            <a:endParaRPr lang="ru-RU" sz="2800" dirty="0">
              <a:solidFill>
                <a:schemeClr val="tx1"/>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916832"/>
            <a:ext cx="4578085" cy="3433564"/>
          </a:xfrm>
          <a:prstGeom prst="rect">
            <a:avLst/>
          </a:prstGeom>
        </p:spPr>
      </p:pic>
    </p:spTree>
    <p:extLst>
      <p:ext uri="{BB962C8B-B14F-4D97-AF65-F5344CB8AC3E}">
        <p14:creationId xmlns:p14="http://schemas.microsoft.com/office/powerpoint/2010/main" val="406080957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9346"/>
            <a:ext cx="9144000" cy="5459307"/>
          </a:xfrm>
          <a:prstGeom prst="rect">
            <a:avLst/>
          </a:prstGeom>
        </p:spPr>
      </p:pic>
    </p:spTree>
    <p:extLst>
      <p:ext uri="{BB962C8B-B14F-4D97-AF65-F5344CB8AC3E}">
        <p14:creationId xmlns:p14="http://schemas.microsoft.com/office/powerpoint/2010/main" val="6466631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1991"/>
            <a:ext cx="9144000" cy="5934018"/>
          </a:xfrm>
          <a:prstGeom prst="rect">
            <a:avLst/>
          </a:prstGeom>
        </p:spPr>
      </p:pic>
    </p:spTree>
    <p:extLst>
      <p:ext uri="{BB962C8B-B14F-4D97-AF65-F5344CB8AC3E}">
        <p14:creationId xmlns:p14="http://schemas.microsoft.com/office/powerpoint/2010/main" val="4259595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2083"/>
            <a:ext cx="9144000" cy="5693833"/>
          </a:xfrm>
          <a:prstGeom prst="rect">
            <a:avLst/>
          </a:prstGeom>
        </p:spPr>
      </p:pic>
    </p:spTree>
    <p:extLst>
      <p:ext uri="{BB962C8B-B14F-4D97-AF65-F5344CB8AC3E}">
        <p14:creationId xmlns:p14="http://schemas.microsoft.com/office/powerpoint/2010/main" val="3094472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5782"/>
            <a:ext cx="9144000" cy="5266436"/>
          </a:xfrm>
          <a:prstGeom prst="rect">
            <a:avLst/>
          </a:prstGeom>
        </p:spPr>
      </p:pic>
    </p:spTree>
    <p:extLst>
      <p:ext uri="{BB962C8B-B14F-4D97-AF65-F5344CB8AC3E}">
        <p14:creationId xmlns:p14="http://schemas.microsoft.com/office/powerpoint/2010/main" val="22509331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0548"/>
            <a:ext cx="9144000" cy="5456903"/>
          </a:xfrm>
          <a:prstGeom prst="rect">
            <a:avLst/>
          </a:prstGeom>
        </p:spPr>
      </p:pic>
    </p:spTree>
    <p:extLst>
      <p:ext uri="{BB962C8B-B14F-4D97-AF65-F5344CB8AC3E}">
        <p14:creationId xmlns:p14="http://schemas.microsoft.com/office/powerpoint/2010/main" val="1755933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1706"/>
            <a:ext cx="9144000" cy="5754588"/>
          </a:xfrm>
          <a:prstGeom prst="rect">
            <a:avLst/>
          </a:prstGeom>
        </p:spPr>
      </p:pic>
    </p:spTree>
    <p:extLst>
      <p:ext uri="{BB962C8B-B14F-4D97-AF65-F5344CB8AC3E}">
        <p14:creationId xmlns:p14="http://schemas.microsoft.com/office/powerpoint/2010/main" val="17445311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5"/>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r>
              <a:rPr lang="uk"/>
              <a:t>ScienceDirect</a:t>
            </a:r>
            <a:endParaRPr/>
          </a:p>
        </p:txBody>
      </p:sp>
      <p:sp>
        <p:nvSpPr>
          <p:cNvPr id="86" name="Google Shape;86;p15"/>
          <p:cNvSpPr txBox="1">
            <a:spLocks noGrp="1"/>
          </p:cNvSpPr>
          <p:nvPr>
            <p:ph type="body" idx="1"/>
          </p:nvPr>
        </p:nvSpPr>
        <p:spPr>
          <a:xfrm>
            <a:off x="2410112" y="2453026"/>
            <a:ext cx="6321600" cy="3640270"/>
          </a:xfrm>
          <a:prstGeom prst="rect">
            <a:avLst/>
          </a:prstGeom>
        </p:spPr>
        <p:txBody>
          <a:bodyPr spcFirstLastPara="1" vert="horz" wrap="square" lIns="91425" tIns="91425" rIns="91425" bIns="91425" rtlCol="0" anchor="t" anchorCtr="0">
            <a:normAutofit fontScale="55000" lnSpcReduction="20000"/>
          </a:bodyPr>
          <a:lstStyle/>
          <a:p>
            <a:r>
              <a:rPr lang="en-US" dirty="0" err="1"/>
              <a:t>ScienceDirect</a:t>
            </a:r>
            <a:r>
              <a:rPr lang="en-US" dirty="0"/>
              <a:t> – </a:t>
            </a:r>
            <a:r>
              <a:rPr lang="uk-UA" dirty="0"/>
              <a:t>повнотекстова база даних компанії </a:t>
            </a:r>
            <a:r>
              <a:rPr lang="en-US" dirty="0"/>
              <a:t>Elsevier, </a:t>
            </a:r>
            <a:r>
              <a:rPr lang="uk-UA" dirty="0"/>
              <a:t>яка містить 25% світових наукових публікацій з усіх галузей знань від понад 47 тис. впливових авторів. На платформі </a:t>
            </a:r>
            <a:r>
              <a:rPr lang="en-US" dirty="0" err="1"/>
              <a:t>ScienceDirect</a:t>
            </a:r>
            <a:r>
              <a:rPr lang="en-US" dirty="0"/>
              <a:t> </a:t>
            </a:r>
            <a:r>
              <a:rPr lang="uk-UA" dirty="0"/>
              <a:t>представлені такі типи наукових видань як: електронні книги </a:t>
            </a:r>
            <a:r>
              <a:rPr lang="en-US" dirty="0"/>
              <a:t>Elsevier (eBooks), </a:t>
            </a:r>
            <a:r>
              <a:rPr lang="uk-UA" dirty="0"/>
              <a:t>книжкові серії (</a:t>
            </a:r>
            <a:r>
              <a:rPr lang="en-US" dirty="0"/>
              <a:t>Book Series), </a:t>
            </a:r>
            <a:r>
              <a:rPr lang="uk-UA" dirty="0"/>
              <a:t>довідкові видання (</a:t>
            </a:r>
            <a:r>
              <a:rPr lang="en-US" dirty="0"/>
              <a:t>Handbook), </a:t>
            </a:r>
            <a:r>
              <a:rPr lang="uk-UA" dirty="0"/>
              <a:t>навчальні посібники (</a:t>
            </a:r>
            <a:r>
              <a:rPr lang="en-US" dirty="0"/>
              <a:t>Textbooks) </a:t>
            </a:r>
            <a:r>
              <a:rPr lang="uk-UA" dirty="0"/>
              <a:t>тощо. Детальніше про користування </a:t>
            </a:r>
            <a:r>
              <a:rPr lang="en-US" dirty="0" err="1"/>
              <a:t>ScienceDirect</a:t>
            </a:r>
            <a:r>
              <a:rPr lang="en-US" dirty="0"/>
              <a:t> -  </a:t>
            </a:r>
            <a:r>
              <a:rPr lang="uk-UA" dirty="0">
                <a:hlinkClick r:id="rId3" invalidUrl="http://ekmair.ukma.edu.ua/bitstream/handle/123456789/19419/ScienceDirect_ %d0%be%d1%81%d0%bd%d0%be%d0%b2%d0%b8 %d1%80%d0%be%d0%b1%d0%be%d1%82%d0%b8.pdf?sequence=1&amp;isAllowed=y" tooltip="Opens external link in new window"/>
              </a:rPr>
              <a:t>у презентації</a:t>
            </a:r>
            <a:r>
              <a:rPr lang="uk-UA" dirty="0"/>
              <a:t>. </a:t>
            </a:r>
          </a:p>
          <a:p>
            <a:endParaRPr lang="en-US" dirty="0" smtClean="0"/>
          </a:p>
          <a:p>
            <a:r>
              <a:rPr lang="uk" dirty="0" smtClean="0">
                <a:highlight>
                  <a:schemeClr val="accent6"/>
                </a:highlight>
              </a:rPr>
              <a:t>Доступ</a:t>
            </a:r>
            <a:r>
              <a:rPr lang="en-US" dirty="0" smtClean="0">
                <a:highlight>
                  <a:schemeClr val="accent6"/>
                </a:highlight>
              </a:rPr>
              <a:t> </a:t>
            </a:r>
            <a:r>
              <a:rPr lang="uk-UA" dirty="0"/>
              <a:t>триває з 1 січня 2021 року до 31 грудня 2021 року і здійснюється: </a:t>
            </a:r>
            <a:r>
              <a:rPr lang="uk" dirty="0" smtClean="0">
                <a:highlight>
                  <a:schemeClr val="accent6"/>
                </a:highlight>
              </a:rPr>
              <a:t>:</a:t>
            </a:r>
            <a:endParaRPr dirty="0">
              <a:highlight>
                <a:schemeClr val="accent6"/>
              </a:highlight>
            </a:endParaRPr>
          </a:p>
          <a:p>
            <a:pPr>
              <a:spcBef>
                <a:spcPts val="1200"/>
              </a:spcBef>
              <a:buChar char="-"/>
            </a:pPr>
            <a:r>
              <a:rPr lang="uk" dirty="0"/>
              <a:t>на кампусі НаУКМА: </a:t>
            </a:r>
            <a:r>
              <a:rPr lang="uk" u="sng" dirty="0">
                <a:solidFill>
                  <a:schemeClr val="hlink"/>
                </a:solidFill>
                <a:hlinkClick r:id="rId4"/>
              </a:rPr>
              <a:t>https://www.sciencedirect.com/</a:t>
            </a:r>
            <a:r>
              <a:rPr lang="uk" dirty="0"/>
              <a:t> </a:t>
            </a:r>
            <a:endParaRPr dirty="0"/>
          </a:p>
          <a:p>
            <a:pPr>
              <a:buChar char="-"/>
            </a:pPr>
            <a:r>
              <a:rPr lang="uk" dirty="0"/>
              <a:t>віддалений авторизований доступ: </a:t>
            </a:r>
            <a:r>
              <a:rPr lang="uk" u="sng" dirty="0">
                <a:solidFill>
                  <a:schemeClr val="hlink"/>
                </a:solidFill>
                <a:hlinkClick r:id="rId5"/>
              </a:rPr>
              <a:t>https://login.ezp.ukma.edu.ua:8043/login</a:t>
            </a:r>
            <a:r>
              <a:rPr lang="uk" dirty="0"/>
              <a:t> </a:t>
            </a:r>
            <a:endParaRPr dirty="0"/>
          </a:p>
        </p:txBody>
      </p:sp>
      <p:sp>
        <p:nvSpPr>
          <p:cNvPr id="87" name="Google Shape;87;p15"/>
          <p:cNvSpPr txBox="1"/>
          <p:nvPr/>
        </p:nvSpPr>
        <p:spPr>
          <a:xfrm>
            <a:off x="345775" y="1711775"/>
            <a:ext cx="1524600" cy="3879000"/>
          </a:xfrm>
          <a:prstGeom prst="rect">
            <a:avLst/>
          </a:prstGeom>
          <a:noFill/>
          <a:ln>
            <a:noFill/>
          </a:ln>
        </p:spPr>
        <p:txBody>
          <a:bodyPr spcFirstLastPara="1" wrap="square" lIns="91425" tIns="91425" rIns="91425" bIns="91425" anchor="t" anchorCtr="0">
            <a:spAutoFit/>
          </a:bodyPr>
          <a:lstStyle/>
          <a:p>
            <a:r>
              <a:rPr lang="uk" sz="1200" b="1">
                <a:solidFill>
                  <a:srgbClr val="555555"/>
                </a:solidFill>
                <a:highlight>
                  <a:srgbClr val="FFFFFF"/>
                </a:highlight>
                <a:latin typeface="Lato"/>
                <a:ea typeface="Lato"/>
                <a:cs typeface="Lato"/>
                <a:sym typeface="Lato"/>
              </a:rPr>
              <a:t>Доступ до ScienceDirect в Україні - національна передплата МОН:</a:t>
            </a:r>
            <a:endParaRPr sz="1200" b="1">
              <a:solidFill>
                <a:srgbClr val="555555"/>
              </a:solidFill>
              <a:highlight>
                <a:srgbClr val="FFFFFF"/>
              </a:highlight>
              <a:latin typeface="Lato"/>
              <a:ea typeface="Lato"/>
              <a:cs typeface="Lato"/>
              <a:sym typeface="Lato"/>
            </a:endParaRPr>
          </a:p>
          <a:p>
            <a:endParaRPr sz="1200">
              <a:solidFill>
                <a:srgbClr val="555555"/>
              </a:solidFill>
              <a:highlight>
                <a:srgbClr val="FFFFFF"/>
              </a:highlight>
              <a:latin typeface="Lato"/>
              <a:ea typeface="Lato"/>
              <a:cs typeface="Lato"/>
              <a:sym typeface="Lato"/>
            </a:endParaRPr>
          </a:p>
          <a:p>
            <a:r>
              <a:rPr lang="uk" sz="1200" i="1" u="sng">
                <a:solidFill>
                  <a:schemeClr val="hlink"/>
                </a:solidFill>
                <a:highlight>
                  <a:srgbClr val="FFFFFF"/>
                </a:highlight>
                <a:latin typeface="Lato"/>
                <a:ea typeface="Lato"/>
                <a:cs typeface="Lato"/>
                <a:sym typeface="Lato"/>
                <a:hlinkClick r:id="rId6"/>
              </a:rPr>
              <a:t>Міністерством освіти і науки України ухвалено рішення забезпечити українських вчених за рахунок бюджетних коштів доступом до повнотекстових ресурсів (електронних книг) бази даних ScienceDirect.</a:t>
            </a:r>
            <a:endParaRPr sz="1200" i="1">
              <a:solidFill>
                <a:srgbClr val="555555"/>
              </a:solidFill>
              <a:highlight>
                <a:srgbClr val="FFFFFF"/>
              </a:highlight>
              <a:latin typeface="Lato"/>
              <a:ea typeface="Lato"/>
              <a:cs typeface="Lato"/>
              <a:sym typeface="Lato"/>
            </a:endParaRPr>
          </a:p>
        </p:txBody>
      </p:sp>
      <p:pic>
        <p:nvPicPr>
          <p:cNvPr id="2" name="Рисунок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92280" y="692696"/>
            <a:ext cx="1530201" cy="1688322"/>
          </a:xfrm>
          <a:prstGeom prst="rect">
            <a:avLst/>
          </a:prstGeom>
        </p:spPr>
      </p:pic>
    </p:spTree>
    <p:extLst>
      <p:ext uri="{BB962C8B-B14F-4D97-AF65-F5344CB8AC3E}">
        <p14:creationId xmlns:p14="http://schemas.microsoft.com/office/powerpoint/2010/main" val="18690263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6"/>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r>
              <a:rPr lang="uk"/>
              <a:t>Книги</a:t>
            </a:r>
            <a:endParaRPr/>
          </a:p>
        </p:txBody>
      </p:sp>
      <p:sp>
        <p:nvSpPr>
          <p:cNvPr id="93" name="Google Shape;93;p16"/>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fontScale="70000" lnSpcReduction="20000"/>
          </a:bodyPr>
          <a:lstStyle/>
          <a:p>
            <a:pPr marL="0" indent="0" algn="just">
              <a:buNone/>
            </a:pPr>
            <a:r>
              <a:rPr lang="uk" dirty="0"/>
              <a:t>Однорічний доступ до електронних книг (майже 39 тис. видань) на платформі </a:t>
            </a:r>
            <a:r>
              <a:rPr lang="uk" dirty="0">
                <a:uFill>
                  <a:noFill/>
                </a:uFill>
                <a:hlinkClick r:id="rId3"/>
              </a:rPr>
              <a:t>ScienceDirect</a:t>
            </a:r>
            <a:r>
              <a:rPr lang="uk" dirty="0"/>
              <a:t> (включно з безстроковим доступом до колекції 2088 електронних монографій 2019-2020 рр.).</a:t>
            </a:r>
            <a:endParaRPr dirty="0"/>
          </a:p>
          <a:p>
            <a:pPr marL="0" indent="0" algn="just">
              <a:spcBef>
                <a:spcPts val="1500"/>
              </a:spcBef>
              <a:buClr>
                <a:schemeClr val="dk2"/>
              </a:buClr>
              <a:buSzPts val="1100"/>
              <a:buNone/>
            </a:pPr>
            <a:r>
              <a:rPr lang="uk" dirty="0"/>
              <a:t>На платформі ScienceDirect представлені такі типи наукових видань як: електронні книги Elsevier (eBooks), книжкові серії (Book Series), довідкові видання (Handbook), навчальні посібники (Textbooks) тощо</a:t>
            </a:r>
            <a:r>
              <a:rPr lang="uk" dirty="0" smtClean="0"/>
              <a:t>.</a:t>
            </a:r>
            <a:endParaRPr dirty="0"/>
          </a:p>
        </p:txBody>
      </p:sp>
    </p:spTree>
    <p:extLst>
      <p:ext uri="{BB962C8B-B14F-4D97-AF65-F5344CB8AC3E}">
        <p14:creationId xmlns:p14="http://schemas.microsoft.com/office/powerpoint/2010/main" val="15263257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4"/>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endParaRPr/>
          </a:p>
        </p:txBody>
      </p:sp>
      <p:sp>
        <p:nvSpPr>
          <p:cNvPr id="164" name="Google Shape;164;p24"/>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a:bodyPr>
          <a:lstStyle/>
          <a:p>
            <a:pPr marL="0" indent="0">
              <a:spcAft>
                <a:spcPts val="1200"/>
              </a:spcAft>
              <a:buNone/>
            </a:pPr>
            <a:endParaRPr/>
          </a:p>
        </p:txBody>
      </p:sp>
      <p:pic>
        <p:nvPicPr>
          <p:cNvPr id="165" name="Google Shape;165;p24"/>
          <p:cNvPicPr preferRelativeResize="0"/>
          <p:nvPr/>
        </p:nvPicPr>
        <p:blipFill>
          <a:blip r:embed="rId3">
            <a:alphaModFix/>
          </a:blip>
          <a:stretch>
            <a:fillRect/>
          </a:stretch>
        </p:blipFill>
        <p:spPr>
          <a:xfrm>
            <a:off x="64389" y="857251"/>
            <a:ext cx="9015220" cy="5143499"/>
          </a:xfrm>
          <a:prstGeom prst="rect">
            <a:avLst/>
          </a:prstGeom>
          <a:noFill/>
          <a:ln>
            <a:noFill/>
          </a:ln>
        </p:spPr>
      </p:pic>
      <p:sp>
        <p:nvSpPr>
          <p:cNvPr id="166" name="Google Shape;166;p24"/>
          <p:cNvSpPr/>
          <p:nvPr/>
        </p:nvSpPr>
        <p:spPr>
          <a:xfrm>
            <a:off x="691400" y="4720625"/>
            <a:ext cx="1369200" cy="1097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4804172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28"/>
          <p:cNvPicPr preferRelativeResize="0"/>
          <p:nvPr/>
        </p:nvPicPr>
        <p:blipFill>
          <a:blip r:embed="rId3">
            <a:alphaModFix/>
          </a:blip>
          <a:stretch>
            <a:fillRect/>
          </a:stretch>
        </p:blipFill>
        <p:spPr>
          <a:xfrm>
            <a:off x="1" y="1022506"/>
            <a:ext cx="9144001" cy="4978244"/>
          </a:xfrm>
          <a:prstGeom prst="rect">
            <a:avLst/>
          </a:prstGeom>
          <a:noFill/>
          <a:ln>
            <a:noFill/>
          </a:ln>
        </p:spPr>
      </p:pic>
      <p:sp>
        <p:nvSpPr>
          <p:cNvPr id="199" name="Google Shape;199;p28"/>
          <p:cNvSpPr/>
          <p:nvPr/>
        </p:nvSpPr>
        <p:spPr>
          <a:xfrm>
            <a:off x="10350" y="878250"/>
            <a:ext cx="9144000" cy="10977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00" name="Google Shape;200;p28"/>
          <p:cNvSpPr txBox="1">
            <a:spLocks noGrp="1"/>
          </p:cNvSpPr>
          <p:nvPr>
            <p:ph type="body" idx="1"/>
          </p:nvPr>
        </p:nvSpPr>
        <p:spPr>
          <a:xfrm>
            <a:off x="162620" y="1127975"/>
            <a:ext cx="8742000" cy="3002400"/>
          </a:xfrm>
          <a:prstGeom prst="rect">
            <a:avLst/>
          </a:prstGeom>
        </p:spPr>
        <p:txBody>
          <a:bodyPr spcFirstLastPara="1" vert="horz" wrap="square" lIns="91425" tIns="91425" rIns="91425" bIns="91425" rtlCol="0" anchor="t" anchorCtr="0">
            <a:normAutofit/>
          </a:bodyPr>
          <a:lstStyle/>
          <a:p>
            <a:pPr marL="0" indent="0">
              <a:buNone/>
            </a:pPr>
            <a:r>
              <a:rPr lang="uk" sz="1600"/>
              <a:t>Матеріали  ScienceDirect  структуровані  за  чотирма  основними розділами:  «Physical  Sciences  and  Engineering»,  «Life  Sciences»,  «Health Sciences», «Social Sciences and Humanities».</a:t>
            </a:r>
            <a:endParaRPr sz="1600"/>
          </a:p>
          <a:p>
            <a:pPr marL="0" indent="0">
              <a:spcAft>
                <a:spcPts val="1200"/>
              </a:spcAft>
              <a:buNone/>
            </a:pPr>
            <a:endParaRPr sz="1600"/>
          </a:p>
        </p:txBody>
      </p:sp>
      <p:sp>
        <p:nvSpPr>
          <p:cNvPr id="201" name="Google Shape;201;p28"/>
          <p:cNvSpPr/>
          <p:nvPr/>
        </p:nvSpPr>
        <p:spPr>
          <a:xfrm>
            <a:off x="508400" y="3937925"/>
            <a:ext cx="5865300" cy="457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63905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b="1" dirty="0"/>
              <a:t>Академічні пошукові системи</a:t>
            </a:r>
            <a:endParaRPr lang="en-US" dirty="0"/>
          </a:p>
        </p:txBody>
      </p:sp>
      <p:sp>
        <p:nvSpPr>
          <p:cNvPr id="3" name="Content Placeholder 2"/>
          <p:cNvSpPr>
            <a:spLocks noGrp="1"/>
          </p:cNvSpPr>
          <p:nvPr>
            <p:ph idx="1"/>
          </p:nvPr>
        </p:nvSpPr>
        <p:spPr/>
        <p:txBody>
          <a:bodyPr>
            <a:normAutofit fontScale="92500" lnSpcReduction="20000"/>
          </a:bodyPr>
          <a:lstStyle/>
          <a:p>
            <a:r>
              <a:rPr lang="en-US" dirty="0"/>
              <a:t>Google Scholar </a:t>
            </a:r>
            <a:r>
              <a:rPr lang="en-US" dirty="0">
                <a:hlinkClick r:id="rId2"/>
              </a:rPr>
              <a:t>https://scholar.google.com.ua</a:t>
            </a:r>
            <a:r>
              <a:rPr lang="en-US" dirty="0" smtClean="0">
                <a:hlinkClick r:id="rId2"/>
              </a:rPr>
              <a:t>/</a:t>
            </a:r>
            <a:r>
              <a:rPr lang="en-US" dirty="0" smtClean="0"/>
              <a:t> </a:t>
            </a:r>
          </a:p>
          <a:p>
            <a:r>
              <a:rPr lang="en-US" dirty="0"/>
              <a:t>Microsoft Academic Search </a:t>
            </a:r>
            <a:r>
              <a:rPr lang="en-US" dirty="0">
                <a:hlinkClick r:id="rId3"/>
              </a:rPr>
              <a:t>https://</a:t>
            </a:r>
            <a:r>
              <a:rPr lang="en-US" dirty="0" smtClean="0">
                <a:hlinkClick r:id="rId3"/>
              </a:rPr>
              <a:t>academic.microsoft.com/home</a:t>
            </a:r>
            <a:r>
              <a:rPr lang="en-US" dirty="0" smtClean="0"/>
              <a:t> </a:t>
            </a:r>
          </a:p>
          <a:p>
            <a:r>
              <a:rPr lang="en-US" dirty="0"/>
              <a:t>CORE </a:t>
            </a:r>
            <a:r>
              <a:rPr lang="en-US" dirty="0">
                <a:hlinkClick r:id="rId4"/>
              </a:rPr>
              <a:t>https://core.ac.uk</a:t>
            </a:r>
            <a:r>
              <a:rPr lang="en-US" dirty="0" smtClean="0">
                <a:hlinkClick r:id="rId4"/>
              </a:rPr>
              <a:t>/</a:t>
            </a:r>
            <a:r>
              <a:rPr lang="en-US" dirty="0" smtClean="0"/>
              <a:t> </a:t>
            </a:r>
            <a:endParaRPr lang="en-US" dirty="0" smtClean="0"/>
          </a:p>
          <a:p>
            <a:r>
              <a:rPr lang="en-US" dirty="0" err="1" smtClean="0"/>
              <a:t>OpenAIRE</a:t>
            </a:r>
            <a:r>
              <a:rPr lang="en-US" dirty="0"/>
              <a:t> Explore </a:t>
            </a:r>
            <a:r>
              <a:rPr lang="en-US" dirty="0">
                <a:hlinkClick r:id="rId5"/>
              </a:rPr>
              <a:t>https://explore.openaire.eu</a:t>
            </a:r>
            <a:r>
              <a:rPr lang="en-US" dirty="0" smtClean="0">
                <a:hlinkClick r:id="rId5"/>
              </a:rPr>
              <a:t>/</a:t>
            </a:r>
            <a:r>
              <a:rPr lang="en-US" dirty="0" smtClean="0"/>
              <a:t> </a:t>
            </a:r>
            <a:endParaRPr lang="en-US" dirty="0" smtClean="0"/>
          </a:p>
          <a:p>
            <a:r>
              <a:rPr lang="en-US" dirty="0" err="1" smtClean="0"/>
              <a:t>Aminer</a:t>
            </a:r>
            <a:r>
              <a:rPr lang="en-US" dirty="0"/>
              <a:t> </a:t>
            </a:r>
            <a:r>
              <a:rPr lang="en-US" dirty="0">
                <a:hlinkClick r:id="rId6"/>
              </a:rPr>
              <a:t>https://aminer.org</a:t>
            </a:r>
            <a:r>
              <a:rPr lang="en-US" dirty="0" smtClean="0">
                <a:hlinkClick r:id="rId6"/>
              </a:rPr>
              <a:t>/</a:t>
            </a:r>
            <a:r>
              <a:rPr lang="en-US" dirty="0" smtClean="0"/>
              <a:t> </a:t>
            </a:r>
          </a:p>
          <a:p>
            <a:r>
              <a:rPr lang="en-US" dirty="0"/>
              <a:t>BASE (Bielefeld Academic Search Engine) </a:t>
            </a:r>
            <a:r>
              <a:rPr lang="en-US" dirty="0">
                <a:hlinkClick r:id="rId7"/>
              </a:rPr>
              <a:t>https://www.base-search.net</a:t>
            </a:r>
            <a:r>
              <a:rPr lang="en-US" dirty="0" smtClean="0">
                <a:hlinkClick r:id="rId7"/>
              </a:rPr>
              <a:t>/</a:t>
            </a:r>
            <a:r>
              <a:rPr lang="en-US" dirty="0" smtClean="0"/>
              <a:t> </a:t>
            </a:r>
          </a:p>
          <a:p>
            <a:r>
              <a:rPr lang="en-US" dirty="0" err="1" smtClean="0"/>
              <a:t>WorldWideScience</a:t>
            </a:r>
            <a:r>
              <a:rPr lang="en-US" dirty="0"/>
              <a:t> </a:t>
            </a:r>
            <a:r>
              <a:rPr lang="en-US" dirty="0">
                <a:hlinkClick r:id="rId8"/>
              </a:rPr>
              <a:t>https://worldwidescience.org</a:t>
            </a:r>
            <a:r>
              <a:rPr lang="en-US" dirty="0" smtClean="0">
                <a:hlinkClick r:id="rId8"/>
              </a:rPr>
              <a:t>/</a:t>
            </a:r>
            <a:r>
              <a:rPr lang="en-US" dirty="0" smtClean="0"/>
              <a:t> </a:t>
            </a:r>
            <a:endParaRPr lang="en-US" dirty="0"/>
          </a:p>
        </p:txBody>
      </p:sp>
    </p:spTree>
    <p:extLst>
      <p:ext uri="{BB962C8B-B14F-4D97-AF65-F5344CB8AC3E}">
        <p14:creationId xmlns:p14="http://schemas.microsoft.com/office/powerpoint/2010/main" val="967980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2"/>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endParaRPr/>
          </a:p>
        </p:txBody>
      </p:sp>
      <p:sp>
        <p:nvSpPr>
          <p:cNvPr id="228" name="Google Shape;228;p32"/>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a:bodyPr>
          <a:lstStyle/>
          <a:p>
            <a:pPr marL="0" indent="0">
              <a:spcAft>
                <a:spcPts val="1200"/>
              </a:spcAft>
              <a:buNone/>
            </a:pPr>
            <a:endParaRPr/>
          </a:p>
        </p:txBody>
      </p:sp>
      <p:pic>
        <p:nvPicPr>
          <p:cNvPr id="229" name="Google Shape;229;p32"/>
          <p:cNvPicPr preferRelativeResize="0"/>
          <p:nvPr/>
        </p:nvPicPr>
        <p:blipFill>
          <a:blip r:embed="rId3">
            <a:alphaModFix/>
          </a:blip>
          <a:stretch>
            <a:fillRect/>
          </a:stretch>
        </p:blipFill>
        <p:spPr>
          <a:xfrm>
            <a:off x="1" y="1075859"/>
            <a:ext cx="9143999" cy="4706282"/>
          </a:xfrm>
          <a:prstGeom prst="rect">
            <a:avLst/>
          </a:prstGeom>
          <a:noFill/>
          <a:ln>
            <a:noFill/>
          </a:ln>
        </p:spPr>
      </p:pic>
      <p:sp>
        <p:nvSpPr>
          <p:cNvPr id="230" name="Google Shape;230;p32"/>
          <p:cNvSpPr/>
          <p:nvPr/>
        </p:nvSpPr>
        <p:spPr>
          <a:xfrm>
            <a:off x="671025" y="5259375"/>
            <a:ext cx="7491600" cy="457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31878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11560" y="5373215"/>
            <a:ext cx="8120152" cy="757685"/>
          </a:xfrm>
        </p:spPr>
        <p:txBody>
          <a:bodyPr>
            <a:normAutofit fontScale="55000" lnSpcReduction="20000"/>
          </a:bodyPr>
          <a:lstStyle/>
          <a:p>
            <a:r>
              <a:rPr lang="uk-UA" dirty="0" smtClean="0"/>
              <a:t>Через простий або розширений пошук (</a:t>
            </a:r>
            <a:r>
              <a:rPr lang="en-US" dirty="0" smtClean="0"/>
              <a:t>advanced search) </a:t>
            </a:r>
            <a:r>
              <a:rPr lang="uk-UA" dirty="0" smtClean="0"/>
              <a:t>можна знайти контент, доступний для </a:t>
            </a:r>
            <a:r>
              <a:rPr lang="uk-UA" dirty="0" err="1" smtClean="0"/>
              <a:t>НаУКМА</a:t>
            </a:r>
            <a:r>
              <a:rPr lang="uk-UA" dirty="0" smtClean="0"/>
              <a:t>: книги, розділи книг, енциклопедії</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 y="692696"/>
            <a:ext cx="9144000" cy="4402086"/>
          </a:xfrm>
          <a:prstGeom prst="rect">
            <a:avLst/>
          </a:prstGeom>
        </p:spPr>
      </p:pic>
    </p:spTree>
    <p:extLst>
      <p:ext uri="{BB962C8B-B14F-4D97-AF65-F5344CB8AC3E}">
        <p14:creationId xmlns:p14="http://schemas.microsoft.com/office/powerpoint/2010/main" val="15734901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4"/>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endParaRPr/>
          </a:p>
        </p:txBody>
      </p:sp>
      <p:sp>
        <p:nvSpPr>
          <p:cNvPr id="343" name="Google Shape;343;p44"/>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a:bodyPr>
          <a:lstStyle/>
          <a:p>
            <a:pPr marL="0" indent="0">
              <a:spcAft>
                <a:spcPts val="1200"/>
              </a:spcAft>
              <a:buNone/>
            </a:pPr>
            <a:endParaRPr/>
          </a:p>
        </p:txBody>
      </p:sp>
      <p:pic>
        <p:nvPicPr>
          <p:cNvPr id="344" name="Google Shape;344;p44"/>
          <p:cNvPicPr preferRelativeResize="0"/>
          <p:nvPr/>
        </p:nvPicPr>
        <p:blipFill>
          <a:blip r:embed="rId3">
            <a:alphaModFix/>
          </a:blip>
          <a:stretch>
            <a:fillRect/>
          </a:stretch>
        </p:blipFill>
        <p:spPr>
          <a:xfrm>
            <a:off x="83128" y="857250"/>
            <a:ext cx="8977745" cy="5143500"/>
          </a:xfrm>
          <a:prstGeom prst="rect">
            <a:avLst/>
          </a:prstGeom>
          <a:noFill/>
          <a:ln>
            <a:noFill/>
          </a:ln>
        </p:spPr>
      </p:pic>
    </p:spTree>
    <p:extLst>
      <p:ext uri="{BB962C8B-B14F-4D97-AF65-F5344CB8AC3E}">
        <p14:creationId xmlns:p14="http://schemas.microsoft.com/office/powerpoint/2010/main" val="15339209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50"/>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endParaRPr/>
          </a:p>
        </p:txBody>
      </p:sp>
      <p:sp>
        <p:nvSpPr>
          <p:cNvPr id="392" name="Google Shape;392;p50"/>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a:bodyPr>
          <a:lstStyle/>
          <a:p>
            <a:pPr marL="0" indent="0">
              <a:spcAft>
                <a:spcPts val="1200"/>
              </a:spcAft>
              <a:buNone/>
            </a:pPr>
            <a:endParaRPr/>
          </a:p>
        </p:txBody>
      </p:sp>
      <p:pic>
        <p:nvPicPr>
          <p:cNvPr id="393" name="Google Shape;393;p50"/>
          <p:cNvPicPr preferRelativeResize="0"/>
          <p:nvPr/>
        </p:nvPicPr>
        <p:blipFill>
          <a:blip r:embed="rId3">
            <a:alphaModFix/>
          </a:blip>
          <a:stretch>
            <a:fillRect/>
          </a:stretch>
        </p:blipFill>
        <p:spPr>
          <a:xfrm>
            <a:off x="50243" y="857250"/>
            <a:ext cx="9043517" cy="5143500"/>
          </a:xfrm>
          <a:prstGeom prst="rect">
            <a:avLst/>
          </a:prstGeom>
          <a:noFill/>
          <a:ln>
            <a:noFill/>
          </a:ln>
        </p:spPr>
      </p:pic>
    </p:spTree>
    <p:extLst>
      <p:ext uri="{BB962C8B-B14F-4D97-AF65-F5344CB8AC3E}">
        <p14:creationId xmlns:p14="http://schemas.microsoft.com/office/powerpoint/2010/main" val="5145810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51"/>
          <p:cNvSpPr txBox="1">
            <a:spLocks noGrp="1"/>
          </p:cNvSpPr>
          <p:nvPr>
            <p:ph type="title"/>
          </p:nvPr>
        </p:nvSpPr>
        <p:spPr>
          <a:xfrm>
            <a:off x="2400250" y="1433200"/>
            <a:ext cx="6321600" cy="635400"/>
          </a:xfrm>
          <a:prstGeom prst="rect">
            <a:avLst/>
          </a:prstGeom>
        </p:spPr>
        <p:txBody>
          <a:bodyPr spcFirstLastPara="1" vert="horz" wrap="square" lIns="91425" tIns="91425" rIns="91425" bIns="91425" rtlCol="0" anchor="t" anchorCtr="0">
            <a:normAutofit fontScale="90000"/>
          </a:bodyPr>
          <a:lstStyle/>
          <a:p>
            <a:pPr algn="l"/>
            <a:endParaRPr/>
          </a:p>
        </p:txBody>
      </p:sp>
      <p:sp>
        <p:nvSpPr>
          <p:cNvPr id="399" name="Google Shape;399;p51"/>
          <p:cNvSpPr txBox="1">
            <a:spLocks noGrp="1"/>
          </p:cNvSpPr>
          <p:nvPr>
            <p:ph type="body" idx="1"/>
          </p:nvPr>
        </p:nvSpPr>
        <p:spPr>
          <a:xfrm>
            <a:off x="2410112" y="2453026"/>
            <a:ext cx="6321600" cy="3002400"/>
          </a:xfrm>
          <a:prstGeom prst="rect">
            <a:avLst/>
          </a:prstGeom>
        </p:spPr>
        <p:txBody>
          <a:bodyPr spcFirstLastPara="1" vert="horz" wrap="square" lIns="91425" tIns="91425" rIns="91425" bIns="91425" rtlCol="0" anchor="t" anchorCtr="0">
            <a:normAutofit/>
          </a:bodyPr>
          <a:lstStyle/>
          <a:p>
            <a:pPr marL="0" indent="0">
              <a:spcAft>
                <a:spcPts val="1200"/>
              </a:spcAft>
              <a:buNone/>
            </a:pPr>
            <a:endParaRPr/>
          </a:p>
        </p:txBody>
      </p:sp>
      <p:pic>
        <p:nvPicPr>
          <p:cNvPr id="400" name="Google Shape;400;p51"/>
          <p:cNvPicPr preferRelativeResize="0"/>
          <p:nvPr/>
        </p:nvPicPr>
        <p:blipFill>
          <a:blip r:embed="rId3">
            <a:alphaModFix/>
          </a:blip>
          <a:stretch>
            <a:fillRect/>
          </a:stretch>
        </p:blipFill>
        <p:spPr>
          <a:xfrm>
            <a:off x="63579" y="857250"/>
            <a:ext cx="9016845" cy="5143500"/>
          </a:xfrm>
          <a:prstGeom prst="rect">
            <a:avLst/>
          </a:prstGeom>
          <a:noFill/>
          <a:ln>
            <a:noFill/>
          </a:ln>
        </p:spPr>
      </p:pic>
    </p:spTree>
    <p:extLst>
      <p:ext uri="{BB962C8B-B14F-4D97-AF65-F5344CB8AC3E}">
        <p14:creationId xmlns:p14="http://schemas.microsoft.com/office/powerpoint/2010/main" val="9355019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85000" lnSpcReduction="20000"/>
          </a:bodyPr>
          <a:lstStyle/>
          <a:p>
            <a:r>
              <a:rPr lang="uk-UA" dirty="0"/>
              <a:t>Доступ до </a:t>
            </a:r>
            <a:r>
              <a:rPr lang="en-US" i="1" dirty="0">
                <a:solidFill>
                  <a:srgbClr val="00B0F0"/>
                </a:solidFill>
              </a:rPr>
              <a:t>Taylor &amp; Francis Online </a:t>
            </a:r>
            <a:r>
              <a:rPr lang="uk-UA" dirty="0"/>
              <a:t>забезпечено коштом гранту Міждисциплінарного науково-освітнього центру протидії корупції в Україні </a:t>
            </a:r>
            <a:r>
              <a:rPr lang="uk-UA" dirty="0" err="1"/>
              <a:t>НаУКМА</a:t>
            </a:r>
            <a:r>
              <a:rPr lang="uk-UA" dirty="0"/>
              <a:t> (</a:t>
            </a:r>
            <a:r>
              <a:rPr lang="en-US" dirty="0"/>
              <a:t>ACREC </a:t>
            </a:r>
            <a:r>
              <a:rPr lang="uk-UA" dirty="0" err="1"/>
              <a:t>НаУКМА</a:t>
            </a:r>
            <a:r>
              <a:rPr lang="uk-UA" dirty="0"/>
              <a:t>) на 24 місяці.</a:t>
            </a:r>
          </a:p>
          <a:p>
            <a:r>
              <a:rPr lang="uk-UA" b="1" dirty="0"/>
              <a:t>Доступ</a:t>
            </a:r>
            <a:r>
              <a:rPr lang="uk-UA" dirty="0"/>
              <a:t> триває з 1 січня 2021 року до 31 грудня 2022 року і здійснюється: у локальній мережі (на </a:t>
            </a:r>
            <a:r>
              <a:rPr lang="uk-UA" dirty="0" err="1"/>
              <a:t>кампусі</a:t>
            </a:r>
            <a:r>
              <a:rPr lang="uk-UA" dirty="0" smtClean="0"/>
              <a:t>)</a:t>
            </a:r>
            <a:r>
              <a:rPr lang="en-US" dirty="0" smtClean="0"/>
              <a:t> </a:t>
            </a:r>
            <a:r>
              <a:rPr lang="uk-UA" dirty="0" smtClean="0"/>
              <a:t>– за посиланням: </a:t>
            </a:r>
            <a:r>
              <a:rPr lang="en-US" dirty="0">
                <a:hlinkClick r:id="rId2"/>
              </a:rPr>
              <a:t>https://www.tandfonline.com</a:t>
            </a:r>
            <a:r>
              <a:rPr lang="en-US" dirty="0" smtClean="0">
                <a:hlinkClick r:id="rId2"/>
              </a:rPr>
              <a:t>/</a:t>
            </a:r>
            <a:r>
              <a:rPr lang="uk-UA" dirty="0" smtClean="0"/>
              <a:t> </a:t>
            </a:r>
            <a:endParaRPr lang="uk-UA" dirty="0"/>
          </a:p>
          <a:p>
            <a:endParaRPr lang="en-US"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3356" y="908720"/>
            <a:ext cx="5255111" cy="586147"/>
          </a:xfrm>
          <a:prstGeom prst="rect">
            <a:avLst/>
          </a:prstGeom>
        </p:spPr>
      </p:pic>
    </p:spTree>
    <p:extLst>
      <p:ext uri="{BB962C8B-B14F-4D97-AF65-F5344CB8AC3E}">
        <p14:creationId xmlns:p14="http://schemas.microsoft.com/office/powerpoint/2010/main" val="26169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551102"/>
            <a:ext cx="7822258" cy="847200"/>
          </a:xfrm>
        </p:spPr>
        <p:txBody>
          <a:bodyPr>
            <a:noAutofit/>
          </a:bodyPr>
          <a:lstStyle/>
          <a:p>
            <a:r>
              <a:rPr lang="uk-UA" sz="3200" dirty="0" smtClean="0"/>
              <a:t>Доступні</a:t>
            </a:r>
            <a:r>
              <a:rPr lang="en-US" sz="3200" dirty="0" smtClean="0"/>
              <a:t> </a:t>
            </a:r>
            <a:r>
              <a:rPr lang="uk-UA" sz="3200" dirty="0" smtClean="0"/>
              <a:t>наукові журнали з культурології, серед них:</a:t>
            </a:r>
            <a:endParaRPr lang="uk-UA" sz="3200" dirty="0"/>
          </a:p>
        </p:txBody>
      </p:sp>
      <p:sp>
        <p:nvSpPr>
          <p:cNvPr id="3" name="Текст 2"/>
          <p:cNvSpPr>
            <a:spLocks noGrp="1"/>
          </p:cNvSpPr>
          <p:nvPr>
            <p:ph type="body" idx="1"/>
          </p:nvPr>
        </p:nvSpPr>
        <p:spPr>
          <a:xfrm>
            <a:off x="467544" y="1772816"/>
            <a:ext cx="4680520" cy="3168352"/>
          </a:xfrm>
        </p:spPr>
        <p:txBody>
          <a:bodyPr>
            <a:normAutofit fontScale="70000" lnSpcReduction="20000"/>
          </a:bodyPr>
          <a:lstStyle/>
          <a:p>
            <a:r>
              <a:rPr lang="en-US" dirty="0">
                <a:hlinkClick r:id="rId2"/>
              </a:rPr>
              <a:t>Journal of Engineering Design</a:t>
            </a:r>
            <a:endParaRPr lang="en-US" b="1" dirty="0"/>
          </a:p>
          <a:p>
            <a:r>
              <a:rPr lang="en-US" dirty="0">
                <a:hlinkClick r:id="rId3"/>
              </a:rPr>
              <a:t>Music Education Research</a:t>
            </a:r>
            <a:endParaRPr lang="en-US" b="1" dirty="0"/>
          </a:p>
          <a:p>
            <a:r>
              <a:rPr lang="en-US" dirty="0">
                <a:hlinkClick r:id="rId4"/>
              </a:rPr>
              <a:t>Research in Drama Education</a:t>
            </a:r>
            <a:endParaRPr lang="en-US" b="1" dirty="0"/>
          </a:p>
          <a:p>
            <a:r>
              <a:rPr lang="en-US" dirty="0" smtClean="0">
                <a:hlinkClick r:id="rId5"/>
              </a:rPr>
              <a:t>The </a:t>
            </a:r>
            <a:r>
              <a:rPr lang="en-US" dirty="0">
                <a:hlinkClick r:id="rId5"/>
              </a:rPr>
              <a:t>Art </a:t>
            </a:r>
            <a:r>
              <a:rPr lang="en-US" dirty="0" smtClean="0">
                <a:hlinkClick r:id="rId5"/>
              </a:rPr>
              <a:t>Bulletin</a:t>
            </a:r>
            <a:endParaRPr lang="uk-UA" dirty="0" smtClean="0"/>
          </a:p>
          <a:p>
            <a:r>
              <a:rPr lang="en-US" dirty="0">
                <a:hlinkClick r:id="rId6"/>
              </a:rPr>
              <a:t>Art Journal</a:t>
            </a:r>
            <a:endParaRPr lang="en-US" b="1" dirty="0"/>
          </a:p>
          <a:p>
            <a:r>
              <a:rPr lang="en-US" dirty="0">
                <a:hlinkClick r:id="rId7"/>
              </a:rPr>
              <a:t>de arte</a:t>
            </a:r>
            <a:endParaRPr lang="en-US" b="1" dirty="0"/>
          </a:p>
          <a:p>
            <a:r>
              <a:rPr lang="en-US" dirty="0">
                <a:hlinkClick r:id="rId8"/>
              </a:rPr>
              <a:t>Costume</a:t>
            </a:r>
            <a:endParaRPr lang="en-US" b="1" dirty="0"/>
          </a:p>
          <a:p>
            <a:r>
              <a:rPr lang="en-US" dirty="0">
                <a:hlinkClick r:id="rId9"/>
              </a:rPr>
              <a:t>Dress</a:t>
            </a:r>
            <a:endParaRPr lang="en-US" b="1" dirty="0"/>
          </a:p>
          <a:p>
            <a:r>
              <a:rPr lang="en-US" dirty="0">
                <a:hlinkClick r:id="rId10"/>
              </a:rPr>
              <a:t>Textile </a:t>
            </a:r>
            <a:r>
              <a:rPr lang="en-US" dirty="0" smtClean="0">
                <a:hlinkClick r:id="rId10"/>
              </a:rPr>
              <a:t>History</a:t>
            </a:r>
            <a:endParaRPr lang="uk-UA" dirty="0" smtClean="0"/>
          </a:p>
          <a:p>
            <a:r>
              <a:rPr lang="en-US" dirty="0" smtClean="0">
                <a:hlinkClick r:id="rId11"/>
              </a:rPr>
              <a:t>Third </a:t>
            </a:r>
            <a:r>
              <a:rPr lang="en-US" dirty="0">
                <a:hlinkClick r:id="rId11"/>
              </a:rPr>
              <a:t>Text</a:t>
            </a:r>
            <a:endParaRPr lang="en-US" b="1" dirty="0"/>
          </a:p>
          <a:p>
            <a:endParaRPr lang="en-US" b="1" dirty="0"/>
          </a:p>
          <a:p>
            <a:endParaRPr lang="en-US" b="1" dirty="0"/>
          </a:p>
          <a:p>
            <a:endParaRPr lang="uk-UA" dirty="0"/>
          </a:p>
        </p:txBody>
      </p:sp>
      <p:sp>
        <p:nvSpPr>
          <p:cNvPr id="4" name="TextBox 3"/>
          <p:cNvSpPr txBox="1"/>
          <p:nvPr/>
        </p:nvSpPr>
        <p:spPr>
          <a:xfrm>
            <a:off x="5148064" y="1772816"/>
            <a:ext cx="3456384" cy="4801314"/>
          </a:xfrm>
          <a:prstGeom prst="rect">
            <a:avLst/>
          </a:prstGeom>
          <a:noFill/>
        </p:spPr>
        <p:txBody>
          <a:bodyPr wrap="square" rtlCol="0">
            <a:spAutoFit/>
          </a:bodyPr>
          <a:lstStyle/>
          <a:p>
            <a:pPr marL="285750" indent="-285750">
              <a:buFont typeface="Arial" panose="020B0604020202020204" pitchFamily="34" charset="0"/>
              <a:buChar char="•"/>
            </a:pPr>
            <a:r>
              <a:rPr lang="en-US" dirty="0">
                <a:hlinkClick r:id="rId12"/>
              </a:rPr>
              <a:t>Contemporary Music </a:t>
            </a:r>
            <a:r>
              <a:rPr lang="en-US" dirty="0" smtClean="0">
                <a:hlinkClick r:id="rId12"/>
              </a:rPr>
              <a:t>Review</a:t>
            </a:r>
            <a:endParaRPr lang="uk-UA" dirty="0" smtClean="0"/>
          </a:p>
          <a:p>
            <a:pPr marL="285750" indent="-285750">
              <a:buFont typeface="Arial" panose="020B0604020202020204" pitchFamily="34" charset="0"/>
              <a:buChar char="•"/>
            </a:pPr>
            <a:r>
              <a:rPr lang="en-US" dirty="0">
                <a:hlinkClick r:id="rId13"/>
              </a:rPr>
              <a:t>Contemporary Theatre Review</a:t>
            </a:r>
            <a:endParaRPr lang="en-US" b="1" dirty="0"/>
          </a:p>
          <a:p>
            <a:pPr marL="285750" indent="-285750">
              <a:buFont typeface="Arial" panose="020B0604020202020204" pitchFamily="34" charset="0"/>
              <a:buChar char="•"/>
            </a:pPr>
            <a:r>
              <a:rPr lang="en-US" dirty="0">
                <a:hlinkClick r:id="rId14"/>
              </a:rPr>
              <a:t>Journal of Musicological Research</a:t>
            </a:r>
            <a:endParaRPr lang="en-US" b="1" dirty="0"/>
          </a:p>
          <a:p>
            <a:pPr marL="285750" indent="-285750">
              <a:buFont typeface="Arial" panose="020B0604020202020204" pitchFamily="34" charset="0"/>
              <a:buChar char="•"/>
            </a:pPr>
            <a:r>
              <a:rPr lang="en-US" dirty="0">
                <a:hlinkClick r:id="rId15"/>
              </a:rPr>
              <a:t>Visual Resources</a:t>
            </a:r>
            <a:endParaRPr lang="en-US" b="1" dirty="0"/>
          </a:p>
          <a:p>
            <a:pPr marL="285750" indent="-285750">
              <a:buFont typeface="Arial" panose="020B0604020202020204" pitchFamily="34" charset="0"/>
              <a:buChar char="•"/>
            </a:pPr>
            <a:r>
              <a:rPr lang="en-US" dirty="0">
                <a:hlinkClick r:id="rId16"/>
              </a:rPr>
              <a:t>Dance Chronicle</a:t>
            </a:r>
            <a:endParaRPr lang="en-US" b="1" dirty="0"/>
          </a:p>
          <a:p>
            <a:pPr marL="285750" indent="-285750">
              <a:buFont typeface="Arial" panose="020B0604020202020204" pitchFamily="34" charset="0"/>
              <a:buChar char="•"/>
            </a:pPr>
            <a:r>
              <a:rPr lang="en-US" dirty="0" err="1">
                <a:hlinkClick r:id="rId17"/>
              </a:rPr>
              <a:t>CoDesign</a:t>
            </a:r>
            <a:endParaRPr lang="en-US" b="1" dirty="0"/>
          </a:p>
          <a:p>
            <a:pPr marL="285750" indent="-285750">
              <a:buFont typeface="Arial" panose="020B0604020202020204" pitchFamily="34" charset="0"/>
              <a:buChar char="•"/>
            </a:pPr>
            <a:r>
              <a:rPr lang="en-US" dirty="0">
                <a:hlinkClick r:id="rId18"/>
              </a:rPr>
              <a:t>Digital Creativity</a:t>
            </a:r>
            <a:endParaRPr lang="en-US" b="1" dirty="0"/>
          </a:p>
          <a:p>
            <a:pPr marL="285750" indent="-285750">
              <a:buFont typeface="Arial" panose="020B0604020202020204" pitchFamily="34" charset="0"/>
              <a:buChar char="•"/>
            </a:pPr>
            <a:r>
              <a:rPr lang="en-US" dirty="0">
                <a:hlinkClick r:id="rId19"/>
              </a:rPr>
              <a:t>Journal of New Music Research</a:t>
            </a:r>
            <a:endParaRPr lang="en-US" b="1" dirty="0"/>
          </a:p>
          <a:p>
            <a:pPr marL="285750" indent="-285750">
              <a:buFont typeface="Arial" panose="020B0604020202020204" pitchFamily="34" charset="0"/>
              <a:buChar char="•"/>
            </a:pPr>
            <a:r>
              <a:rPr lang="en-US" dirty="0">
                <a:hlinkClick r:id="rId20"/>
              </a:rPr>
              <a:t>Cogent Arts &amp; Humanities</a:t>
            </a:r>
            <a:endParaRPr lang="en-US" b="1" dirty="0"/>
          </a:p>
          <a:p>
            <a:pPr marL="285750" indent="-285750">
              <a:buFont typeface="Arial" panose="020B0604020202020204" pitchFamily="34" charset="0"/>
              <a:buChar char="•"/>
            </a:pPr>
            <a:r>
              <a:rPr lang="en-US" dirty="0">
                <a:hlinkClick r:id="rId21"/>
              </a:rPr>
              <a:t>Arts &amp; Health</a:t>
            </a:r>
            <a:endParaRPr lang="en-US" b="1" dirty="0"/>
          </a:p>
          <a:p>
            <a:pPr marL="285750" indent="-285750">
              <a:buFont typeface="Arial" panose="020B0604020202020204" pitchFamily="34" charset="0"/>
              <a:buChar char="•"/>
            </a:pPr>
            <a:r>
              <a:rPr lang="en-US" dirty="0">
                <a:hlinkClick r:id="rId22"/>
              </a:rPr>
              <a:t>Australian and New Zealand Journal of Art</a:t>
            </a:r>
            <a:endParaRPr lang="en-US" b="1" dirty="0"/>
          </a:p>
          <a:p>
            <a:pPr marL="285750" indent="-285750">
              <a:buFont typeface="Arial" panose="020B0604020202020204" pitchFamily="34" charset="0"/>
              <a:buChar char="•"/>
            </a:pPr>
            <a:r>
              <a:rPr lang="en-US" dirty="0">
                <a:hlinkClick r:id="rId23"/>
              </a:rPr>
              <a:t>International Journal of Art Therapy</a:t>
            </a:r>
            <a:endParaRPr lang="en-US" b="1" dirty="0"/>
          </a:p>
          <a:p>
            <a:pPr marL="285750" indent="-285750">
              <a:buFont typeface="Arial" panose="020B0604020202020204" pitchFamily="34" charset="0"/>
              <a:buChar char="•"/>
            </a:pPr>
            <a:endParaRPr lang="en-US" b="1" dirty="0"/>
          </a:p>
          <a:p>
            <a:endParaRPr lang="uk-UA" dirty="0"/>
          </a:p>
        </p:txBody>
      </p:sp>
      <p:pic>
        <p:nvPicPr>
          <p:cNvPr id="5" name="Рисунок 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987824" y="3811924"/>
            <a:ext cx="1800201" cy="2455538"/>
          </a:xfrm>
          <a:prstGeom prst="rect">
            <a:avLst/>
          </a:prstGeom>
        </p:spPr>
      </p:pic>
    </p:spTree>
    <p:extLst>
      <p:ext uri="{BB962C8B-B14F-4D97-AF65-F5344CB8AC3E}">
        <p14:creationId xmlns:p14="http://schemas.microsoft.com/office/powerpoint/2010/main" val="31155820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692696"/>
            <a:ext cx="4320480" cy="4003200"/>
          </a:xfrm>
        </p:spPr>
        <p:txBody>
          <a:bodyPr>
            <a:normAutofit fontScale="55000" lnSpcReduction="20000"/>
          </a:bodyPr>
          <a:lstStyle/>
          <a:p>
            <a:r>
              <a:rPr lang="en-US" dirty="0">
                <a:hlinkClick r:id="rId2"/>
              </a:rPr>
              <a:t>The Art Bulletin</a:t>
            </a:r>
            <a:endParaRPr lang="en-US" b="1" dirty="0"/>
          </a:p>
          <a:p>
            <a:r>
              <a:rPr lang="en-US" dirty="0">
                <a:hlinkClick r:id="rId3"/>
              </a:rPr>
              <a:t>Art Journal</a:t>
            </a:r>
            <a:endParaRPr lang="en-US" b="1" dirty="0"/>
          </a:p>
          <a:p>
            <a:r>
              <a:rPr lang="en-US" dirty="0">
                <a:hlinkClick r:id="rId4"/>
              </a:rPr>
              <a:t>Creative Industries Journal</a:t>
            </a:r>
            <a:endParaRPr lang="en-US" b="1" dirty="0"/>
          </a:p>
          <a:p>
            <a:r>
              <a:rPr lang="en-US" dirty="0">
                <a:hlinkClick r:id="rId5"/>
              </a:rPr>
              <a:t>Critical Interventions</a:t>
            </a:r>
            <a:endParaRPr lang="en-US" b="1" dirty="0"/>
          </a:p>
          <a:p>
            <a:r>
              <a:rPr lang="en-US" dirty="0">
                <a:hlinkClick r:id="rId6"/>
              </a:rPr>
              <a:t>Journal of Graphic Novels and Comics</a:t>
            </a:r>
            <a:endParaRPr lang="en-US" b="1" dirty="0"/>
          </a:p>
          <a:p>
            <a:r>
              <a:rPr lang="en-US" dirty="0">
                <a:hlinkClick r:id="rId7"/>
              </a:rPr>
              <a:t>Comedy Studies</a:t>
            </a:r>
            <a:endParaRPr lang="en-US" b="1" dirty="0"/>
          </a:p>
          <a:p>
            <a:r>
              <a:rPr lang="en-US" dirty="0">
                <a:hlinkClick r:id="rId8"/>
              </a:rPr>
              <a:t>Culture, Theory and Critique</a:t>
            </a:r>
            <a:endParaRPr lang="en-US" b="1" dirty="0"/>
          </a:p>
          <a:p>
            <a:r>
              <a:rPr lang="en-US" dirty="0">
                <a:hlinkClick r:id="rId9"/>
              </a:rPr>
              <a:t>Theatre and Performance Design</a:t>
            </a:r>
            <a:endParaRPr lang="en-US" b="1" dirty="0"/>
          </a:p>
          <a:p>
            <a:r>
              <a:rPr lang="en-US" dirty="0">
                <a:hlinkClick r:id="rId10"/>
              </a:rPr>
              <a:t>Digital Journalism</a:t>
            </a:r>
            <a:endParaRPr lang="en-US" b="1" dirty="0"/>
          </a:p>
          <a:p>
            <a:r>
              <a:rPr lang="en-US" dirty="0" err="1" smtClean="0">
                <a:hlinkClick r:id="rId11"/>
              </a:rPr>
              <a:t>Dramatherapy</a:t>
            </a:r>
            <a:endParaRPr lang="uk-UA" dirty="0" smtClean="0"/>
          </a:p>
          <a:p>
            <a:r>
              <a:rPr lang="en-US" dirty="0">
                <a:hlinkClick r:id="rId12"/>
              </a:rPr>
              <a:t>Ethnomusicology Forum</a:t>
            </a:r>
            <a:endParaRPr lang="en-US" b="1" dirty="0"/>
          </a:p>
          <a:p>
            <a:r>
              <a:rPr lang="en-US" dirty="0">
                <a:hlinkClick r:id="rId13"/>
              </a:rPr>
              <a:t>Early Popular Visual Culture</a:t>
            </a:r>
            <a:endParaRPr lang="en-US" b="1" dirty="0"/>
          </a:p>
          <a:p>
            <a:r>
              <a:rPr lang="en-US" dirty="0">
                <a:hlinkClick r:id="rId14"/>
              </a:rPr>
              <a:t>Architecture and Culture</a:t>
            </a:r>
            <a:endParaRPr lang="en-US" b="1" dirty="0"/>
          </a:p>
          <a:p>
            <a:r>
              <a:rPr lang="en-US" dirty="0">
                <a:hlinkClick r:id="rId15"/>
              </a:rPr>
              <a:t>Journal of Aesthetics and Phenomenology</a:t>
            </a:r>
            <a:endParaRPr lang="en-US" b="1" dirty="0"/>
          </a:p>
          <a:p>
            <a:endParaRPr lang="en-US" b="1" dirty="0"/>
          </a:p>
          <a:p>
            <a:endParaRPr lang="uk-UA" dirty="0"/>
          </a:p>
        </p:txBody>
      </p:sp>
      <p:sp>
        <p:nvSpPr>
          <p:cNvPr id="5" name="TextBox 4"/>
          <p:cNvSpPr txBox="1"/>
          <p:nvPr/>
        </p:nvSpPr>
        <p:spPr>
          <a:xfrm>
            <a:off x="5220072" y="1988840"/>
            <a:ext cx="3501778" cy="4801314"/>
          </a:xfrm>
          <a:prstGeom prst="rect">
            <a:avLst/>
          </a:prstGeom>
          <a:noFill/>
        </p:spPr>
        <p:txBody>
          <a:bodyPr wrap="square" rtlCol="0">
            <a:spAutoFit/>
          </a:bodyPr>
          <a:lstStyle/>
          <a:p>
            <a:pPr marL="285750" indent="-285750">
              <a:buFont typeface="Arial" panose="020B0604020202020204" pitchFamily="34" charset="0"/>
              <a:buChar char="•"/>
            </a:pPr>
            <a:r>
              <a:rPr lang="en-US" dirty="0">
                <a:hlinkClick r:id="rId16"/>
              </a:rPr>
              <a:t>Art in </a:t>
            </a:r>
            <a:r>
              <a:rPr lang="en-US" dirty="0" smtClean="0">
                <a:hlinkClick r:id="rId16"/>
              </a:rPr>
              <a:t>Translation</a:t>
            </a:r>
            <a:endParaRPr lang="uk-UA" dirty="0" smtClean="0"/>
          </a:p>
          <a:p>
            <a:pPr marL="285750" indent="-285750">
              <a:buFont typeface="Arial" panose="020B0604020202020204" pitchFamily="34" charset="0"/>
              <a:buChar char="•"/>
            </a:pPr>
            <a:r>
              <a:rPr lang="en-US" dirty="0">
                <a:hlinkClick r:id="rId17"/>
              </a:rPr>
              <a:t>Communication Design</a:t>
            </a:r>
            <a:endParaRPr lang="en-US" b="1" dirty="0"/>
          </a:p>
          <a:p>
            <a:pPr marL="285750" indent="-285750">
              <a:buFont typeface="Arial" panose="020B0604020202020204" pitchFamily="34" charset="0"/>
              <a:buChar char="•"/>
            </a:pPr>
            <a:r>
              <a:rPr lang="en-US" dirty="0">
                <a:hlinkClick r:id="rId18"/>
              </a:rPr>
              <a:t>Design for </a:t>
            </a:r>
            <a:r>
              <a:rPr lang="en-US" dirty="0" smtClean="0">
                <a:hlinkClick r:id="rId18"/>
              </a:rPr>
              <a:t>Health</a:t>
            </a:r>
            <a:endParaRPr lang="uk-UA" b="1" dirty="0"/>
          </a:p>
          <a:p>
            <a:pPr marL="285750" indent="-285750">
              <a:buFont typeface="Arial" panose="020B0604020202020204" pitchFamily="34" charset="0"/>
              <a:buChar char="•"/>
            </a:pPr>
            <a:r>
              <a:rPr lang="en-US" dirty="0">
                <a:hlinkClick r:id="rId19"/>
              </a:rPr>
              <a:t>Design Philosophy Papers</a:t>
            </a:r>
            <a:endParaRPr lang="en-US" b="1" dirty="0"/>
          </a:p>
          <a:p>
            <a:pPr marL="285750" indent="-285750">
              <a:buFont typeface="Arial" panose="020B0604020202020204" pitchFamily="34" charset="0"/>
              <a:buChar char="•"/>
            </a:pPr>
            <a:r>
              <a:rPr lang="en-US" dirty="0">
                <a:hlinkClick r:id="rId20"/>
              </a:rPr>
              <a:t>Food, Culture &amp; </a:t>
            </a:r>
            <a:r>
              <a:rPr lang="en-US" dirty="0" smtClean="0">
                <a:hlinkClick r:id="rId20"/>
              </a:rPr>
              <a:t>Society</a:t>
            </a:r>
            <a:endParaRPr lang="uk-UA" b="1" dirty="0"/>
          </a:p>
          <a:p>
            <a:pPr marL="285750" indent="-285750">
              <a:buFont typeface="Arial" panose="020B0604020202020204" pitchFamily="34" charset="0"/>
              <a:buChar char="•"/>
            </a:pPr>
            <a:r>
              <a:rPr lang="en-US" dirty="0">
                <a:hlinkClick r:id="rId21"/>
              </a:rPr>
              <a:t>Fashion Practice</a:t>
            </a:r>
            <a:endParaRPr lang="en-US" b="1" dirty="0"/>
          </a:p>
          <a:p>
            <a:pPr marL="285750" indent="-285750">
              <a:buFont typeface="Arial" panose="020B0604020202020204" pitchFamily="34" charset="0"/>
              <a:buChar char="•"/>
            </a:pPr>
            <a:r>
              <a:rPr lang="en-US" dirty="0">
                <a:hlinkClick r:id="rId22"/>
              </a:rPr>
              <a:t>Fashion Theory</a:t>
            </a:r>
            <a:endParaRPr lang="en-US" b="1" dirty="0"/>
          </a:p>
          <a:p>
            <a:pPr marL="285750" indent="-285750">
              <a:buFont typeface="Arial" panose="020B0604020202020204" pitchFamily="34" charset="0"/>
              <a:buChar char="•"/>
            </a:pPr>
            <a:r>
              <a:rPr lang="en-US" dirty="0">
                <a:hlinkClick r:id="rId23"/>
              </a:rPr>
              <a:t>Home Cultures</a:t>
            </a:r>
            <a:endParaRPr lang="en-US" b="1" dirty="0"/>
          </a:p>
          <a:p>
            <a:pPr marL="285750" indent="-285750">
              <a:buFont typeface="Arial" panose="020B0604020202020204" pitchFamily="34" charset="0"/>
              <a:buChar char="•"/>
            </a:pPr>
            <a:r>
              <a:rPr lang="en-US" dirty="0">
                <a:hlinkClick r:id="rId24"/>
              </a:rPr>
              <a:t>The Journal of Modern Craft</a:t>
            </a:r>
            <a:endParaRPr lang="en-US" b="1" dirty="0"/>
          </a:p>
          <a:p>
            <a:pPr marL="285750" indent="-285750">
              <a:buFont typeface="Arial" panose="020B0604020202020204" pitchFamily="34" charset="0"/>
              <a:buChar char="•"/>
            </a:pPr>
            <a:r>
              <a:rPr lang="en-US" dirty="0">
                <a:hlinkClick r:id="rId25"/>
              </a:rPr>
              <a:t>Material Religion</a:t>
            </a:r>
            <a:endParaRPr lang="en-US" b="1" dirty="0"/>
          </a:p>
          <a:p>
            <a:pPr marL="285750" indent="-285750">
              <a:buFont typeface="Arial" panose="020B0604020202020204" pitchFamily="34" charset="0"/>
              <a:buChar char="•"/>
            </a:pPr>
            <a:r>
              <a:rPr lang="en-US" dirty="0">
                <a:hlinkClick r:id="rId26"/>
              </a:rPr>
              <a:t>Photography and Culture</a:t>
            </a:r>
            <a:endParaRPr lang="en-US" b="1" dirty="0"/>
          </a:p>
          <a:p>
            <a:pPr marL="285750" indent="-285750">
              <a:buFont typeface="Arial" panose="020B0604020202020204" pitchFamily="34" charset="0"/>
              <a:buChar char="•"/>
            </a:pPr>
            <a:r>
              <a:rPr lang="en-US" dirty="0">
                <a:hlinkClick r:id="rId27"/>
              </a:rPr>
              <a:t>Sound Studies</a:t>
            </a:r>
            <a:endParaRPr lang="en-US" b="1" dirty="0"/>
          </a:p>
          <a:p>
            <a:pPr marL="285750" indent="-285750">
              <a:buFont typeface="Arial" panose="020B0604020202020204" pitchFamily="34" charset="0"/>
              <a:buChar char="•"/>
            </a:pPr>
            <a:r>
              <a:rPr lang="en-US" dirty="0">
                <a:hlinkClick r:id="rId28"/>
              </a:rPr>
              <a:t>The Senses and Society</a:t>
            </a:r>
            <a:endParaRPr lang="en-US" b="1" dirty="0"/>
          </a:p>
          <a:p>
            <a:pPr marL="285750" indent="-285750">
              <a:buFont typeface="Arial" panose="020B0604020202020204" pitchFamily="34" charset="0"/>
              <a:buChar char="•"/>
            </a:pPr>
            <a:r>
              <a:rPr lang="en-US" dirty="0">
                <a:hlinkClick r:id="rId29"/>
              </a:rPr>
              <a:t>Stanislavski Studies</a:t>
            </a:r>
            <a:endParaRPr lang="en-US" b="1" dirty="0"/>
          </a:p>
          <a:p>
            <a:pPr marL="285750" indent="-285750">
              <a:buFont typeface="Arial" panose="020B0604020202020204" pitchFamily="34" charset="0"/>
              <a:buChar char="•"/>
            </a:pPr>
            <a:r>
              <a:rPr lang="en-US" dirty="0">
                <a:hlinkClick r:id="rId30"/>
              </a:rPr>
              <a:t>First Amendment Studies</a:t>
            </a:r>
            <a:endParaRPr lang="en-US" b="1" dirty="0"/>
          </a:p>
          <a:p>
            <a:pPr marL="285750" indent="-285750">
              <a:buFont typeface="Arial" panose="020B0604020202020204" pitchFamily="34" charset="0"/>
              <a:buChar char="•"/>
            </a:pPr>
            <a:endParaRPr lang="en-US" b="1" dirty="0"/>
          </a:p>
          <a:p>
            <a:endParaRPr lang="uk-UA" dirty="0"/>
          </a:p>
        </p:txBody>
      </p:sp>
      <p:pic>
        <p:nvPicPr>
          <p:cNvPr id="6" name="Рисунок 5"/>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827584" y="4204526"/>
            <a:ext cx="2284715" cy="2585628"/>
          </a:xfrm>
          <a:prstGeom prst="rect">
            <a:avLst/>
          </a:prstGeom>
        </p:spPr>
      </p:pic>
      <p:pic>
        <p:nvPicPr>
          <p:cNvPr id="7" name="Рисунок 6"/>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7380312" y="13887"/>
            <a:ext cx="1440159" cy="1974954"/>
          </a:xfrm>
          <a:prstGeom prst="rect">
            <a:avLst/>
          </a:prstGeom>
        </p:spPr>
      </p:pic>
    </p:spTree>
    <p:extLst>
      <p:ext uri="{BB962C8B-B14F-4D97-AF65-F5344CB8AC3E}">
        <p14:creationId xmlns:p14="http://schemas.microsoft.com/office/powerpoint/2010/main" val="7410954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11560" y="5589240"/>
            <a:ext cx="8120152" cy="541660"/>
          </a:xfrm>
        </p:spPr>
        <p:txBody>
          <a:bodyPr>
            <a:normAutofit fontScale="70000" lnSpcReduction="20000"/>
          </a:bodyPr>
          <a:lstStyle/>
          <a:p>
            <a:pPr marL="114300" indent="0">
              <a:buNone/>
            </a:pPr>
            <a:r>
              <a:rPr lang="uk-UA" dirty="0" smtClean="0"/>
              <a:t>Доступний простий та розширений пошук </a:t>
            </a:r>
            <a:r>
              <a:rPr lang="en-US" dirty="0" smtClean="0"/>
              <a:t>(Advanced search)</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52" y="836712"/>
            <a:ext cx="9144000" cy="4497522"/>
          </a:xfrm>
          <a:prstGeom prst="rect">
            <a:avLst/>
          </a:prstGeom>
        </p:spPr>
      </p:pic>
      <p:sp>
        <p:nvSpPr>
          <p:cNvPr id="5" name="Прямоугольник 4"/>
          <p:cNvSpPr/>
          <p:nvPr/>
        </p:nvSpPr>
        <p:spPr>
          <a:xfrm>
            <a:off x="1547664" y="2636912"/>
            <a:ext cx="2088232"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4749892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5517231"/>
            <a:ext cx="8408184" cy="613669"/>
          </a:xfrm>
        </p:spPr>
        <p:txBody>
          <a:bodyPr>
            <a:normAutofit fontScale="47500" lnSpcReduction="20000"/>
          </a:bodyPr>
          <a:lstStyle/>
          <a:p>
            <a:r>
              <a:rPr lang="uk-UA" dirty="0" smtClean="0"/>
              <a:t>Для полегшення пошуку повних текстів можна обмежити результати, залишивши лише ті, до яких в </a:t>
            </a:r>
            <a:r>
              <a:rPr lang="uk-UA" dirty="0" err="1" smtClean="0"/>
              <a:t>НаУКМА</a:t>
            </a:r>
            <a:r>
              <a:rPr lang="uk-UA" dirty="0" smtClean="0"/>
              <a:t> є доступ (</a:t>
            </a:r>
            <a:r>
              <a:rPr lang="en-US" dirty="0" smtClean="0"/>
              <a:t>Only show content I have full access to</a:t>
            </a:r>
            <a:r>
              <a:rPr lang="uk-UA" dirty="0" smtClean="0"/>
              <a:t>)</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7333"/>
            <a:ext cx="9144000" cy="4611245"/>
          </a:xfrm>
          <a:prstGeom prst="rect">
            <a:avLst/>
          </a:prstGeom>
        </p:spPr>
      </p:pic>
      <p:sp>
        <p:nvSpPr>
          <p:cNvPr id="5" name="Прямоугольник 4"/>
          <p:cNvSpPr/>
          <p:nvPr/>
        </p:nvSpPr>
        <p:spPr>
          <a:xfrm>
            <a:off x="160940" y="2492896"/>
            <a:ext cx="2088232"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528877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752128"/>
          </a:xfrm>
        </p:spPr>
        <p:txBody>
          <a:bodyPr>
            <a:normAutofit fontScale="90000"/>
          </a:bodyPr>
          <a:lstStyle/>
          <a:p>
            <a:pPr algn="ctr"/>
            <a:r>
              <a:rPr lang="uk-UA" b="1" dirty="0"/>
              <a:t>Академічні пошукові системи</a:t>
            </a:r>
          </a:p>
        </p:txBody>
      </p:sp>
      <p:pic>
        <p:nvPicPr>
          <p:cNvPr id="5" name="Місце для вмісту 4"/>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a:off x="179512" y="1196752"/>
            <a:ext cx="4552741" cy="4464496"/>
          </a:xfrm>
        </p:spPr>
      </p:pic>
      <p:sp>
        <p:nvSpPr>
          <p:cNvPr id="6" name="TextBox 5"/>
          <p:cNvSpPr txBox="1"/>
          <p:nvPr/>
        </p:nvSpPr>
        <p:spPr>
          <a:xfrm>
            <a:off x="4716016" y="1700808"/>
            <a:ext cx="3960441" cy="523220"/>
          </a:xfrm>
          <a:prstGeom prst="rect">
            <a:avLst/>
          </a:prstGeom>
          <a:noFill/>
        </p:spPr>
        <p:txBody>
          <a:bodyPr wrap="square" rtlCol="0">
            <a:spAutoFit/>
          </a:bodyPr>
          <a:lstStyle/>
          <a:p>
            <a:r>
              <a:rPr lang="en-US" sz="2800" dirty="0">
                <a:hlinkClick r:id="rId4"/>
              </a:rPr>
              <a:t>http://scholar.google.com</a:t>
            </a:r>
            <a:endParaRPr lang="uk-UA" sz="2800" dirty="0"/>
          </a:p>
        </p:txBody>
      </p:sp>
      <p:sp>
        <p:nvSpPr>
          <p:cNvPr id="3" name="TextBox 2"/>
          <p:cNvSpPr txBox="1"/>
          <p:nvPr/>
        </p:nvSpPr>
        <p:spPr>
          <a:xfrm>
            <a:off x="5148064" y="2852936"/>
            <a:ext cx="3384376" cy="2893100"/>
          </a:xfrm>
          <a:prstGeom prst="rect">
            <a:avLst/>
          </a:prstGeom>
          <a:noFill/>
        </p:spPr>
        <p:txBody>
          <a:bodyPr wrap="square" rtlCol="0">
            <a:spAutoFit/>
          </a:bodyPr>
          <a:lstStyle/>
          <a:p>
            <a:r>
              <a:rPr lang="en-US" sz="1400" dirty="0"/>
              <a:t>Google Scholar - </a:t>
            </a:r>
            <a:r>
              <a:rPr lang="uk-UA" sz="1400" dirty="0"/>
              <a:t>це спеціалізована система пошуку наукових документів. Завдяки масовому використанню веб-сканерів, вона отримує метадані з найбільш релевантних джерел у мережі. Вона використовує технологію </a:t>
            </a:r>
            <a:r>
              <a:rPr lang="en-US" sz="1400" dirty="0"/>
              <a:t>PageRank </a:t>
            </a:r>
            <a:r>
              <a:rPr lang="uk-UA" sz="1400" dirty="0"/>
              <a:t>для сортування документів та власний алгоритм індексування для вимірювання впливу кожного матеріалу. Окрім основної сторінки пошуку, вона включає: </a:t>
            </a:r>
            <a:r>
              <a:rPr lang="en-US" sz="1400" dirty="0"/>
              <a:t>Google Scholar Citations (</a:t>
            </a:r>
            <a:r>
              <a:rPr lang="uk-UA" sz="1400" dirty="0"/>
              <a:t>авторські профілі) та </a:t>
            </a:r>
            <a:r>
              <a:rPr lang="en-US" sz="1400" dirty="0"/>
              <a:t>Google Scholar Metrics (</a:t>
            </a:r>
            <a:r>
              <a:rPr lang="uk-UA" sz="1400" dirty="0"/>
              <a:t>журнали). </a:t>
            </a:r>
          </a:p>
        </p:txBody>
      </p:sp>
    </p:spTree>
    <p:extLst>
      <p:ext uri="{BB962C8B-B14F-4D97-AF65-F5344CB8AC3E}">
        <p14:creationId xmlns:p14="http://schemas.microsoft.com/office/powerpoint/2010/main" val="2081194557"/>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544" y="5453935"/>
            <a:ext cx="8264168" cy="676966"/>
          </a:xfrm>
        </p:spPr>
        <p:txBody>
          <a:bodyPr>
            <a:normAutofit fontScale="62500" lnSpcReduction="20000"/>
          </a:bodyPr>
          <a:lstStyle/>
          <a:p>
            <a:r>
              <a:rPr lang="uk-UA" dirty="0" smtClean="0"/>
              <a:t>На сторінці документу можна читати статтю, завантажити </a:t>
            </a:r>
            <a:r>
              <a:rPr lang="en-US" dirty="0" smtClean="0"/>
              <a:t>PDF </a:t>
            </a:r>
            <a:r>
              <a:rPr lang="uk-UA" dirty="0" smtClean="0"/>
              <a:t>статті, прослухати текст статті, знайти інформацію про журнал</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10" y="692696"/>
            <a:ext cx="9144000" cy="4456008"/>
          </a:xfrm>
          <a:prstGeom prst="rect">
            <a:avLst/>
          </a:prstGeom>
        </p:spPr>
      </p:pic>
      <p:sp>
        <p:nvSpPr>
          <p:cNvPr id="6" name="Прямоугольник 5"/>
          <p:cNvSpPr/>
          <p:nvPr/>
        </p:nvSpPr>
        <p:spPr>
          <a:xfrm>
            <a:off x="179512" y="1340768"/>
            <a:ext cx="2592288"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TextBox 6"/>
          <p:cNvSpPr txBox="1"/>
          <p:nvPr/>
        </p:nvSpPr>
        <p:spPr>
          <a:xfrm>
            <a:off x="2799428" y="1412776"/>
            <a:ext cx="2952328" cy="584775"/>
          </a:xfrm>
          <a:prstGeom prst="rect">
            <a:avLst/>
          </a:prstGeom>
          <a:noFill/>
        </p:spPr>
        <p:txBody>
          <a:bodyPr wrap="square" rtlCol="0">
            <a:spAutoFit/>
          </a:bodyPr>
          <a:lstStyle/>
          <a:p>
            <a:r>
              <a:rPr lang="uk-UA" sz="1600" i="1" dirty="0" smtClean="0">
                <a:solidFill>
                  <a:srgbClr val="FF0000"/>
                </a:solidFill>
              </a:rPr>
              <a:t>Назва журналу, архів журналу, інформація для авторів</a:t>
            </a:r>
            <a:endParaRPr lang="uk-UA" sz="1600" i="1" dirty="0">
              <a:solidFill>
                <a:srgbClr val="FF0000"/>
              </a:solidFill>
            </a:endParaRPr>
          </a:p>
        </p:txBody>
      </p:sp>
      <p:sp>
        <p:nvSpPr>
          <p:cNvPr id="8" name="Прямоугольник 7"/>
          <p:cNvSpPr/>
          <p:nvPr/>
        </p:nvSpPr>
        <p:spPr>
          <a:xfrm>
            <a:off x="6775121" y="4149080"/>
            <a:ext cx="893223"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 name="TextBox 8"/>
          <p:cNvSpPr txBox="1"/>
          <p:nvPr/>
        </p:nvSpPr>
        <p:spPr>
          <a:xfrm>
            <a:off x="6660232" y="3736180"/>
            <a:ext cx="2952328" cy="338554"/>
          </a:xfrm>
          <a:prstGeom prst="rect">
            <a:avLst/>
          </a:prstGeom>
          <a:noFill/>
        </p:spPr>
        <p:txBody>
          <a:bodyPr wrap="square" rtlCol="0">
            <a:spAutoFit/>
          </a:bodyPr>
          <a:lstStyle/>
          <a:p>
            <a:r>
              <a:rPr lang="uk-UA" sz="1600" i="1" dirty="0" smtClean="0">
                <a:solidFill>
                  <a:srgbClr val="FF0000"/>
                </a:solidFill>
              </a:rPr>
              <a:t>Повний текст </a:t>
            </a:r>
            <a:r>
              <a:rPr lang="en-US" sz="1600" i="1" dirty="0" smtClean="0">
                <a:solidFill>
                  <a:srgbClr val="FF0000"/>
                </a:solidFill>
              </a:rPr>
              <a:t>PDF</a:t>
            </a:r>
            <a:endParaRPr lang="uk-UA" sz="1600" i="1" dirty="0">
              <a:solidFill>
                <a:srgbClr val="FF0000"/>
              </a:solidFill>
            </a:endParaRPr>
          </a:p>
        </p:txBody>
      </p:sp>
      <p:sp>
        <p:nvSpPr>
          <p:cNvPr id="10" name="Прямоугольник 9"/>
          <p:cNvSpPr/>
          <p:nvPr/>
        </p:nvSpPr>
        <p:spPr>
          <a:xfrm>
            <a:off x="1619672" y="4149080"/>
            <a:ext cx="893223"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TextBox 10"/>
          <p:cNvSpPr txBox="1"/>
          <p:nvPr/>
        </p:nvSpPr>
        <p:spPr>
          <a:xfrm>
            <a:off x="143508" y="4149080"/>
            <a:ext cx="2952328" cy="338554"/>
          </a:xfrm>
          <a:prstGeom prst="rect">
            <a:avLst/>
          </a:prstGeom>
          <a:noFill/>
        </p:spPr>
        <p:txBody>
          <a:bodyPr wrap="square" rtlCol="0">
            <a:spAutoFit/>
          </a:bodyPr>
          <a:lstStyle/>
          <a:p>
            <a:r>
              <a:rPr lang="uk-UA" sz="1600" i="1" dirty="0" smtClean="0">
                <a:solidFill>
                  <a:srgbClr val="FF0000"/>
                </a:solidFill>
              </a:rPr>
              <a:t>Текст статті</a:t>
            </a:r>
            <a:endParaRPr lang="uk-UA" sz="1600" i="1" dirty="0">
              <a:solidFill>
                <a:srgbClr val="FF0000"/>
              </a:solidFill>
            </a:endParaRPr>
          </a:p>
        </p:txBody>
      </p:sp>
      <p:sp>
        <p:nvSpPr>
          <p:cNvPr id="12" name="Прямоугольник 11"/>
          <p:cNvSpPr/>
          <p:nvPr/>
        </p:nvSpPr>
        <p:spPr>
          <a:xfrm>
            <a:off x="1619672" y="3794195"/>
            <a:ext cx="936104" cy="2613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TextBox 12"/>
          <p:cNvSpPr txBox="1"/>
          <p:nvPr/>
        </p:nvSpPr>
        <p:spPr>
          <a:xfrm>
            <a:off x="179512" y="3755613"/>
            <a:ext cx="2952328" cy="338554"/>
          </a:xfrm>
          <a:prstGeom prst="rect">
            <a:avLst/>
          </a:prstGeom>
          <a:noFill/>
        </p:spPr>
        <p:txBody>
          <a:bodyPr wrap="square" rtlCol="0">
            <a:spAutoFit/>
          </a:bodyPr>
          <a:lstStyle/>
          <a:p>
            <a:r>
              <a:rPr lang="uk-UA" sz="1600" i="1" dirty="0" smtClean="0">
                <a:solidFill>
                  <a:srgbClr val="FF0000"/>
                </a:solidFill>
              </a:rPr>
              <a:t>Процитувати</a:t>
            </a:r>
            <a:endParaRPr lang="uk-UA" sz="1600" i="1" dirty="0">
              <a:solidFill>
                <a:srgbClr val="FF0000"/>
              </a:solidFill>
            </a:endParaRPr>
          </a:p>
        </p:txBody>
      </p:sp>
    </p:spTree>
    <p:extLst>
      <p:ext uri="{BB962C8B-B14F-4D97-AF65-F5344CB8AC3E}">
        <p14:creationId xmlns:p14="http://schemas.microsoft.com/office/powerpoint/2010/main" val="28590165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5445223"/>
            <a:ext cx="8336176" cy="685677"/>
          </a:xfrm>
        </p:spPr>
        <p:txBody>
          <a:bodyPr>
            <a:normAutofit fontScale="55000" lnSpcReduction="20000"/>
          </a:bodyPr>
          <a:lstStyle/>
          <a:p>
            <a:r>
              <a:rPr lang="uk-UA" dirty="0" smtClean="0"/>
              <a:t>На сторінці журналу можна знайти архів всіх попередніх випусків, пошук по статтям журналу, інформацію для авторів, підписатись на оновлення журналу</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4704"/>
            <a:ext cx="9144000" cy="4417181"/>
          </a:xfrm>
          <a:prstGeom prst="rect">
            <a:avLst/>
          </a:prstGeom>
        </p:spPr>
      </p:pic>
      <p:sp>
        <p:nvSpPr>
          <p:cNvPr id="5" name="Прямоугольник 4"/>
          <p:cNvSpPr/>
          <p:nvPr/>
        </p:nvSpPr>
        <p:spPr>
          <a:xfrm>
            <a:off x="1619672" y="2973294"/>
            <a:ext cx="4968552" cy="5277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TextBox 5"/>
          <p:cNvSpPr txBox="1"/>
          <p:nvPr/>
        </p:nvSpPr>
        <p:spPr>
          <a:xfrm>
            <a:off x="6731732" y="3067874"/>
            <a:ext cx="2952328" cy="338554"/>
          </a:xfrm>
          <a:prstGeom prst="rect">
            <a:avLst/>
          </a:prstGeom>
          <a:noFill/>
        </p:spPr>
        <p:txBody>
          <a:bodyPr wrap="square" rtlCol="0">
            <a:spAutoFit/>
          </a:bodyPr>
          <a:lstStyle/>
          <a:p>
            <a:r>
              <a:rPr lang="uk-UA" sz="1600" i="1" dirty="0" smtClean="0">
                <a:solidFill>
                  <a:srgbClr val="FF0000"/>
                </a:solidFill>
              </a:rPr>
              <a:t>Пошук по журналу</a:t>
            </a:r>
            <a:endParaRPr lang="uk-UA" sz="1600" i="1" dirty="0">
              <a:solidFill>
                <a:srgbClr val="FF0000"/>
              </a:solidFill>
            </a:endParaRPr>
          </a:p>
        </p:txBody>
      </p:sp>
    </p:spTree>
    <p:extLst>
      <p:ext uri="{BB962C8B-B14F-4D97-AF65-F5344CB8AC3E}">
        <p14:creationId xmlns:p14="http://schemas.microsoft.com/office/powerpoint/2010/main" val="31069601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5808" y="4374"/>
            <a:ext cx="1728192" cy="2592288"/>
          </a:xfrm>
          <a:prstGeom prst="rect">
            <a:avLst/>
          </a:prstGeom>
        </p:spPr>
      </p:pic>
      <p:sp>
        <p:nvSpPr>
          <p:cNvPr id="2" name="Заголовок 1"/>
          <p:cNvSpPr>
            <a:spLocks noGrp="1"/>
          </p:cNvSpPr>
          <p:nvPr>
            <p:ph type="title"/>
          </p:nvPr>
        </p:nvSpPr>
        <p:spPr>
          <a:xfrm>
            <a:off x="827584" y="116632"/>
            <a:ext cx="6023520" cy="990600"/>
          </a:xfrm>
        </p:spPr>
        <p:txBody>
          <a:bodyPr>
            <a:normAutofit fontScale="90000"/>
          </a:bodyPr>
          <a:lstStyle/>
          <a:p>
            <a:pPr algn="ctr"/>
            <a:r>
              <a:rPr lang="uk-UA" dirty="0"/>
              <a:t>Е-ресурси, які доступні в Американській бібліотеці</a:t>
            </a:r>
          </a:p>
        </p:txBody>
      </p:sp>
      <p:sp>
        <p:nvSpPr>
          <p:cNvPr id="3" name="Місце для вмісту 2"/>
          <p:cNvSpPr>
            <a:spLocks noGrp="1"/>
          </p:cNvSpPr>
          <p:nvPr>
            <p:ph sz="quarter" idx="1"/>
          </p:nvPr>
        </p:nvSpPr>
        <p:spPr>
          <a:xfrm>
            <a:off x="395536" y="1628800"/>
            <a:ext cx="4680520" cy="4608512"/>
          </a:xfrm>
        </p:spPr>
        <p:txBody>
          <a:bodyPr numCol="2">
            <a:noAutofit/>
          </a:bodyPr>
          <a:lstStyle/>
          <a:p>
            <a:r>
              <a:rPr lang="en-US" sz="2400" dirty="0"/>
              <a:t>American History in Video</a:t>
            </a:r>
            <a:endParaRPr lang="uk-UA" sz="2400" dirty="0"/>
          </a:p>
          <a:p>
            <a:r>
              <a:rPr lang="en-US" sz="2400" dirty="0"/>
              <a:t>Digital Literacy</a:t>
            </a:r>
          </a:p>
          <a:p>
            <a:r>
              <a:rPr lang="en-US" sz="2400" dirty="0" err="1"/>
              <a:t>Flipster</a:t>
            </a:r>
            <a:endParaRPr lang="en-US" sz="2400" dirty="0"/>
          </a:p>
          <a:p>
            <a:r>
              <a:rPr lang="en-US" sz="2400" dirty="0"/>
              <a:t>GALE Academic One File</a:t>
            </a:r>
          </a:p>
          <a:p>
            <a:r>
              <a:rPr lang="en-US" sz="2400" dirty="0"/>
              <a:t>GALE Opposing Viewpoints In</a:t>
            </a:r>
            <a:r>
              <a:rPr lang="uk-UA" sz="2400" dirty="0"/>
              <a:t> </a:t>
            </a:r>
            <a:r>
              <a:rPr lang="en-US" sz="2400" dirty="0"/>
              <a:t>Context</a:t>
            </a:r>
          </a:p>
          <a:p>
            <a:r>
              <a:rPr lang="en-US" sz="2400" dirty="0"/>
              <a:t>GALE Research In Context</a:t>
            </a:r>
          </a:p>
          <a:p>
            <a:pPr fontAlgn="base"/>
            <a:r>
              <a:rPr lang="en-US" sz="2400" dirty="0"/>
              <a:t>JSTOR</a:t>
            </a:r>
          </a:p>
          <a:p>
            <a:pPr fontAlgn="base"/>
            <a:r>
              <a:rPr lang="en-US" sz="2400" dirty="0"/>
              <a:t>Press Reader</a:t>
            </a:r>
          </a:p>
          <a:p>
            <a:pPr fontAlgn="base"/>
            <a:r>
              <a:rPr lang="en-US" sz="2400" dirty="0"/>
              <a:t>ProQuest </a:t>
            </a:r>
            <a:r>
              <a:rPr lang="en-US" sz="2400" dirty="0" err="1"/>
              <a:t>Dissartation</a:t>
            </a:r>
            <a:r>
              <a:rPr lang="en-US" sz="2400" dirty="0"/>
              <a:t> &amp; Theses Global</a:t>
            </a:r>
          </a:p>
          <a:p>
            <a:pPr fontAlgn="base"/>
            <a:endParaRPr lang="en-US" sz="2400" dirty="0"/>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8064" y="4194708"/>
            <a:ext cx="3995936" cy="2663291"/>
          </a:xfrm>
          <a:prstGeom prst="rect">
            <a:avLst/>
          </a:prstGeom>
        </p:spPr>
      </p:pic>
    </p:spTree>
    <p:extLst>
      <p:ext uri="{BB962C8B-B14F-4D97-AF65-F5344CB8AC3E}">
        <p14:creationId xmlns:p14="http://schemas.microsoft.com/office/powerpoint/2010/main" val="2972548212"/>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3981" y="2740"/>
            <a:ext cx="8229600" cy="1143000"/>
          </a:xfrm>
        </p:spPr>
        <p:txBody>
          <a:bodyPr>
            <a:normAutofit/>
          </a:bodyPr>
          <a:lstStyle/>
          <a:p>
            <a:pPr algn="ctr"/>
            <a:r>
              <a:rPr lang="en-US" dirty="0"/>
              <a:t> </a:t>
            </a:r>
            <a:r>
              <a:rPr lang="en-US" dirty="0" err="1"/>
              <a:t>eLibraryUSA</a:t>
            </a:r>
            <a:endParaRPr lang="uk-UA" dirty="0"/>
          </a:p>
        </p:txBody>
      </p:sp>
      <p:sp>
        <p:nvSpPr>
          <p:cNvPr id="5" name="TextBox 4"/>
          <p:cNvSpPr txBox="1"/>
          <p:nvPr/>
        </p:nvSpPr>
        <p:spPr>
          <a:xfrm>
            <a:off x="3275855" y="6351839"/>
            <a:ext cx="2645853" cy="369332"/>
          </a:xfrm>
          <a:prstGeom prst="rect">
            <a:avLst/>
          </a:prstGeom>
          <a:noFill/>
        </p:spPr>
        <p:txBody>
          <a:bodyPr wrap="none" rtlCol="0">
            <a:spAutoFit/>
          </a:bodyPr>
          <a:lstStyle/>
          <a:p>
            <a:r>
              <a:rPr lang="en-US" dirty="0">
                <a:hlinkClick r:id="rId3"/>
              </a:rPr>
              <a:t>http://elibraryusa.state.gov</a:t>
            </a:r>
            <a:endParaRPr lang="uk-UA" dirty="0"/>
          </a:p>
        </p:txBody>
      </p:sp>
      <p:pic>
        <p:nvPicPr>
          <p:cNvPr id="4" name="Місце для вмісту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619672" y="1111956"/>
            <a:ext cx="5598180" cy="5140029"/>
          </a:xfrm>
        </p:spPr>
      </p:pic>
      <p:sp>
        <p:nvSpPr>
          <p:cNvPr id="6" name="TextBox 5"/>
          <p:cNvSpPr txBox="1"/>
          <p:nvPr/>
        </p:nvSpPr>
        <p:spPr>
          <a:xfrm>
            <a:off x="6515708" y="6351839"/>
            <a:ext cx="5256584" cy="369332"/>
          </a:xfrm>
          <a:prstGeom prst="rect">
            <a:avLst/>
          </a:prstGeom>
          <a:noFill/>
        </p:spPr>
        <p:txBody>
          <a:bodyPr wrap="square" rtlCol="0">
            <a:spAutoFit/>
          </a:bodyPr>
          <a:lstStyle/>
          <a:p>
            <a:r>
              <a:rPr lang="uk-UA" dirty="0">
                <a:hlinkClick r:id="rId5"/>
              </a:rPr>
              <a:t>Віддалений доступ</a:t>
            </a:r>
            <a:endParaRPr lang="uk-UA" dirty="0"/>
          </a:p>
        </p:txBody>
      </p:sp>
    </p:spTree>
    <p:extLst>
      <p:ext uri="{BB962C8B-B14F-4D97-AF65-F5344CB8AC3E}">
        <p14:creationId xmlns:p14="http://schemas.microsoft.com/office/powerpoint/2010/main" val="3670993640"/>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US" b="1" dirty="0"/>
              <a:t>ProQuest Dissertations </a:t>
            </a:r>
            <a:r>
              <a:rPr lang="uk-UA" b="1" dirty="0"/>
              <a:t/>
            </a:r>
            <a:br>
              <a:rPr lang="uk-UA" b="1" dirty="0"/>
            </a:br>
            <a:r>
              <a:rPr lang="en-US" b="1" dirty="0"/>
              <a:t>&amp; Theses Global</a:t>
            </a:r>
            <a:endParaRPr lang="uk-UA" dirty="0"/>
          </a:p>
        </p:txBody>
      </p:sp>
      <p:pic>
        <p:nvPicPr>
          <p:cNvPr id="5" name="Объект 4" descr="Home Page - ProQuest Dissertations &amp; Theses Global - ProQuest - Google Chrome"/>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02505" y="1600200"/>
            <a:ext cx="5912077" cy="3556992"/>
          </a:xfrm>
        </p:spPr>
      </p:pic>
      <p:sp>
        <p:nvSpPr>
          <p:cNvPr id="3" name="TextBox 2"/>
          <p:cNvSpPr txBox="1"/>
          <p:nvPr/>
        </p:nvSpPr>
        <p:spPr>
          <a:xfrm>
            <a:off x="6372200" y="1700808"/>
            <a:ext cx="2314600" cy="4524315"/>
          </a:xfrm>
          <a:prstGeom prst="rect">
            <a:avLst/>
          </a:prstGeom>
          <a:noFill/>
        </p:spPr>
        <p:txBody>
          <a:bodyPr wrap="square" rtlCol="0">
            <a:spAutoFit/>
          </a:bodyPr>
          <a:lstStyle/>
          <a:p>
            <a:r>
              <a:rPr lang="en-US" u="sng" dirty="0">
                <a:hlinkClick r:id="rId4" tooltip="Opens external link in new window"/>
              </a:rPr>
              <a:t>ProQuest Dissertations &amp; Theses Global (PQDT)</a:t>
            </a:r>
            <a:r>
              <a:rPr lang="en-US" dirty="0"/>
              <a:t> – </a:t>
            </a:r>
            <a:r>
              <a:rPr lang="uk-UA" dirty="0"/>
              <a:t>це найповніша у світі колекція докторських (</a:t>
            </a:r>
            <a:r>
              <a:rPr lang="en-US" dirty="0"/>
              <a:t>PhD) </a:t>
            </a:r>
            <a:r>
              <a:rPr lang="uk-UA" dirty="0"/>
              <a:t>і магістерських дисертацій. База включає інформацію про  дисертації починаючи із 1743 року до сьогодні (3,5 млн. робіт), Понад 1.5 млн. з яких – доступні для завантаження у форматі </a:t>
            </a:r>
            <a:r>
              <a:rPr lang="en-US" dirty="0"/>
              <a:t>PDF</a:t>
            </a:r>
            <a:r>
              <a:rPr lang="uk-UA" dirty="0"/>
              <a:t>. </a:t>
            </a:r>
          </a:p>
        </p:txBody>
      </p:sp>
      <p:sp>
        <p:nvSpPr>
          <p:cNvPr id="6" name="TextBox 5"/>
          <p:cNvSpPr txBox="1"/>
          <p:nvPr/>
        </p:nvSpPr>
        <p:spPr>
          <a:xfrm>
            <a:off x="539552" y="6093296"/>
            <a:ext cx="5256584" cy="646331"/>
          </a:xfrm>
          <a:prstGeom prst="rect">
            <a:avLst/>
          </a:prstGeom>
          <a:noFill/>
        </p:spPr>
        <p:txBody>
          <a:bodyPr wrap="square" rtlCol="0">
            <a:spAutoFit/>
          </a:bodyPr>
          <a:lstStyle/>
          <a:p>
            <a:r>
              <a:rPr lang="uk-UA" dirty="0" smtClean="0">
                <a:hlinkClick r:id="rId5"/>
              </a:rPr>
              <a:t>Доступ: за логіном і паролем, які можна отримати, заповнивши анкету</a:t>
            </a:r>
            <a:endParaRPr lang="uk-UA" dirty="0"/>
          </a:p>
        </p:txBody>
      </p:sp>
    </p:spTree>
    <p:extLst>
      <p:ext uri="{BB962C8B-B14F-4D97-AF65-F5344CB8AC3E}">
        <p14:creationId xmlns:p14="http://schemas.microsoft.com/office/powerpoint/2010/main" val="25455314"/>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a:t>JSTOR</a:t>
            </a:r>
            <a:endParaRPr lang="uk-UA" dirty="0"/>
          </a:p>
        </p:txBody>
      </p:sp>
      <p:pic>
        <p:nvPicPr>
          <p:cNvPr id="4" name="Місце для вмісту 3" descr="JSTOR - Google Chrome"/>
          <p:cNvPicPr>
            <a:picLocks noGrp="1" noChangeAspect="1"/>
          </p:cNvPicPr>
          <p:nvPr>
            <p:ph idx="1"/>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1554" t="9972" r="4582" b="6624"/>
          <a:stretch/>
        </p:blipFill>
        <p:spPr>
          <a:xfrm>
            <a:off x="457200" y="2060848"/>
            <a:ext cx="6240655" cy="3655838"/>
          </a:xfrm>
        </p:spPr>
      </p:pic>
      <p:sp>
        <p:nvSpPr>
          <p:cNvPr id="3" name="TextBox 2"/>
          <p:cNvSpPr txBox="1"/>
          <p:nvPr/>
        </p:nvSpPr>
        <p:spPr>
          <a:xfrm>
            <a:off x="7020272" y="2204864"/>
            <a:ext cx="1666528" cy="3693319"/>
          </a:xfrm>
          <a:prstGeom prst="rect">
            <a:avLst/>
          </a:prstGeom>
          <a:noFill/>
        </p:spPr>
        <p:txBody>
          <a:bodyPr wrap="square" rtlCol="0">
            <a:spAutoFit/>
          </a:bodyPr>
          <a:lstStyle/>
          <a:p>
            <a:r>
              <a:rPr lang="en-US" u="sng" dirty="0">
                <a:hlinkClick r:id="rId5" tooltip="Opens external link in new window"/>
              </a:rPr>
              <a:t>JSTOR</a:t>
            </a:r>
            <a:r>
              <a:rPr lang="en-US" dirty="0"/>
              <a:t> – </a:t>
            </a:r>
            <a:r>
              <a:rPr lang="uk-UA" dirty="0"/>
              <a:t>це цифрова бібліотека журналів, книг та першоджерел</a:t>
            </a:r>
            <a:r>
              <a:rPr lang="en-US" dirty="0"/>
              <a:t>. </a:t>
            </a:r>
            <a:r>
              <a:rPr lang="uk-UA" dirty="0"/>
              <a:t>Ресурс має можливість повнотекстового пошуку, завантаженням файлів у </a:t>
            </a:r>
            <a:r>
              <a:rPr lang="en-US" dirty="0"/>
              <a:t>PDF </a:t>
            </a:r>
            <a:r>
              <a:rPr lang="uk-UA" dirty="0"/>
              <a:t>тощо.</a:t>
            </a:r>
          </a:p>
        </p:txBody>
      </p:sp>
      <p:sp>
        <p:nvSpPr>
          <p:cNvPr id="5" name="TextBox 4"/>
          <p:cNvSpPr txBox="1"/>
          <p:nvPr/>
        </p:nvSpPr>
        <p:spPr>
          <a:xfrm>
            <a:off x="539552" y="6093296"/>
            <a:ext cx="5256584" cy="923330"/>
          </a:xfrm>
          <a:prstGeom prst="rect">
            <a:avLst/>
          </a:prstGeom>
          <a:noFill/>
        </p:spPr>
        <p:txBody>
          <a:bodyPr wrap="square" rtlCol="0">
            <a:spAutoFit/>
          </a:bodyPr>
          <a:lstStyle/>
          <a:p>
            <a:r>
              <a:rPr lang="uk-UA" dirty="0">
                <a:hlinkClick r:id="rId6"/>
              </a:rPr>
              <a:t>Доступ: за логіном і паролем, які можна отримати, заповнивши анкету</a:t>
            </a:r>
            <a:endParaRPr lang="uk-UA" dirty="0"/>
          </a:p>
          <a:p>
            <a:endParaRPr lang="uk-UA" dirty="0"/>
          </a:p>
        </p:txBody>
      </p:sp>
    </p:spTree>
    <p:extLst>
      <p:ext uri="{BB962C8B-B14F-4D97-AF65-F5344CB8AC3E}">
        <p14:creationId xmlns:p14="http://schemas.microsoft.com/office/powerpoint/2010/main" val="2690556746"/>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4898571"/>
          </a:xfrm>
          <a:prstGeom prst="rect">
            <a:avLst/>
          </a:prstGeom>
        </p:spPr>
      </p:pic>
      <p:sp>
        <p:nvSpPr>
          <p:cNvPr id="5" name="TextBox 4"/>
          <p:cNvSpPr txBox="1"/>
          <p:nvPr/>
        </p:nvSpPr>
        <p:spPr>
          <a:xfrm>
            <a:off x="251520" y="5042118"/>
            <a:ext cx="4464496" cy="1815882"/>
          </a:xfrm>
          <a:prstGeom prst="rect">
            <a:avLst/>
          </a:prstGeom>
          <a:noFill/>
        </p:spPr>
        <p:txBody>
          <a:bodyPr wrap="square" rtlCol="0">
            <a:spAutoFit/>
          </a:bodyPr>
          <a:lstStyle/>
          <a:p>
            <a:r>
              <a:rPr lang="uk-UA" sz="1400" dirty="0" smtClean="0"/>
              <a:t>Опція </a:t>
            </a:r>
            <a:r>
              <a:rPr lang="en-US" sz="1400" dirty="0" smtClean="0"/>
              <a:t>Browse – By Subject </a:t>
            </a:r>
            <a:r>
              <a:rPr lang="uk-UA" sz="1400" dirty="0" smtClean="0"/>
              <a:t>дозволяє обрати предмет: </a:t>
            </a:r>
          </a:p>
          <a:p>
            <a:r>
              <a:rPr lang="en-US" sz="1400" b="1" dirty="0"/>
              <a:t>Arts</a:t>
            </a:r>
          </a:p>
          <a:p>
            <a:r>
              <a:rPr lang="en-US" sz="1400" u="sng" dirty="0">
                <a:hlinkClick r:id="rId3"/>
              </a:rPr>
              <a:t>Architecture &amp; Architectural History</a:t>
            </a:r>
            <a:endParaRPr lang="en-US" sz="1400" dirty="0"/>
          </a:p>
          <a:p>
            <a:r>
              <a:rPr lang="en-US" sz="1400" u="sng" dirty="0">
                <a:hlinkClick r:id="rId4"/>
              </a:rPr>
              <a:t>Art &amp; Art History</a:t>
            </a:r>
            <a:endParaRPr lang="en-US" sz="1400" dirty="0"/>
          </a:p>
          <a:p>
            <a:r>
              <a:rPr lang="en-US" sz="1400" u="sng" dirty="0">
                <a:hlinkClick r:id="rId5"/>
              </a:rPr>
              <a:t>Garden &amp; Landscape</a:t>
            </a:r>
            <a:endParaRPr lang="en-US" sz="1400" dirty="0"/>
          </a:p>
          <a:p>
            <a:r>
              <a:rPr lang="en-US" sz="1400" u="sng" dirty="0">
                <a:hlinkClick r:id="rId6"/>
              </a:rPr>
              <a:t>Music</a:t>
            </a:r>
            <a:endParaRPr lang="en-US" sz="1400" dirty="0"/>
          </a:p>
          <a:p>
            <a:r>
              <a:rPr lang="en-US" sz="1400" u="sng" dirty="0">
                <a:hlinkClick r:id="rId7"/>
              </a:rPr>
              <a:t>Performing Arts</a:t>
            </a:r>
            <a:endParaRPr lang="en-US" sz="1400" dirty="0"/>
          </a:p>
          <a:p>
            <a:endParaRPr lang="en-US" sz="1400" dirty="0"/>
          </a:p>
        </p:txBody>
      </p:sp>
      <p:sp>
        <p:nvSpPr>
          <p:cNvPr id="6" name="TextBox 5"/>
          <p:cNvSpPr txBox="1"/>
          <p:nvPr/>
        </p:nvSpPr>
        <p:spPr>
          <a:xfrm>
            <a:off x="4544347" y="4838602"/>
            <a:ext cx="3600400" cy="2246769"/>
          </a:xfrm>
          <a:prstGeom prst="rect">
            <a:avLst/>
          </a:prstGeom>
          <a:noFill/>
        </p:spPr>
        <p:txBody>
          <a:bodyPr wrap="square" numCol="2" rtlCol="0">
            <a:spAutoFit/>
          </a:bodyPr>
          <a:lstStyle/>
          <a:p>
            <a:r>
              <a:rPr lang="en-US" sz="1400" b="1" dirty="0"/>
              <a:t>Humanities</a:t>
            </a:r>
          </a:p>
          <a:p>
            <a:r>
              <a:rPr lang="en-US" sz="1400" u="sng" dirty="0">
                <a:hlinkClick r:id="rId8"/>
              </a:rPr>
              <a:t>Bibliography</a:t>
            </a:r>
            <a:endParaRPr lang="en-US" sz="1400" dirty="0"/>
          </a:p>
          <a:p>
            <a:r>
              <a:rPr lang="en-US" sz="1400" u="sng" dirty="0">
                <a:hlinkClick r:id="rId9"/>
              </a:rPr>
              <a:t>Classical Studies</a:t>
            </a:r>
            <a:endParaRPr lang="en-US" sz="1400" dirty="0"/>
          </a:p>
          <a:p>
            <a:r>
              <a:rPr lang="en-US" sz="1400" u="sng" dirty="0">
                <a:hlinkClick r:id="rId10"/>
              </a:rPr>
              <a:t>Film Studies</a:t>
            </a:r>
            <a:endParaRPr lang="en-US" sz="1400" dirty="0"/>
          </a:p>
          <a:p>
            <a:r>
              <a:rPr lang="en-US" sz="1400" u="sng" dirty="0">
                <a:hlinkClick r:id="rId11"/>
              </a:rPr>
              <a:t>Folklore</a:t>
            </a:r>
            <a:endParaRPr lang="en-US" sz="1400" dirty="0"/>
          </a:p>
          <a:p>
            <a:r>
              <a:rPr lang="en-US" sz="1400" u="sng" dirty="0">
                <a:hlinkClick r:id="rId12"/>
              </a:rPr>
              <a:t>Language &amp; Literature</a:t>
            </a:r>
            <a:endParaRPr lang="en-US" sz="1400" dirty="0"/>
          </a:p>
          <a:p>
            <a:r>
              <a:rPr lang="en-US" sz="1400" u="sng" dirty="0">
                <a:hlinkClick r:id="rId13"/>
              </a:rPr>
              <a:t>Museum Studies</a:t>
            </a:r>
            <a:endParaRPr lang="en-US" sz="1400" dirty="0"/>
          </a:p>
          <a:p>
            <a:r>
              <a:rPr lang="en-US" sz="1400" u="sng" dirty="0">
                <a:hlinkClick r:id="rId14"/>
              </a:rPr>
              <a:t>Philosophy</a:t>
            </a:r>
            <a:endParaRPr lang="en-US" sz="1400" dirty="0"/>
          </a:p>
          <a:p>
            <a:r>
              <a:rPr lang="en-US" sz="1400" u="sng" dirty="0">
                <a:hlinkClick r:id="rId15"/>
              </a:rPr>
              <a:t>Religion</a:t>
            </a:r>
            <a:endParaRPr lang="en-US" sz="1400" dirty="0"/>
          </a:p>
          <a:p>
            <a:endParaRPr lang="en-US" sz="1400" dirty="0"/>
          </a:p>
        </p:txBody>
      </p:sp>
    </p:spTree>
    <p:extLst>
      <p:ext uri="{BB962C8B-B14F-4D97-AF65-F5344CB8AC3E}">
        <p14:creationId xmlns:p14="http://schemas.microsoft.com/office/powerpoint/2010/main" val="14145248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8640"/>
            <a:ext cx="9144000" cy="4911289"/>
          </a:xfrm>
          <a:prstGeom prst="rect">
            <a:avLst/>
          </a:prstGeom>
        </p:spPr>
      </p:pic>
    </p:spTree>
    <p:extLst>
      <p:ext uri="{BB962C8B-B14F-4D97-AF65-F5344CB8AC3E}">
        <p14:creationId xmlns:p14="http://schemas.microsoft.com/office/powerpoint/2010/main" val="3811098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Gale Academic OneFile</a:t>
            </a:r>
            <a:endParaRPr lang="uk-UA" dirty="0"/>
          </a:p>
        </p:txBody>
      </p:sp>
      <p:pic>
        <p:nvPicPr>
          <p:cNvPr id="4" name="Місце для вмісту 3" descr="Academic OneFile - Basic Search - Google Chrome"/>
          <p:cNvPicPr>
            <a:picLocks noGrp="1" noChangeAspect="1"/>
          </p:cNvPicPr>
          <p:nvPr>
            <p:ph idx="1"/>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9830" t="10749" r="5591" b="5847"/>
          <a:stretch/>
        </p:blipFill>
        <p:spPr>
          <a:xfrm>
            <a:off x="683568" y="1417638"/>
            <a:ext cx="5672387" cy="3955578"/>
          </a:xfrm>
        </p:spPr>
      </p:pic>
      <p:sp>
        <p:nvSpPr>
          <p:cNvPr id="3" name="TextBox 2"/>
          <p:cNvSpPr txBox="1"/>
          <p:nvPr/>
        </p:nvSpPr>
        <p:spPr>
          <a:xfrm>
            <a:off x="6516216" y="1556792"/>
            <a:ext cx="2088232" cy="4616648"/>
          </a:xfrm>
          <a:prstGeom prst="rect">
            <a:avLst/>
          </a:prstGeom>
          <a:noFill/>
        </p:spPr>
        <p:txBody>
          <a:bodyPr wrap="square" rtlCol="0">
            <a:spAutoFit/>
          </a:bodyPr>
          <a:lstStyle/>
          <a:p>
            <a:r>
              <a:rPr lang="en-US" sz="1400" b="1" dirty="0"/>
              <a:t>Gale Academic OneFile</a:t>
            </a:r>
            <a:r>
              <a:rPr lang="en-US" sz="1400" dirty="0"/>
              <a:t> –</a:t>
            </a:r>
            <a:r>
              <a:rPr lang="uk-UA" sz="1400" dirty="0"/>
              <a:t>база даних забезпечує доступ до більш ніж 43 мільйонів журнальних статей починаючи з 1980 року. </a:t>
            </a:r>
            <a:r>
              <a:rPr lang="en-US" sz="1400" dirty="0"/>
              <a:t> </a:t>
            </a:r>
            <a:r>
              <a:rPr lang="uk-UA" sz="1400" dirty="0"/>
              <a:t>Серед доступних ресурсів: повний текст Нью-Йорк </a:t>
            </a:r>
            <a:r>
              <a:rPr lang="uk-UA" sz="1400" dirty="0" err="1"/>
              <a:t>Таймс</a:t>
            </a:r>
            <a:r>
              <a:rPr lang="uk-UA" sz="1400" dirty="0"/>
              <a:t> від 1985 року, </a:t>
            </a:r>
            <a:r>
              <a:rPr lang="en-US" sz="1400" dirty="0"/>
              <a:t>Times (</a:t>
            </a:r>
            <a:r>
              <a:rPr lang="uk-UA" sz="1400" dirty="0"/>
              <a:t>Лондон) з 1985 року і </a:t>
            </a:r>
            <a:r>
              <a:rPr lang="en-US" sz="1400" dirty="0"/>
              <a:t>Financial Times </a:t>
            </a:r>
            <a:r>
              <a:rPr lang="uk-UA" sz="1400" dirty="0"/>
              <a:t>з 1996 року. Також </a:t>
            </a:r>
            <a:r>
              <a:rPr lang="en-US" sz="1400" dirty="0"/>
              <a:t>Gale </a:t>
            </a:r>
            <a:r>
              <a:rPr lang="uk-UA" sz="1400" dirty="0"/>
              <a:t>Енциклопедія наук, </a:t>
            </a:r>
            <a:r>
              <a:rPr lang="en-US" sz="1400" dirty="0"/>
              <a:t>Gale </a:t>
            </a:r>
            <a:r>
              <a:rPr lang="uk-UA" sz="1400" dirty="0"/>
              <a:t>Енциклопедія медицини. Тисячі подкастів і роздруківок з </a:t>
            </a:r>
            <a:r>
              <a:rPr lang="en-US" sz="1400" dirty="0"/>
              <a:t>NPR, CNN </a:t>
            </a:r>
            <a:r>
              <a:rPr lang="uk-UA" sz="1400" dirty="0"/>
              <a:t>та </a:t>
            </a:r>
            <a:r>
              <a:rPr lang="en-US" sz="1400" dirty="0"/>
              <a:t>CBC. </a:t>
            </a:r>
            <a:r>
              <a:rPr lang="uk-UA" sz="1400" dirty="0"/>
              <a:t>Повна база анотацій з журналів </a:t>
            </a:r>
            <a:r>
              <a:rPr lang="en-US" sz="1400" dirty="0"/>
              <a:t>Elsevier </a:t>
            </a:r>
            <a:r>
              <a:rPr lang="uk-UA" sz="1400" dirty="0"/>
              <a:t>з 1996 року по сьогодні. </a:t>
            </a:r>
          </a:p>
          <a:p>
            <a:endParaRPr lang="uk-UA" sz="1400" dirty="0"/>
          </a:p>
        </p:txBody>
      </p:sp>
      <p:sp>
        <p:nvSpPr>
          <p:cNvPr id="5" name="TextBox 4"/>
          <p:cNvSpPr txBox="1"/>
          <p:nvPr/>
        </p:nvSpPr>
        <p:spPr>
          <a:xfrm>
            <a:off x="539552" y="6093296"/>
            <a:ext cx="5256584" cy="923330"/>
          </a:xfrm>
          <a:prstGeom prst="rect">
            <a:avLst/>
          </a:prstGeom>
          <a:noFill/>
        </p:spPr>
        <p:txBody>
          <a:bodyPr wrap="square" rtlCol="0">
            <a:spAutoFit/>
          </a:bodyPr>
          <a:lstStyle/>
          <a:p>
            <a:r>
              <a:rPr lang="uk-UA" dirty="0">
                <a:hlinkClick r:id="rId5"/>
              </a:rPr>
              <a:t>Доступ: за логіном і паролем, які можна отримати, заповнивши анкету</a:t>
            </a:r>
            <a:endParaRPr lang="uk-UA" dirty="0"/>
          </a:p>
          <a:p>
            <a:endParaRPr lang="uk-UA" dirty="0"/>
          </a:p>
        </p:txBody>
      </p:sp>
    </p:spTree>
    <p:extLst>
      <p:ext uri="{BB962C8B-B14F-4D97-AF65-F5344CB8AC3E}">
        <p14:creationId xmlns:p14="http://schemas.microsoft.com/office/powerpoint/2010/main" val="216300528"/>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a:t>KANOPY</a:t>
            </a:r>
            <a:endParaRPr lang="uk-UA" dirty="0"/>
          </a:p>
        </p:txBody>
      </p:sp>
      <p:pic>
        <p:nvPicPr>
          <p:cNvPr id="4" name="Объект 3" descr="Kanopy - Stream Classic Cinema, Indie Film and Top Documentaries - Google Chrom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96276" y="1700808"/>
            <a:ext cx="6151447" cy="3701008"/>
          </a:xfrm>
        </p:spPr>
      </p:pic>
      <p:sp>
        <p:nvSpPr>
          <p:cNvPr id="3" name="TextBox 2"/>
          <p:cNvSpPr txBox="1"/>
          <p:nvPr/>
        </p:nvSpPr>
        <p:spPr>
          <a:xfrm>
            <a:off x="611560" y="5657671"/>
            <a:ext cx="8075240" cy="1200329"/>
          </a:xfrm>
          <a:prstGeom prst="rect">
            <a:avLst/>
          </a:prstGeom>
          <a:noFill/>
        </p:spPr>
        <p:txBody>
          <a:bodyPr wrap="square" rtlCol="0">
            <a:spAutoFit/>
          </a:bodyPr>
          <a:lstStyle/>
          <a:p>
            <a:r>
              <a:rPr lang="en-US" b="1" dirty="0"/>
              <a:t>KANOPY</a:t>
            </a:r>
            <a:r>
              <a:rPr lang="en-US" dirty="0"/>
              <a:t> - </a:t>
            </a:r>
            <a:r>
              <a:rPr lang="uk-UA" dirty="0" err="1"/>
              <a:t>підбірка</a:t>
            </a:r>
            <a:r>
              <a:rPr lang="uk-UA" dirty="0"/>
              <a:t> з понад 200 документальних фільмів, які досліджують найновіші та найбільш цікаві теми сучасності, що стосуються  Сполучених Штатів.</a:t>
            </a:r>
          </a:p>
          <a:p>
            <a:endParaRPr lang="uk-UA" dirty="0"/>
          </a:p>
        </p:txBody>
      </p:sp>
      <p:sp>
        <p:nvSpPr>
          <p:cNvPr id="5" name="TextBox 4"/>
          <p:cNvSpPr txBox="1"/>
          <p:nvPr/>
        </p:nvSpPr>
        <p:spPr>
          <a:xfrm>
            <a:off x="1496276" y="6165304"/>
            <a:ext cx="5256584" cy="923330"/>
          </a:xfrm>
          <a:prstGeom prst="rect">
            <a:avLst/>
          </a:prstGeom>
          <a:noFill/>
        </p:spPr>
        <p:txBody>
          <a:bodyPr wrap="square" rtlCol="0">
            <a:spAutoFit/>
          </a:bodyPr>
          <a:lstStyle/>
          <a:p>
            <a:r>
              <a:rPr lang="uk-UA" dirty="0">
                <a:hlinkClick r:id="rId4"/>
              </a:rPr>
              <a:t>Доступ: за логіном і паролем, які можна отримати, заповнивши анкету</a:t>
            </a:r>
            <a:endParaRPr lang="uk-UA" dirty="0"/>
          </a:p>
          <a:p>
            <a:endParaRPr lang="uk-UA" dirty="0"/>
          </a:p>
        </p:txBody>
      </p:sp>
    </p:spTree>
    <p:extLst>
      <p:ext uri="{BB962C8B-B14F-4D97-AF65-F5344CB8AC3E}">
        <p14:creationId xmlns:p14="http://schemas.microsoft.com/office/powerpoint/2010/main" val="30970206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8075240" cy="4525963"/>
          </a:xfrm>
        </p:spPr>
        <p:txBody>
          <a:bodyPr>
            <a:normAutofit/>
          </a:bodyPr>
          <a:lstStyle/>
          <a:p>
            <a:pPr marL="0" indent="0">
              <a:buNone/>
            </a:pPr>
            <a:r>
              <a:rPr lang="en-US" sz="4400" b="1" dirty="0">
                <a:solidFill>
                  <a:srgbClr val="FF0000"/>
                </a:solidFill>
              </a:rPr>
              <a:t>«»</a:t>
            </a:r>
            <a:r>
              <a:rPr lang="en-US" sz="4400" dirty="0"/>
              <a:t> </a:t>
            </a:r>
            <a:endParaRPr lang="en-US" sz="4400" dirty="0" smtClean="0"/>
          </a:p>
          <a:p>
            <a:r>
              <a:rPr lang="en-US" dirty="0" err="1" smtClean="0"/>
              <a:t>Шукає</a:t>
            </a:r>
            <a:r>
              <a:rPr lang="en-US" dirty="0" smtClean="0"/>
              <a:t> </a:t>
            </a:r>
            <a:r>
              <a:rPr lang="en-US" dirty="0" err="1"/>
              <a:t>сторінки</a:t>
            </a:r>
            <a:r>
              <a:rPr lang="en-US" dirty="0"/>
              <a:t>, </a:t>
            </a:r>
            <a:r>
              <a:rPr lang="en-US" dirty="0" err="1"/>
              <a:t>які</a:t>
            </a:r>
            <a:r>
              <a:rPr lang="en-US" dirty="0"/>
              <a:t> </a:t>
            </a:r>
            <a:r>
              <a:rPr lang="en-US" dirty="0" err="1"/>
              <a:t>містять</a:t>
            </a:r>
            <a:r>
              <a:rPr lang="en-US" dirty="0"/>
              <a:t> </a:t>
            </a:r>
            <a:r>
              <a:rPr lang="en-US" dirty="0" err="1"/>
              <a:t>фразу</a:t>
            </a:r>
            <a:r>
              <a:rPr lang="en-US" dirty="0"/>
              <a:t>, </a:t>
            </a:r>
            <a:r>
              <a:rPr lang="en-US" dirty="0" err="1"/>
              <a:t>вказану</a:t>
            </a:r>
            <a:r>
              <a:rPr lang="en-US" dirty="0"/>
              <a:t> </a:t>
            </a:r>
            <a:r>
              <a:rPr lang="en-US" dirty="0" err="1"/>
              <a:t>в</a:t>
            </a:r>
            <a:r>
              <a:rPr lang="en-US" dirty="0"/>
              <a:t> </a:t>
            </a:r>
            <a:r>
              <a:rPr lang="en-US" dirty="0" err="1"/>
              <a:t>лапках</a:t>
            </a:r>
            <a:r>
              <a:rPr lang="en-US" dirty="0"/>
              <a:t>. </a:t>
            </a:r>
            <a:endParaRPr lang="en-US" dirty="0" smtClean="0"/>
          </a:p>
          <a:p>
            <a:r>
              <a:rPr lang="en-US" dirty="0" err="1" smtClean="0"/>
              <a:t>Наприклад</a:t>
            </a:r>
            <a:r>
              <a:rPr lang="en-US" dirty="0"/>
              <a:t>: </a:t>
            </a:r>
            <a:r>
              <a:rPr lang="en-US" i="1" dirty="0">
                <a:solidFill>
                  <a:srgbClr val="0070C0"/>
                </a:solidFill>
              </a:rPr>
              <a:t>«Christianity in the Roman Empire» </a:t>
            </a:r>
            <a:r>
              <a:rPr lang="en-US" dirty="0" err="1"/>
              <a:t>показує</a:t>
            </a:r>
            <a:r>
              <a:rPr lang="en-US" dirty="0"/>
              <a:t> </a:t>
            </a:r>
            <a:r>
              <a:rPr lang="en-US" dirty="0" err="1"/>
              <a:t>сторінки</a:t>
            </a:r>
            <a:r>
              <a:rPr lang="en-US" dirty="0"/>
              <a:t>, </a:t>
            </a:r>
            <a:r>
              <a:rPr lang="en-US" dirty="0" err="1"/>
              <a:t>які</a:t>
            </a:r>
            <a:r>
              <a:rPr lang="en-US" dirty="0"/>
              <a:t> </a:t>
            </a:r>
            <a:r>
              <a:rPr lang="en-US" dirty="0" err="1"/>
              <a:t>містять</a:t>
            </a:r>
            <a:r>
              <a:rPr lang="en-US" dirty="0"/>
              <a:t> </a:t>
            </a:r>
            <a:r>
              <a:rPr lang="en-US" dirty="0" err="1"/>
              <a:t>всі</a:t>
            </a:r>
            <a:r>
              <a:rPr lang="en-US" dirty="0"/>
              <a:t> </a:t>
            </a:r>
            <a:r>
              <a:rPr lang="en-US" dirty="0" err="1"/>
              <a:t>ці</a:t>
            </a:r>
            <a:r>
              <a:rPr lang="en-US" dirty="0"/>
              <a:t> </a:t>
            </a:r>
            <a:r>
              <a:rPr lang="en-US" dirty="0" err="1"/>
              <a:t>слова</a:t>
            </a:r>
            <a:r>
              <a:rPr lang="en-US" dirty="0"/>
              <a:t> </a:t>
            </a:r>
            <a:r>
              <a:rPr lang="en-US" dirty="0" err="1"/>
              <a:t>в</a:t>
            </a:r>
            <a:r>
              <a:rPr lang="en-US" dirty="0"/>
              <a:t> </a:t>
            </a:r>
            <a:r>
              <a:rPr lang="en-US" dirty="0" err="1"/>
              <a:t>зазначеному</a:t>
            </a:r>
            <a:r>
              <a:rPr lang="en-US" dirty="0"/>
              <a:t> </a:t>
            </a:r>
            <a:r>
              <a:rPr lang="en-US" dirty="0" err="1"/>
              <a:t>порядку</a:t>
            </a:r>
            <a:r>
              <a:rPr lang="en-US" dirty="0"/>
              <a:t>. </a:t>
            </a:r>
            <a:r>
              <a:rPr lang="en-US" dirty="0" err="1"/>
              <a:t>Такий</a:t>
            </a:r>
            <a:r>
              <a:rPr lang="en-US" dirty="0"/>
              <a:t> </a:t>
            </a:r>
            <a:r>
              <a:rPr lang="en-US" dirty="0" err="1"/>
              <a:t>оператор</a:t>
            </a:r>
            <a:r>
              <a:rPr lang="en-US" dirty="0"/>
              <a:t> </a:t>
            </a:r>
            <a:r>
              <a:rPr lang="en-US" dirty="0" err="1"/>
              <a:t>є</a:t>
            </a:r>
            <a:r>
              <a:rPr lang="en-US" dirty="0"/>
              <a:t> </a:t>
            </a:r>
            <a:r>
              <a:rPr lang="en-US" dirty="0" err="1"/>
              <a:t>дуже</a:t>
            </a:r>
            <a:r>
              <a:rPr lang="en-US" dirty="0"/>
              <a:t> </a:t>
            </a:r>
            <a:r>
              <a:rPr lang="en-US" dirty="0" err="1"/>
              <a:t>корисним</a:t>
            </a:r>
            <a:r>
              <a:rPr lang="en-US" dirty="0"/>
              <a:t>, </a:t>
            </a:r>
            <a:r>
              <a:rPr lang="en-US" dirty="0" err="1"/>
              <a:t>якщо</a:t>
            </a:r>
            <a:r>
              <a:rPr lang="en-US" dirty="0"/>
              <a:t> </a:t>
            </a:r>
            <a:r>
              <a:rPr lang="en-US" dirty="0" err="1"/>
              <a:t>нам</a:t>
            </a:r>
            <a:r>
              <a:rPr lang="en-US" dirty="0"/>
              <a:t> 2 </a:t>
            </a:r>
            <a:r>
              <a:rPr lang="en-US" dirty="0" err="1"/>
              <a:t>необхідно</a:t>
            </a:r>
            <a:r>
              <a:rPr lang="en-US" dirty="0"/>
              <a:t> </a:t>
            </a:r>
            <a:r>
              <a:rPr lang="en-US" dirty="0" err="1"/>
              <a:t>знайти</a:t>
            </a:r>
            <a:r>
              <a:rPr lang="en-US" dirty="0"/>
              <a:t> </a:t>
            </a:r>
            <a:r>
              <a:rPr lang="en-US" dirty="0" err="1"/>
              <a:t>рядок</a:t>
            </a:r>
            <a:r>
              <a:rPr lang="en-US" dirty="0"/>
              <a:t> </a:t>
            </a:r>
            <a:r>
              <a:rPr lang="en-US" dirty="0" err="1"/>
              <a:t>з</a:t>
            </a:r>
            <a:r>
              <a:rPr lang="en-US" dirty="0"/>
              <a:t> </a:t>
            </a:r>
            <a:r>
              <a:rPr lang="en-US" dirty="0" err="1"/>
              <a:t>вірша</a:t>
            </a:r>
            <a:r>
              <a:rPr lang="en-US" dirty="0"/>
              <a:t> </a:t>
            </a:r>
            <a:r>
              <a:rPr lang="en-US" dirty="0" err="1"/>
              <a:t>або</a:t>
            </a:r>
            <a:r>
              <a:rPr lang="en-US" dirty="0"/>
              <a:t> </a:t>
            </a:r>
            <a:r>
              <a:rPr lang="en-US" dirty="0" err="1"/>
              <a:t>фразу</a:t>
            </a:r>
            <a:r>
              <a:rPr lang="en-US" dirty="0"/>
              <a:t>, </a:t>
            </a:r>
            <a:r>
              <a:rPr lang="en-US" dirty="0" err="1"/>
              <a:t>що</a:t>
            </a:r>
            <a:r>
              <a:rPr lang="en-US" dirty="0"/>
              <a:t> </a:t>
            </a:r>
            <a:r>
              <a:rPr lang="en-US" dirty="0" err="1"/>
              <a:t>містить</a:t>
            </a:r>
            <a:r>
              <a:rPr lang="en-US" dirty="0"/>
              <a:t> </a:t>
            </a:r>
            <a:r>
              <a:rPr lang="en-US" dirty="0" err="1"/>
              <a:t>багато</a:t>
            </a:r>
            <a:r>
              <a:rPr lang="en-US" dirty="0"/>
              <a:t> </a:t>
            </a:r>
            <a:r>
              <a:rPr lang="en-US" dirty="0" err="1"/>
              <a:t>загальних</a:t>
            </a:r>
            <a:r>
              <a:rPr lang="en-US" dirty="0"/>
              <a:t> </a:t>
            </a:r>
            <a:r>
              <a:rPr lang="en-US" dirty="0" err="1"/>
              <a:t>слів</a:t>
            </a:r>
            <a:r>
              <a:rPr lang="en-US" dirty="0"/>
              <a:t>. </a:t>
            </a:r>
            <a:r>
              <a:rPr lang="en-US" dirty="0" err="1" smtClean="0"/>
              <a:t>Наприклад</a:t>
            </a:r>
            <a:r>
              <a:rPr lang="en-US" dirty="0"/>
              <a:t>: </a:t>
            </a:r>
            <a:r>
              <a:rPr lang="en-US" i="1" dirty="0">
                <a:solidFill>
                  <a:srgbClr val="0070C0"/>
                </a:solidFill>
              </a:rPr>
              <a:t>«Imagine all the people»</a:t>
            </a:r>
            <a:r>
              <a:rPr lang="en-US" dirty="0"/>
              <a:t>.</a:t>
            </a:r>
          </a:p>
        </p:txBody>
      </p:sp>
    </p:spTree>
    <p:extLst>
      <p:ext uri="{BB962C8B-B14F-4D97-AF65-F5344CB8AC3E}">
        <p14:creationId xmlns:p14="http://schemas.microsoft.com/office/powerpoint/2010/main" val="12853581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err="1"/>
              <a:t>Flipster</a:t>
            </a:r>
            <a:endParaRPr lang="uk-UA" dirty="0"/>
          </a:p>
        </p:txBody>
      </p:sp>
      <p:pic>
        <p:nvPicPr>
          <p:cNvPr id="4" name="Объект 3" descr="Basic Search: Flipster - Google Chrome"/>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60531" y="1556793"/>
            <a:ext cx="5864541" cy="3528392"/>
          </a:xfrm>
        </p:spPr>
      </p:pic>
      <p:sp>
        <p:nvSpPr>
          <p:cNvPr id="3" name="TextBox 2"/>
          <p:cNvSpPr txBox="1"/>
          <p:nvPr/>
        </p:nvSpPr>
        <p:spPr>
          <a:xfrm>
            <a:off x="6588224" y="1700808"/>
            <a:ext cx="2160240" cy="3970318"/>
          </a:xfrm>
          <a:prstGeom prst="rect">
            <a:avLst/>
          </a:prstGeom>
          <a:noFill/>
        </p:spPr>
        <p:txBody>
          <a:bodyPr wrap="square" rtlCol="0">
            <a:spAutoFit/>
          </a:bodyPr>
          <a:lstStyle/>
          <a:p>
            <a:r>
              <a:rPr lang="en-US" sz="1400" u="sng" dirty="0" err="1">
                <a:hlinkClick r:id="rId4" tooltip="Opens external link in new window"/>
              </a:rPr>
              <a:t>Flipster</a:t>
            </a:r>
            <a:r>
              <a:rPr lang="en-US" sz="1400" dirty="0"/>
              <a:t> - </a:t>
            </a:r>
            <a:r>
              <a:rPr lang="uk-UA" sz="1400" dirty="0"/>
              <a:t>це сервіс цифрових журналів. Журнали доступні через веб-браузер. Доступні такі журнали, як: </a:t>
            </a:r>
            <a:r>
              <a:rPr lang="en-US" sz="1400" dirty="0"/>
              <a:t>Time, Rolling Stone, Popular Science, Popular Mechanics, The New Yorker, National Geographic, Forbes, Foreign Policy, </a:t>
            </a:r>
            <a:r>
              <a:rPr lang="en-US" sz="1400" dirty="0" err="1"/>
              <a:t>Enterpreneur</a:t>
            </a:r>
            <a:r>
              <a:rPr lang="en-US" sz="1400" dirty="0"/>
              <a:t>, Bloomberg Businessweek, The Weekly Standard, The Atlantic, Reader's Digest, O the Oprah Magazine, American Craft, Wired. </a:t>
            </a:r>
            <a:endParaRPr lang="uk-UA" sz="1400" dirty="0"/>
          </a:p>
          <a:p>
            <a:endParaRPr lang="uk-UA" sz="1400" dirty="0"/>
          </a:p>
        </p:txBody>
      </p:sp>
      <p:sp>
        <p:nvSpPr>
          <p:cNvPr id="5" name="TextBox 4"/>
          <p:cNvSpPr txBox="1"/>
          <p:nvPr/>
        </p:nvSpPr>
        <p:spPr>
          <a:xfrm>
            <a:off x="539552" y="6093296"/>
            <a:ext cx="5256584" cy="923330"/>
          </a:xfrm>
          <a:prstGeom prst="rect">
            <a:avLst/>
          </a:prstGeom>
          <a:noFill/>
        </p:spPr>
        <p:txBody>
          <a:bodyPr wrap="square" rtlCol="0">
            <a:spAutoFit/>
          </a:bodyPr>
          <a:lstStyle/>
          <a:p>
            <a:r>
              <a:rPr lang="uk-UA" dirty="0">
                <a:hlinkClick r:id="rId5"/>
              </a:rPr>
              <a:t>Доступ: за логіном і паролем, які можна отримати, заповнивши анкету</a:t>
            </a:r>
            <a:endParaRPr lang="uk-UA" dirty="0"/>
          </a:p>
          <a:p>
            <a:endParaRPr lang="uk-UA" dirty="0"/>
          </a:p>
        </p:txBody>
      </p:sp>
    </p:spTree>
    <p:extLst>
      <p:ext uri="{BB962C8B-B14F-4D97-AF65-F5344CB8AC3E}">
        <p14:creationId xmlns:p14="http://schemas.microsoft.com/office/powerpoint/2010/main" val="1377943783"/>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a:t>Press Reader</a:t>
            </a:r>
            <a:endParaRPr lang="uk-UA" dirty="0"/>
          </a:p>
        </p:txBody>
      </p:sp>
      <p:pic>
        <p:nvPicPr>
          <p:cNvPr id="6" name="Объект 5" descr="PressReader.com - Издания со всего мира - Google Chrome"/>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39729" y="1628800"/>
            <a:ext cx="5864541" cy="3528392"/>
          </a:xfrm>
        </p:spPr>
      </p:pic>
      <p:sp>
        <p:nvSpPr>
          <p:cNvPr id="3" name="TextBox 2"/>
          <p:cNvSpPr txBox="1"/>
          <p:nvPr/>
        </p:nvSpPr>
        <p:spPr>
          <a:xfrm>
            <a:off x="1115616" y="5278666"/>
            <a:ext cx="7344816" cy="1600438"/>
          </a:xfrm>
          <a:prstGeom prst="rect">
            <a:avLst/>
          </a:prstGeom>
          <a:noFill/>
        </p:spPr>
        <p:txBody>
          <a:bodyPr wrap="square" rtlCol="0">
            <a:spAutoFit/>
          </a:bodyPr>
          <a:lstStyle/>
          <a:p>
            <a:r>
              <a:rPr lang="en-US" sz="1400" b="1" dirty="0" err="1"/>
              <a:t>PressReader</a:t>
            </a:r>
            <a:r>
              <a:rPr lang="en-US" sz="1400" dirty="0"/>
              <a:t> </a:t>
            </a:r>
            <a:r>
              <a:rPr lang="uk-UA" sz="1400" dirty="0"/>
              <a:t>надає доступ до сотень тисяч газет та журналів в режимі он-лайн, з різних країн світу, в тому числі до українських газет і журналів, таких як: День, Газета по-українськи, Дзеркало Тижня, Країна, Гроші, </a:t>
            </a:r>
            <a:r>
              <a:rPr lang="en-US" sz="1400" dirty="0"/>
              <a:t>Vogue </a:t>
            </a:r>
            <a:r>
              <a:rPr lang="uk-UA" sz="1400" dirty="0"/>
              <a:t>Україна, Фокус, </a:t>
            </a:r>
            <a:r>
              <a:rPr lang="uk-UA" sz="1400" dirty="0" err="1"/>
              <a:t>Сегодня</a:t>
            </a:r>
            <a:r>
              <a:rPr lang="uk-UA" sz="1400" dirty="0"/>
              <a:t>, </a:t>
            </a:r>
            <a:r>
              <a:rPr lang="uk-UA" sz="1400" dirty="0" err="1"/>
              <a:t>Корреспондент</a:t>
            </a:r>
            <a:r>
              <a:rPr lang="uk-UA" sz="1400" dirty="0"/>
              <a:t>, тощо; а також до світової преси, наприклад: </a:t>
            </a:r>
            <a:r>
              <a:rPr lang="en-US" sz="1400" dirty="0"/>
              <a:t>The Washington Post, New York Post, Daily Mail, The Guardian, Lonely Planet, People, The Daily Telegraph, The Independent, </a:t>
            </a:r>
            <a:r>
              <a:rPr lang="uk-UA" sz="1400" dirty="0"/>
              <a:t>тощо.</a:t>
            </a:r>
          </a:p>
          <a:p>
            <a:endParaRPr lang="uk-UA" sz="1400" dirty="0"/>
          </a:p>
          <a:p>
            <a:endParaRPr lang="uk-UA" sz="1400" dirty="0"/>
          </a:p>
        </p:txBody>
      </p:sp>
      <p:sp>
        <p:nvSpPr>
          <p:cNvPr id="5" name="TextBox 4"/>
          <p:cNvSpPr txBox="1"/>
          <p:nvPr/>
        </p:nvSpPr>
        <p:spPr>
          <a:xfrm>
            <a:off x="323528" y="1963157"/>
            <a:ext cx="1224136" cy="2308324"/>
          </a:xfrm>
          <a:prstGeom prst="rect">
            <a:avLst/>
          </a:prstGeom>
          <a:noFill/>
        </p:spPr>
        <p:txBody>
          <a:bodyPr wrap="square" rtlCol="0">
            <a:spAutoFit/>
          </a:bodyPr>
          <a:lstStyle/>
          <a:p>
            <a:r>
              <a:rPr lang="uk-UA" dirty="0">
                <a:hlinkClick r:id="rId4"/>
              </a:rPr>
              <a:t>Доступ: за логіном і паролем, які можна отримати, заповнивши анкету</a:t>
            </a:r>
            <a:endParaRPr lang="uk-UA" dirty="0"/>
          </a:p>
          <a:p>
            <a:endParaRPr lang="uk-UA" dirty="0"/>
          </a:p>
        </p:txBody>
      </p:sp>
    </p:spTree>
    <p:extLst>
      <p:ext uri="{BB962C8B-B14F-4D97-AF65-F5344CB8AC3E}">
        <p14:creationId xmlns:p14="http://schemas.microsoft.com/office/powerpoint/2010/main" val="225204269"/>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Бази</a:t>
            </a:r>
            <a:r>
              <a:rPr lang="en-US" b="1" dirty="0"/>
              <a:t> </a:t>
            </a:r>
            <a:r>
              <a:rPr lang="uk-UA" b="1" dirty="0"/>
              <a:t>даних цитувань</a:t>
            </a:r>
            <a:endParaRPr lang="uk-UA" dirty="0"/>
          </a:p>
        </p:txBody>
      </p:sp>
      <p:sp>
        <p:nvSpPr>
          <p:cNvPr id="3" name="Місце для вмісту 2"/>
          <p:cNvSpPr>
            <a:spLocks noGrp="1"/>
          </p:cNvSpPr>
          <p:nvPr>
            <p:ph idx="1"/>
          </p:nvPr>
        </p:nvSpPr>
        <p:spPr/>
        <p:txBody>
          <a:bodyPr>
            <a:normAutofit/>
          </a:bodyPr>
          <a:lstStyle/>
          <a:p>
            <a:pPr marL="0" indent="0">
              <a:buNone/>
            </a:pPr>
            <a:r>
              <a:rPr lang="uk-UA" sz="2800" dirty="0"/>
              <a:t>це ліцензійні наукові бази даних, які не містять </a:t>
            </a:r>
            <a:r>
              <a:rPr lang="uk-UA" sz="2800" dirty="0" err="1"/>
              <a:t>повнотестових</a:t>
            </a:r>
            <a:r>
              <a:rPr lang="uk-UA" sz="2800" dirty="0"/>
              <a:t> ресурсів, проте мають інструменти для відстеження </a:t>
            </a:r>
            <a:r>
              <a:rPr lang="uk-UA" sz="2800" dirty="0" err="1"/>
              <a:t>цитованості</a:t>
            </a:r>
            <a:r>
              <a:rPr lang="uk-UA" sz="2800" dirty="0"/>
              <a:t> наукових публікацій;</a:t>
            </a:r>
          </a:p>
          <a:p>
            <a:pPr marL="0" indent="0">
              <a:buNone/>
            </a:pPr>
            <a:endParaRPr lang="uk-UA" sz="2800" dirty="0"/>
          </a:p>
          <a:p>
            <a:pPr marL="0" indent="0">
              <a:buNone/>
            </a:pPr>
            <a:r>
              <a:rPr lang="uk-UA" sz="2800" dirty="0"/>
              <a:t>це також пошукові системи, які формують статистику, що характеризує стан і динаміку показників затребуваності, активності та індексів впливу діяльності окремих вчених і дослідницьких організацій.</a:t>
            </a:r>
          </a:p>
        </p:txBody>
      </p:sp>
      <p:sp>
        <p:nvSpPr>
          <p:cNvPr id="4" name="Блок-схема: вузол 3"/>
          <p:cNvSpPr/>
          <p:nvPr/>
        </p:nvSpPr>
        <p:spPr>
          <a:xfrm>
            <a:off x="683568" y="702122"/>
            <a:ext cx="288032" cy="288032"/>
          </a:xfrm>
          <a:prstGeom prst="flowChartConnector">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363348223"/>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Наукове цитування</a:t>
            </a:r>
            <a:endParaRPr lang="uk-UA" dirty="0"/>
          </a:p>
        </p:txBody>
      </p:sp>
      <p:sp>
        <p:nvSpPr>
          <p:cNvPr id="3" name="Объект 2"/>
          <p:cNvSpPr>
            <a:spLocks noGrp="1"/>
          </p:cNvSpPr>
          <p:nvPr>
            <p:ph idx="1"/>
          </p:nvPr>
        </p:nvSpPr>
        <p:spPr/>
        <p:txBody>
          <a:bodyPr>
            <a:normAutofit fontScale="92500"/>
          </a:bodyPr>
          <a:lstStyle/>
          <a:p>
            <a:r>
              <a:rPr lang="uk-UA" dirty="0" smtClean="0"/>
              <a:t>Вчені у своїх роботах цитують інші наукові публікації для визнання внеску своїх попередників, для підтвердження даних, для опису методів та обладнання, тому велика кількість цитувань може свідчити про впливовість конкретного наукового документу.</a:t>
            </a:r>
          </a:p>
          <a:p>
            <a:r>
              <a:rPr lang="uk-UA" dirty="0" smtClean="0"/>
              <a:t>Також, цитування може відбуватися і внаслідок критики, чи заперечення результатів попередніх робіт.</a:t>
            </a:r>
            <a:endParaRPr lang="uk-UA" dirty="0"/>
          </a:p>
        </p:txBody>
      </p:sp>
    </p:spTree>
    <p:extLst>
      <p:ext uri="{BB962C8B-B14F-4D97-AF65-F5344CB8AC3E}">
        <p14:creationId xmlns:p14="http://schemas.microsoft.com/office/powerpoint/2010/main" val="11708130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752128"/>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a:r>
              <a:rPr lang="en-US" sz="4400" b="1" dirty="0"/>
              <a:t>Web of Science</a:t>
            </a:r>
            <a:endParaRPr lang="uk-UA" sz="4400" b="1" dirty="0"/>
          </a:p>
        </p:txBody>
      </p:sp>
      <p:sp>
        <p:nvSpPr>
          <p:cNvPr id="4" name="Місце для вмісту 3"/>
          <p:cNvSpPr>
            <a:spLocks noGrp="1"/>
          </p:cNvSpPr>
          <p:nvPr>
            <p:ph sz="half" idx="2"/>
          </p:nvPr>
        </p:nvSpPr>
        <p:spPr>
          <a:xfrm>
            <a:off x="5796136" y="1268760"/>
            <a:ext cx="3034680" cy="5328592"/>
          </a:xfrm>
        </p:spPr>
        <p:txBody>
          <a:bodyPr>
            <a:normAutofit/>
          </a:bodyPr>
          <a:lstStyle/>
          <a:p>
            <a:pPr marL="0" indent="0">
              <a:buNone/>
            </a:pPr>
            <a:r>
              <a:rPr lang="uk-UA" sz="2400" dirty="0"/>
              <a:t>база даних від компанії </a:t>
            </a:r>
            <a:r>
              <a:rPr lang="en-US" sz="2400" dirty="0" err="1"/>
              <a:t>Clarivate</a:t>
            </a:r>
            <a:r>
              <a:rPr lang="en-US" sz="2400" dirty="0"/>
              <a:t> Analytics</a:t>
            </a:r>
          </a:p>
          <a:p>
            <a:pPr marL="0" indent="0">
              <a:buNone/>
            </a:pPr>
            <a:r>
              <a:rPr lang="uk-UA" sz="2400" dirty="0"/>
              <a:t>Д</a:t>
            </a:r>
            <a:r>
              <a:rPr lang="ru-RU" sz="2400" dirty="0" err="1"/>
              <a:t>оступ</a:t>
            </a:r>
            <a:r>
              <a:rPr lang="ru-RU" sz="2400" dirty="0"/>
              <a:t> до </a:t>
            </a:r>
            <a:r>
              <a:rPr lang="ru-RU" sz="2400" dirty="0" err="1"/>
              <a:t>бібліографії</a:t>
            </a:r>
            <a:r>
              <a:rPr lang="ru-RU" sz="2400" dirty="0"/>
              <a:t> </a:t>
            </a:r>
            <a:r>
              <a:rPr lang="ru-RU" sz="2400" dirty="0" err="1"/>
              <a:t>наукових</a:t>
            </a:r>
            <a:r>
              <a:rPr lang="ru-RU" sz="2400" dirty="0"/>
              <a:t> статей з </a:t>
            </a:r>
            <a:r>
              <a:rPr lang="ru-RU" sz="2400" dirty="0" err="1"/>
              <a:t>престижних</a:t>
            </a:r>
            <a:r>
              <a:rPr lang="ru-RU" sz="2400" dirty="0"/>
              <a:t> </a:t>
            </a:r>
            <a:r>
              <a:rPr lang="ru-RU" sz="2400" dirty="0" err="1"/>
              <a:t>періодичних</a:t>
            </a:r>
            <a:r>
              <a:rPr lang="ru-RU" sz="2400" dirty="0"/>
              <a:t> </a:t>
            </a:r>
            <a:r>
              <a:rPr lang="ru-RU" sz="2400" dirty="0" err="1"/>
              <a:t>видань</a:t>
            </a:r>
            <a:r>
              <a:rPr lang="ru-RU" sz="2400" dirty="0"/>
              <a:t>, книг та </a:t>
            </a:r>
            <a:r>
              <a:rPr lang="ru-RU" sz="2400" dirty="0" err="1"/>
              <a:t>матеріалів</a:t>
            </a:r>
            <a:r>
              <a:rPr lang="ru-RU" sz="2400" dirty="0"/>
              <a:t> </a:t>
            </a:r>
            <a:r>
              <a:rPr lang="ru-RU" sz="2400" dirty="0" err="1"/>
              <a:t>наукових</a:t>
            </a:r>
            <a:r>
              <a:rPr lang="ru-RU" sz="2400" dirty="0"/>
              <a:t> </a:t>
            </a:r>
            <a:r>
              <a:rPr lang="ru-RU" sz="2400" dirty="0" err="1"/>
              <a:t>конференцій</a:t>
            </a:r>
            <a:endParaRPr lang="en-US" sz="2400" dirty="0"/>
          </a:p>
          <a:p>
            <a:pPr marL="0" indent="0">
              <a:buNone/>
            </a:pPr>
            <a:r>
              <a:rPr lang="ru-RU" sz="2400" dirty="0" err="1"/>
              <a:t>Зазначення</a:t>
            </a:r>
            <a:r>
              <a:rPr lang="ru-RU" sz="2400" dirty="0"/>
              <a:t> </a:t>
            </a:r>
            <a:r>
              <a:rPr lang="ru-RU" sz="2400" dirty="0" err="1"/>
              <a:t>реальної</a:t>
            </a:r>
            <a:r>
              <a:rPr lang="ru-RU" sz="2400" dirty="0"/>
              <a:t> </a:t>
            </a:r>
            <a:r>
              <a:rPr lang="ru-RU" sz="2400" dirty="0" err="1"/>
              <a:t>цитованості</a:t>
            </a:r>
            <a:r>
              <a:rPr lang="ru-RU" sz="2400" dirty="0"/>
              <a:t> </a:t>
            </a:r>
            <a:r>
              <a:rPr lang="ru-RU" sz="2400" dirty="0" err="1"/>
              <a:t>цих</a:t>
            </a:r>
            <a:r>
              <a:rPr lang="ru-RU" sz="2400" dirty="0"/>
              <a:t> </a:t>
            </a:r>
            <a:r>
              <a:rPr lang="ru-RU" sz="2400" dirty="0" err="1"/>
              <a:t>матеріалів</a:t>
            </a:r>
            <a:endParaRPr lang="ru-RU" sz="2400" dirty="0"/>
          </a:p>
          <a:p>
            <a:endParaRPr lang="ru-RU" sz="2400" dirty="0"/>
          </a:p>
          <a:p>
            <a:pPr marL="0" indent="0">
              <a:buNone/>
            </a:pPr>
            <a:endParaRPr lang="uk-UA" sz="2400" dirty="0"/>
          </a:p>
        </p:txBody>
      </p:sp>
      <p:sp>
        <p:nvSpPr>
          <p:cNvPr id="8" name="Прямокутник 7"/>
          <p:cNvSpPr/>
          <p:nvPr/>
        </p:nvSpPr>
        <p:spPr>
          <a:xfrm>
            <a:off x="425535" y="4797152"/>
            <a:ext cx="5082569" cy="1200329"/>
          </a:xfrm>
          <a:prstGeom prst="rect">
            <a:avLst/>
          </a:prstGeom>
        </p:spPr>
        <p:txBody>
          <a:bodyPr wrap="square">
            <a:spAutoFit/>
          </a:bodyPr>
          <a:lstStyle/>
          <a:p>
            <a:r>
              <a:rPr lang="ru-RU" b="1" dirty="0"/>
              <a:t>Доступ</a:t>
            </a:r>
            <a:r>
              <a:rPr lang="ru-RU" dirty="0"/>
              <a:t> </a:t>
            </a:r>
            <a:r>
              <a:rPr lang="ru-RU" dirty="0" err="1"/>
              <a:t>триває</a:t>
            </a:r>
            <a:r>
              <a:rPr lang="ru-RU" dirty="0"/>
              <a:t> до 31 </a:t>
            </a:r>
            <a:r>
              <a:rPr lang="ru-RU" dirty="0" err="1"/>
              <a:t>травня</a:t>
            </a:r>
            <a:r>
              <a:rPr lang="ru-RU" dirty="0"/>
              <a:t> 2021 року і </a:t>
            </a:r>
            <a:r>
              <a:rPr lang="ru-RU" dirty="0" err="1"/>
              <a:t>здійснюється</a:t>
            </a:r>
            <a:r>
              <a:rPr lang="ru-RU" dirty="0"/>
              <a:t>: у </a:t>
            </a:r>
            <a:r>
              <a:rPr lang="ru-RU" dirty="0" err="1"/>
              <a:t>локальній</a:t>
            </a:r>
            <a:r>
              <a:rPr lang="ru-RU" dirty="0"/>
              <a:t> </a:t>
            </a:r>
            <a:r>
              <a:rPr lang="ru-RU" dirty="0" err="1"/>
              <a:t>мережі</a:t>
            </a:r>
            <a:r>
              <a:rPr lang="ru-RU" dirty="0"/>
              <a:t> (на </a:t>
            </a:r>
            <a:r>
              <a:rPr lang="ru-RU" dirty="0" err="1"/>
              <a:t>кампусі</a:t>
            </a:r>
            <a:r>
              <a:rPr lang="ru-RU" dirty="0" smtClean="0"/>
              <a:t>)</a:t>
            </a:r>
            <a:r>
              <a:rPr lang="en-US" dirty="0" smtClean="0"/>
              <a:t> – </a:t>
            </a:r>
            <a:r>
              <a:rPr lang="uk-UA" dirty="0" smtClean="0"/>
              <a:t>за посиланням </a:t>
            </a:r>
            <a:r>
              <a:rPr lang="en-US" dirty="0">
                <a:hlinkClick r:id="rId3"/>
              </a:rPr>
              <a:t>http://apps.webofknowledge.com</a:t>
            </a:r>
            <a:r>
              <a:rPr lang="en-US" dirty="0"/>
              <a:t> </a:t>
            </a:r>
            <a:endParaRPr lang="uk-UA" dirty="0"/>
          </a:p>
          <a:p>
            <a:r>
              <a:rPr lang="ru-RU" dirty="0" smtClean="0"/>
              <a:t> </a:t>
            </a:r>
            <a:r>
              <a:rPr lang="ru-RU" dirty="0"/>
              <a:t>/ </a:t>
            </a:r>
            <a:r>
              <a:rPr lang="ru-RU" dirty="0" err="1">
                <a:hlinkClick r:id="rId4"/>
              </a:rPr>
              <a:t>віддалений</a:t>
            </a:r>
            <a:r>
              <a:rPr lang="ru-RU" dirty="0">
                <a:hlinkClick r:id="rId4"/>
              </a:rPr>
              <a:t> доступ</a:t>
            </a:r>
            <a:r>
              <a:rPr lang="ru-RU" dirty="0"/>
              <a:t> </a:t>
            </a:r>
            <a:r>
              <a:rPr lang="ru-RU" dirty="0" smtClean="0"/>
              <a:t>).</a:t>
            </a:r>
            <a:endParaRPr lang="uk-UA" dirty="0"/>
          </a:p>
        </p:txBody>
      </p:sp>
      <p:pic>
        <p:nvPicPr>
          <p:cNvPr id="6" name="Объект 5" descr="Web of Science [v.5.32] - Web of Science Core Collection Results - Google Chrome"/>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191638" y="1412776"/>
            <a:ext cx="5394970" cy="3245875"/>
          </a:xfrm>
        </p:spPr>
      </p:pic>
    </p:spTree>
    <p:extLst>
      <p:ext uri="{BB962C8B-B14F-4D97-AF65-F5344CB8AC3E}">
        <p14:creationId xmlns:p14="http://schemas.microsoft.com/office/powerpoint/2010/main" val="196851009"/>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Scopus</a:t>
            </a:r>
            <a:endParaRPr lang="uk-UA" dirty="0"/>
          </a:p>
        </p:txBody>
      </p:sp>
      <p:sp>
        <p:nvSpPr>
          <p:cNvPr id="4" name="Объект 3"/>
          <p:cNvSpPr>
            <a:spLocks noGrp="1"/>
          </p:cNvSpPr>
          <p:nvPr>
            <p:ph sz="half" idx="2"/>
          </p:nvPr>
        </p:nvSpPr>
        <p:spPr>
          <a:xfrm>
            <a:off x="323528" y="1441374"/>
            <a:ext cx="8363272" cy="2692895"/>
          </a:xfrm>
        </p:spPr>
        <p:txBody>
          <a:bodyPr>
            <a:normAutofit fontScale="62500" lnSpcReduction="20000"/>
          </a:bodyPr>
          <a:lstStyle/>
          <a:p>
            <a:r>
              <a:rPr lang="en-US" dirty="0"/>
              <a:t>Scopus - </a:t>
            </a:r>
            <a:r>
              <a:rPr lang="uk-UA" dirty="0"/>
              <a:t>бібліографічна та реферативна база даних й інструмент для </a:t>
            </a:r>
            <a:r>
              <a:rPr lang="uk-UA" dirty="0" err="1"/>
              <a:t>відстежування</a:t>
            </a:r>
            <a:r>
              <a:rPr lang="uk-UA" dirty="0"/>
              <a:t> </a:t>
            </a:r>
            <a:r>
              <a:rPr lang="uk-UA" dirty="0" err="1"/>
              <a:t>цитованості</a:t>
            </a:r>
            <a:r>
              <a:rPr lang="uk-UA" dirty="0"/>
              <a:t> статей, опублікованих в наукових виданнях. </a:t>
            </a:r>
            <a:r>
              <a:rPr lang="en-US" dirty="0"/>
              <a:t>Scopus - </a:t>
            </a:r>
            <a:r>
              <a:rPr lang="uk-UA" dirty="0"/>
              <a:t>база даних, яка: не містить повних текстів статей, однак може включати посилання на повні тексти в першоджерелах і списки всіх бібліографічних посилань, що зустрічаються в кожній публікації, що дозволяє отримати найповнішу бібліографію по темі, переглянути індекс цитування публікації, </a:t>
            </a:r>
            <a:r>
              <a:rPr lang="en-US" dirty="0"/>
              <a:t>h-index </a:t>
            </a:r>
            <a:r>
              <a:rPr lang="uk-UA" dirty="0"/>
              <a:t>автора, обрати журнал для публікації.</a:t>
            </a:r>
          </a:p>
          <a:p>
            <a:r>
              <a:rPr lang="uk-UA" b="1" dirty="0" smtClean="0"/>
              <a:t>Доступ</a:t>
            </a:r>
            <a:r>
              <a:rPr lang="uk-UA" dirty="0"/>
              <a:t> триває до 31 травня 2021 року і здійснюється</a:t>
            </a:r>
            <a:r>
              <a:rPr lang="uk-UA" dirty="0" smtClean="0"/>
              <a:t>: </a:t>
            </a:r>
            <a:r>
              <a:rPr lang="ru-RU" dirty="0"/>
              <a:t>у </a:t>
            </a:r>
            <a:r>
              <a:rPr lang="ru-RU" dirty="0" err="1"/>
              <a:t>локальній</a:t>
            </a:r>
            <a:r>
              <a:rPr lang="ru-RU" dirty="0"/>
              <a:t> </a:t>
            </a:r>
            <a:r>
              <a:rPr lang="ru-RU" dirty="0" err="1"/>
              <a:t>мережі</a:t>
            </a:r>
            <a:r>
              <a:rPr lang="ru-RU" dirty="0"/>
              <a:t> (на </a:t>
            </a:r>
            <a:r>
              <a:rPr lang="ru-RU" dirty="0" err="1"/>
              <a:t>кампусі</a:t>
            </a:r>
            <a:r>
              <a:rPr lang="ru-RU" dirty="0"/>
              <a:t>)</a:t>
            </a:r>
            <a:r>
              <a:rPr lang="en-US" dirty="0"/>
              <a:t> – </a:t>
            </a:r>
            <a:r>
              <a:rPr lang="uk-UA" dirty="0"/>
              <a:t>за </a:t>
            </a:r>
            <a:r>
              <a:rPr lang="uk-UA" dirty="0" smtClean="0"/>
              <a:t>посиланням </a:t>
            </a:r>
            <a:r>
              <a:rPr lang="en-US" dirty="0">
                <a:hlinkClick r:id="rId2"/>
              </a:rPr>
              <a:t>https://www.scopus.com</a:t>
            </a:r>
            <a:r>
              <a:rPr lang="en-US" dirty="0" smtClean="0">
                <a:hlinkClick r:id="rId2"/>
              </a:rPr>
              <a:t>/</a:t>
            </a:r>
            <a:r>
              <a:rPr lang="uk-UA" dirty="0" smtClean="0"/>
              <a:t> </a:t>
            </a:r>
            <a:r>
              <a:rPr lang="ru-RU" dirty="0"/>
              <a:t> / </a:t>
            </a:r>
            <a:r>
              <a:rPr lang="ru-RU" dirty="0" err="1">
                <a:hlinkClick r:id="rId3"/>
              </a:rPr>
              <a:t>віддалений</a:t>
            </a:r>
            <a:r>
              <a:rPr lang="ru-RU" dirty="0">
                <a:hlinkClick r:id="rId3"/>
              </a:rPr>
              <a:t> доступ</a:t>
            </a:r>
            <a:r>
              <a:rPr lang="ru-RU" dirty="0"/>
              <a:t> </a:t>
            </a:r>
            <a:r>
              <a:rPr lang="ru-RU" dirty="0" smtClean="0"/>
              <a:t>).</a:t>
            </a:r>
            <a:endParaRPr lang="uk-UA" dirty="0"/>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08" y="3660965"/>
            <a:ext cx="9144000" cy="3197035"/>
          </a:xfrm>
          <a:prstGeom prst="rect">
            <a:avLst/>
          </a:prstGeom>
        </p:spPr>
      </p:pic>
    </p:spTree>
    <p:extLst>
      <p:ext uri="{BB962C8B-B14F-4D97-AF65-F5344CB8AC3E}">
        <p14:creationId xmlns:p14="http://schemas.microsoft.com/office/powerpoint/2010/main" val="26791891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Метрики баз даних цитувань</a:t>
            </a:r>
            <a:endParaRPr lang="uk-UA" dirty="0"/>
          </a:p>
        </p:txBody>
      </p:sp>
      <p:sp>
        <p:nvSpPr>
          <p:cNvPr id="4" name="Объект 3"/>
          <p:cNvSpPr>
            <a:spLocks noGrp="1"/>
          </p:cNvSpPr>
          <p:nvPr>
            <p:ph sz="half" idx="2"/>
          </p:nvPr>
        </p:nvSpPr>
        <p:spPr>
          <a:xfrm>
            <a:off x="457200" y="1600200"/>
            <a:ext cx="8229600" cy="4525963"/>
          </a:xfrm>
        </p:spPr>
        <p:txBody>
          <a:bodyPr>
            <a:normAutofit fontScale="92500"/>
          </a:bodyPr>
          <a:lstStyle/>
          <a:p>
            <a:r>
              <a:rPr lang="uk-UA" dirty="0" smtClean="0"/>
              <a:t>В базах даних цитувань можна знайти різні показники та метрики документів, авторів, журналів та навіть цілих організацій:</a:t>
            </a:r>
          </a:p>
          <a:p>
            <a:r>
              <a:rPr lang="uk-UA" dirty="0" smtClean="0"/>
              <a:t>- </a:t>
            </a:r>
            <a:r>
              <a:rPr lang="en-US" i="1" dirty="0" smtClean="0">
                <a:solidFill>
                  <a:srgbClr val="00B0F0"/>
                </a:solidFill>
              </a:rPr>
              <a:t>h-index, </a:t>
            </a:r>
            <a:r>
              <a:rPr lang="uk-UA" i="1" dirty="0" smtClean="0">
                <a:solidFill>
                  <a:srgbClr val="00B0F0"/>
                </a:solidFill>
              </a:rPr>
              <a:t>або індекс </a:t>
            </a:r>
            <a:r>
              <a:rPr lang="uk-UA" i="1" dirty="0" err="1" smtClean="0">
                <a:solidFill>
                  <a:srgbClr val="00B0F0"/>
                </a:solidFill>
              </a:rPr>
              <a:t>Гірна</a:t>
            </a:r>
            <a:r>
              <a:rPr lang="uk-UA" i="1" dirty="0" smtClean="0">
                <a:solidFill>
                  <a:srgbClr val="00B0F0"/>
                </a:solidFill>
              </a:rPr>
              <a:t> (</a:t>
            </a:r>
            <a:r>
              <a:rPr lang="uk-UA" i="1" dirty="0" err="1" smtClean="0">
                <a:solidFill>
                  <a:srgbClr val="00B0F0"/>
                </a:solidFill>
              </a:rPr>
              <a:t>Хірша</a:t>
            </a:r>
            <a:r>
              <a:rPr lang="uk-UA" i="1" dirty="0" smtClean="0">
                <a:solidFill>
                  <a:srgbClr val="00B0F0"/>
                </a:solidFill>
              </a:rPr>
              <a:t>) </a:t>
            </a:r>
            <a:r>
              <a:rPr lang="uk-UA" dirty="0" smtClean="0"/>
              <a:t>– показник впливовості науковця, що розраховується за кількістю публікацій автора та їх цитуванням</a:t>
            </a:r>
          </a:p>
          <a:p>
            <a:r>
              <a:rPr lang="uk-UA" dirty="0" smtClean="0"/>
              <a:t>- </a:t>
            </a:r>
            <a:r>
              <a:rPr lang="en-US" i="1" dirty="0" smtClean="0">
                <a:solidFill>
                  <a:srgbClr val="00B0F0"/>
                </a:solidFill>
              </a:rPr>
              <a:t>Impact Factor (Web of Science) </a:t>
            </a:r>
            <a:r>
              <a:rPr lang="uk-UA" i="1" dirty="0" smtClean="0">
                <a:solidFill>
                  <a:srgbClr val="00B0F0"/>
                </a:solidFill>
              </a:rPr>
              <a:t>або </a:t>
            </a:r>
            <a:r>
              <a:rPr lang="en-US" i="1" dirty="0" err="1" smtClean="0">
                <a:solidFill>
                  <a:srgbClr val="00B0F0"/>
                </a:solidFill>
              </a:rPr>
              <a:t>CiteScore</a:t>
            </a:r>
            <a:r>
              <a:rPr lang="en-US" i="1" dirty="0" smtClean="0">
                <a:solidFill>
                  <a:srgbClr val="00B0F0"/>
                </a:solidFill>
              </a:rPr>
              <a:t> (Scopus)</a:t>
            </a:r>
            <a:r>
              <a:rPr lang="en-US" dirty="0" smtClean="0"/>
              <a:t> – </a:t>
            </a:r>
            <a:r>
              <a:rPr lang="uk-UA" dirty="0" smtClean="0"/>
              <a:t>показник впливовості журналу, </a:t>
            </a:r>
            <a:r>
              <a:rPr lang="uk-UA" dirty="0"/>
              <a:t>що розраховується за кількістю </a:t>
            </a:r>
            <a:r>
              <a:rPr lang="uk-UA" dirty="0" smtClean="0"/>
              <a:t>публікацій журналу </a:t>
            </a:r>
            <a:r>
              <a:rPr lang="uk-UA" dirty="0"/>
              <a:t>та їх </a:t>
            </a:r>
            <a:r>
              <a:rPr lang="uk-UA" dirty="0" smtClean="0"/>
              <a:t>цитуванням</a:t>
            </a:r>
          </a:p>
          <a:p>
            <a:r>
              <a:rPr lang="uk-UA" dirty="0" smtClean="0"/>
              <a:t>- різні специфічні метрики</a:t>
            </a:r>
          </a:p>
        </p:txBody>
      </p:sp>
    </p:spTree>
    <p:extLst>
      <p:ext uri="{BB962C8B-B14F-4D97-AF65-F5344CB8AC3E}">
        <p14:creationId xmlns:p14="http://schemas.microsoft.com/office/powerpoint/2010/main" val="39757219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Публікація у </a:t>
            </a:r>
            <a:r>
              <a:rPr lang="en-US" dirty="0" smtClean="0"/>
              <a:t>Web of Science </a:t>
            </a:r>
            <a:r>
              <a:rPr lang="uk-UA" dirty="0" smtClean="0"/>
              <a:t>та </a:t>
            </a:r>
            <a:r>
              <a:rPr lang="en-US" dirty="0" smtClean="0"/>
              <a:t>Scopus</a:t>
            </a:r>
            <a:endParaRPr lang="uk-UA" dirty="0"/>
          </a:p>
        </p:txBody>
      </p:sp>
      <p:sp>
        <p:nvSpPr>
          <p:cNvPr id="3" name="Объект 2"/>
          <p:cNvSpPr>
            <a:spLocks noGrp="1"/>
          </p:cNvSpPr>
          <p:nvPr>
            <p:ph sz="half" idx="1"/>
          </p:nvPr>
        </p:nvSpPr>
        <p:spPr>
          <a:xfrm>
            <a:off x="4648200" y="4005064"/>
            <a:ext cx="4038600" cy="2293715"/>
          </a:xfrm>
        </p:spPr>
        <p:txBody>
          <a:bodyPr>
            <a:normAutofit fontScale="77500" lnSpcReduction="20000"/>
          </a:bodyPr>
          <a:lstStyle/>
          <a:p>
            <a:r>
              <a:rPr lang="uk-UA" i="1" dirty="0">
                <a:solidFill>
                  <a:srgbClr val="00B0F0"/>
                </a:solidFill>
                <a:hlinkClick r:id="rId2"/>
              </a:rPr>
              <a:t>Починаючи із 2016 року </a:t>
            </a:r>
            <a:r>
              <a:rPr lang="uk-UA" i="1" dirty="0" err="1" smtClean="0">
                <a:solidFill>
                  <a:srgbClr val="00B0F0"/>
                </a:solidFill>
                <a:hlinkClick r:id="rId2"/>
              </a:rPr>
              <a:t>НаУКМА</a:t>
            </a:r>
            <a:r>
              <a:rPr lang="en-US" i="1" dirty="0" smtClean="0">
                <a:solidFill>
                  <a:srgbClr val="00B0F0"/>
                </a:solidFill>
                <a:hlinkClick r:id="rId2"/>
              </a:rPr>
              <a:t> </a:t>
            </a:r>
            <a:r>
              <a:rPr lang="uk-UA" i="1" dirty="0" smtClean="0">
                <a:solidFill>
                  <a:srgbClr val="00B0F0"/>
                </a:solidFill>
                <a:hlinkClick r:id="rId2"/>
              </a:rPr>
              <a:t>здійснює</a:t>
            </a:r>
            <a:r>
              <a:rPr lang="uk-UA" i="1" dirty="0">
                <a:solidFill>
                  <a:srgbClr val="00B0F0"/>
                </a:solidFill>
                <a:hlinkClick r:id="rId2"/>
              </a:rPr>
              <a:t> преміювання науковців університету за публікації у виданнях, що входять у міжнародні </a:t>
            </a:r>
            <a:r>
              <a:rPr lang="uk-UA" i="1" dirty="0" err="1">
                <a:solidFill>
                  <a:srgbClr val="00B0F0"/>
                </a:solidFill>
                <a:hlinkClick r:id="rId2"/>
              </a:rPr>
              <a:t>наукометричні</a:t>
            </a:r>
            <a:r>
              <a:rPr lang="uk-UA" i="1" dirty="0">
                <a:solidFill>
                  <a:srgbClr val="00B0F0"/>
                </a:solidFill>
                <a:hlinkClick r:id="rId2"/>
              </a:rPr>
              <a:t> бази даних </a:t>
            </a:r>
            <a:r>
              <a:rPr lang="en-US" i="1" dirty="0">
                <a:solidFill>
                  <a:srgbClr val="00B0F0"/>
                </a:solidFill>
                <a:hlinkClick r:id="rId2"/>
              </a:rPr>
              <a:t>Scopus </a:t>
            </a:r>
            <a:r>
              <a:rPr lang="uk-UA" i="1" dirty="0">
                <a:solidFill>
                  <a:srgbClr val="00B0F0"/>
                </a:solidFill>
                <a:hlinkClick r:id="rId2"/>
              </a:rPr>
              <a:t>та </a:t>
            </a:r>
            <a:r>
              <a:rPr lang="en-US" i="1" dirty="0">
                <a:solidFill>
                  <a:srgbClr val="00B0F0"/>
                </a:solidFill>
                <a:hlinkClick r:id="rId2"/>
              </a:rPr>
              <a:t>Web of </a:t>
            </a:r>
            <a:r>
              <a:rPr lang="en-US" i="1" dirty="0" err="1">
                <a:solidFill>
                  <a:srgbClr val="00B0F0"/>
                </a:solidFill>
                <a:hlinkClick r:id="rId2"/>
              </a:rPr>
              <a:t>Scien</a:t>
            </a:r>
            <a:r>
              <a:rPr lang="uk-UA" i="1" dirty="0">
                <a:solidFill>
                  <a:srgbClr val="00B0F0"/>
                </a:solidFill>
                <a:hlinkClick r:id="rId2"/>
              </a:rPr>
              <a:t>с</a:t>
            </a:r>
            <a:r>
              <a:rPr lang="en-US" i="1" dirty="0">
                <a:solidFill>
                  <a:srgbClr val="00B0F0"/>
                </a:solidFill>
                <a:hlinkClick r:id="rId2"/>
              </a:rPr>
              <a:t>e. </a:t>
            </a:r>
            <a:r>
              <a:rPr lang="en-US" i="1" dirty="0">
                <a:solidFill>
                  <a:srgbClr val="00B0F0"/>
                </a:solidFill>
              </a:rPr>
              <a:t> </a:t>
            </a:r>
          </a:p>
          <a:p>
            <a:endParaRPr lang="uk-UA" i="1" dirty="0">
              <a:solidFill>
                <a:srgbClr val="00B0F0"/>
              </a:solidFill>
            </a:endParaRPr>
          </a:p>
          <a:p>
            <a:endParaRPr lang="uk-UA" i="1" dirty="0">
              <a:solidFill>
                <a:srgbClr val="00B0F0"/>
              </a:solidFill>
            </a:endParaRPr>
          </a:p>
        </p:txBody>
      </p:sp>
      <p:sp>
        <p:nvSpPr>
          <p:cNvPr id="4" name="Объект 3"/>
          <p:cNvSpPr>
            <a:spLocks noGrp="1"/>
          </p:cNvSpPr>
          <p:nvPr>
            <p:ph sz="half" idx="2"/>
          </p:nvPr>
        </p:nvSpPr>
        <p:spPr>
          <a:xfrm>
            <a:off x="457200" y="1700808"/>
            <a:ext cx="4038600" cy="4525963"/>
          </a:xfrm>
        </p:spPr>
        <p:txBody>
          <a:bodyPr>
            <a:normAutofit fontScale="77500" lnSpcReduction="20000"/>
          </a:bodyPr>
          <a:lstStyle/>
          <a:p>
            <a:r>
              <a:rPr lang="uk-UA" dirty="0" smtClean="0"/>
              <a:t>Індексація журналу у </a:t>
            </a:r>
            <a:r>
              <a:rPr lang="en-US" dirty="0" smtClean="0"/>
              <a:t>Web of Science </a:t>
            </a:r>
            <a:r>
              <a:rPr lang="uk-UA" dirty="0" smtClean="0"/>
              <a:t>та </a:t>
            </a:r>
            <a:r>
              <a:rPr lang="en-US" dirty="0" smtClean="0"/>
              <a:t>Scopus </a:t>
            </a:r>
            <a:r>
              <a:rPr lang="uk-UA" dirty="0" smtClean="0"/>
              <a:t>є значним досягненням для журналів у всьому світі. Це досягнення є підтвердженням якості журналу для інших членів наукового середовища. </a:t>
            </a:r>
          </a:p>
          <a:p>
            <a:r>
              <a:rPr lang="uk-UA" dirty="0" smtClean="0"/>
              <a:t>Опублікувати наукову статтю у журналі, що входить у </a:t>
            </a:r>
            <a:r>
              <a:rPr lang="en-US" dirty="0"/>
              <a:t>Web of Science </a:t>
            </a:r>
            <a:r>
              <a:rPr lang="uk-UA" dirty="0" smtClean="0"/>
              <a:t>чи </a:t>
            </a:r>
            <a:r>
              <a:rPr lang="en-US" dirty="0"/>
              <a:t>Scopus </a:t>
            </a:r>
            <a:r>
              <a:rPr lang="uk-UA" dirty="0" smtClean="0"/>
              <a:t>– доволі складно через велику конкуренцію авторів та високий відсоток відмов.</a:t>
            </a:r>
            <a:endParaRPr lang="uk-UA"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1668427"/>
            <a:ext cx="1523579" cy="2259975"/>
          </a:xfrm>
          <a:prstGeom prst="rect">
            <a:avLst/>
          </a:prstGeom>
        </p:spPr>
      </p:pic>
      <p:sp>
        <p:nvSpPr>
          <p:cNvPr id="6" name="TextBox 5"/>
          <p:cNvSpPr txBox="1"/>
          <p:nvPr/>
        </p:nvSpPr>
        <p:spPr>
          <a:xfrm>
            <a:off x="539552" y="5517232"/>
            <a:ext cx="4176464" cy="584775"/>
          </a:xfrm>
          <a:prstGeom prst="rect">
            <a:avLst/>
          </a:prstGeom>
          <a:noFill/>
        </p:spPr>
        <p:txBody>
          <a:bodyPr wrap="square" rtlCol="0">
            <a:spAutoFit/>
          </a:bodyPr>
          <a:lstStyle/>
          <a:p>
            <a:r>
              <a:rPr lang="uk-UA" sz="1600" dirty="0">
                <a:hlinkClick r:id="rId4"/>
              </a:rPr>
              <a:t>Перелік публікацій науковців </a:t>
            </a:r>
            <a:r>
              <a:rPr lang="uk-UA" sz="1600" dirty="0" err="1">
                <a:hlinkClick r:id="rId4"/>
              </a:rPr>
              <a:t>НаУКМА</a:t>
            </a:r>
            <a:r>
              <a:rPr lang="uk-UA" sz="1600" dirty="0">
                <a:hlinkClick r:id="rId4"/>
              </a:rPr>
              <a:t> у </a:t>
            </a:r>
            <a:r>
              <a:rPr lang="en-US" sz="1600" dirty="0">
                <a:hlinkClick r:id="rId4"/>
              </a:rPr>
              <a:t>Scopus </a:t>
            </a:r>
            <a:r>
              <a:rPr lang="uk-UA" sz="1600" dirty="0">
                <a:hlinkClick r:id="rId4"/>
              </a:rPr>
              <a:t>та </a:t>
            </a:r>
            <a:r>
              <a:rPr lang="en-US" sz="1600" dirty="0">
                <a:hlinkClick r:id="rId4"/>
              </a:rPr>
              <a:t>Web of Science</a:t>
            </a:r>
            <a:endParaRPr lang="uk-UA" sz="1600" dirty="0"/>
          </a:p>
        </p:txBody>
      </p:sp>
    </p:spTree>
    <p:extLst>
      <p:ext uri="{BB962C8B-B14F-4D97-AF65-F5344CB8AC3E}">
        <p14:creationId xmlns:p14="http://schemas.microsoft.com/office/powerpoint/2010/main" val="169692770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1152128"/>
          </a:xfrm>
        </p:spPr>
        <p:txBody>
          <a:bodyPr>
            <a:normAutofit/>
          </a:bodyPr>
          <a:lstStyle/>
          <a:p>
            <a:pPr algn="ctr"/>
            <a:r>
              <a:rPr lang="uk-UA" sz="4000" b="1" dirty="0"/>
              <a:t>Ресурси тестового доступу</a:t>
            </a:r>
          </a:p>
        </p:txBody>
      </p:sp>
      <p:sp>
        <p:nvSpPr>
          <p:cNvPr id="3" name="TextBox 2"/>
          <p:cNvSpPr txBox="1"/>
          <p:nvPr/>
        </p:nvSpPr>
        <p:spPr>
          <a:xfrm>
            <a:off x="4067944" y="2737663"/>
            <a:ext cx="4392488" cy="2246769"/>
          </a:xfrm>
          <a:prstGeom prst="rect">
            <a:avLst/>
          </a:prstGeom>
          <a:noFill/>
        </p:spPr>
        <p:txBody>
          <a:bodyPr wrap="square" rtlCol="0">
            <a:spAutoFit/>
          </a:bodyPr>
          <a:lstStyle/>
          <a:p>
            <a:r>
              <a:rPr lang="ru-RU" sz="2000" b="1" dirty="0" err="1"/>
              <a:t>Тестовий</a:t>
            </a:r>
            <a:r>
              <a:rPr lang="ru-RU" sz="2000" b="1" dirty="0"/>
              <a:t> доступ</a:t>
            </a:r>
            <a:r>
              <a:rPr lang="ru-RU" sz="2000" dirty="0"/>
              <a:t> - </a:t>
            </a:r>
            <a:r>
              <a:rPr lang="ru-RU" sz="2000" dirty="0" err="1"/>
              <a:t>це</a:t>
            </a:r>
            <a:r>
              <a:rPr lang="ru-RU" sz="2000" dirty="0"/>
              <a:t> </a:t>
            </a:r>
            <a:r>
              <a:rPr lang="ru-RU" sz="2000" dirty="0" err="1"/>
              <a:t>ліцензійні</a:t>
            </a:r>
            <a:r>
              <a:rPr lang="ru-RU" sz="2000" dirty="0"/>
              <a:t> </a:t>
            </a:r>
            <a:r>
              <a:rPr lang="ru-RU" sz="2000" dirty="0" err="1"/>
              <a:t>наукові</a:t>
            </a:r>
            <a:r>
              <a:rPr lang="ru-RU" sz="2000" dirty="0"/>
              <a:t> </a:t>
            </a:r>
            <a:r>
              <a:rPr lang="ru-RU" sz="2000" dirty="0" err="1"/>
              <a:t>бази</a:t>
            </a:r>
            <a:r>
              <a:rPr lang="ru-RU" sz="2000" dirty="0"/>
              <a:t> </a:t>
            </a:r>
            <a:r>
              <a:rPr lang="ru-RU" sz="2000" dirty="0" err="1"/>
              <a:t>даних</a:t>
            </a:r>
            <a:r>
              <a:rPr lang="ru-RU" sz="2000" dirty="0"/>
              <a:t>, </a:t>
            </a:r>
            <a:r>
              <a:rPr lang="ru-RU" sz="2000" dirty="0" err="1"/>
              <a:t>які</a:t>
            </a:r>
            <a:r>
              <a:rPr lang="ru-RU" sz="2000" dirty="0"/>
              <a:t> час </a:t>
            </a:r>
            <a:r>
              <a:rPr lang="ru-RU" sz="2000" dirty="0" err="1"/>
              <a:t>від</a:t>
            </a:r>
            <a:r>
              <a:rPr lang="ru-RU" sz="2000" dirty="0"/>
              <a:t> часу </a:t>
            </a:r>
            <a:r>
              <a:rPr lang="ru-RU" sz="2000" dirty="0" err="1"/>
              <a:t>надаються</a:t>
            </a:r>
            <a:r>
              <a:rPr lang="ru-RU" sz="2000" dirty="0"/>
              <a:t> НаУКМА провайдерами </a:t>
            </a:r>
            <a:r>
              <a:rPr lang="ru-RU" sz="2000" dirty="0" err="1"/>
              <a:t>цих</a:t>
            </a:r>
            <a:r>
              <a:rPr lang="ru-RU" sz="2000" dirty="0"/>
              <a:t> баз </a:t>
            </a:r>
            <a:r>
              <a:rPr lang="ru-RU" sz="2000" dirty="0" err="1"/>
              <a:t>даних</a:t>
            </a:r>
            <a:r>
              <a:rPr lang="ru-RU" sz="2000" dirty="0"/>
              <a:t> для пробного </a:t>
            </a:r>
            <a:r>
              <a:rPr lang="ru-RU" sz="2000" dirty="0" err="1"/>
              <a:t>використання</a:t>
            </a:r>
            <a:r>
              <a:rPr lang="ru-RU" sz="2000" dirty="0"/>
              <a:t>. </a:t>
            </a:r>
            <a:r>
              <a:rPr lang="ru-RU" sz="2000" dirty="0" err="1"/>
              <a:t>Щоб</a:t>
            </a:r>
            <a:r>
              <a:rPr lang="ru-RU" sz="2000" dirty="0"/>
              <a:t> </a:t>
            </a:r>
            <a:r>
              <a:rPr lang="ru-RU" sz="2000" dirty="0" err="1"/>
              <a:t>дізнатись</a:t>
            </a:r>
            <a:r>
              <a:rPr lang="ru-RU" sz="2000" dirty="0"/>
              <a:t> про початок тестового доступу, </a:t>
            </a:r>
            <a:r>
              <a:rPr lang="ru-RU" sz="2000" dirty="0" err="1"/>
              <a:t>слідкуйте</a:t>
            </a:r>
            <a:r>
              <a:rPr lang="ru-RU" sz="2000" dirty="0"/>
              <a:t> за </a:t>
            </a:r>
            <a:r>
              <a:rPr lang="ru-RU" sz="2000" dirty="0" err="1"/>
              <a:t>оголошеннями</a:t>
            </a:r>
            <a:r>
              <a:rPr lang="ru-RU" sz="2000" dirty="0"/>
              <a:t> </a:t>
            </a:r>
            <a:r>
              <a:rPr lang="ru-RU" sz="2000" dirty="0" err="1"/>
              <a:t>Бібліотеки</a:t>
            </a:r>
            <a:r>
              <a:rPr lang="ru-RU" sz="2000" dirty="0"/>
              <a:t>.</a:t>
            </a:r>
            <a:endParaRPr lang="uk-UA" sz="2000" dirty="0"/>
          </a:p>
        </p:txBody>
      </p:sp>
      <p:sp>
        <p:nvSpPr>
          <p:cNvPr id="4" name="Блок-схема: вузол 3"/>
          <p:cNvSpPr/>
          <p:nvPr/>
        </p:nvSpPr>
        <p:spPr>
          <a:xfrm>
            <a:off x="827584" y="908720"/>
            <a:ext cx="288032" cy="288032"/>
          </a:xfrm>
          <a:prstGeom prst="flowChartConnector">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uk-UA"/>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775" y="1988840"/>
            <a:ext cx="2647302" cy="3744416"/>
          </a:xfrm>
          <a:prstGeom prst="rect">
            <a:avLst/>
          </a:prstGeom>
        </p:spPr>
      </p:pic>
    </p:spTree>
    <p:extLst>
      <p:ext uri="{BB962C8B-B14F-4D97-AF65-F5344CB8AC3E}">
        <p14:creationId xmlns:p14="http://schemas.microsoft.com/office/powerpoint/2010/main" val="4098811545"/>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t>Ресурси</a:t>
            </a:r>
            <a:r>
              <a:rPr lang="ru-RU" b="1" dirty="0"/>
              <a:t> </a:t>
            </a:r>
            <a:r>
              <a:rPr lang="ru-RU" b="1" dirty="0" err="1"/>
              <a:t>відкритого</a:t>
            </a:r>
            <a:r>
              <a:rPr lang="ru-RU" b="1" dirty="0"/>
              <a:t> доступу</a:t>
            </a:r>
            <a:r>
              <a:rPr lang="ru-RU" dirty="0"/>
              <a:t> </a:t>
            </a:r>
            <a:br>
              <a:rPr lang="ru-RU" dirty="0"/>
            </a:br>
            <a:r>
              <a:rPr lang="ru-RU" dirty="0"/>
              <a:t>(</a:t>
            </a:r>
            <a:r>
              <a:rPr lang="ru-RU" dirty="0" err="1"/>
              <a:t>Open</a:t>
            </a:r>
            <a:r>
              <a:rPr lang="ru-RU" dirty="0"/>
              <a:t> </a:t>
            </a:r>
            <a:r>
              <a:rPr lang="ru-RU" dirty="0" err="1"/>
              <a:t>Access</a:t>
            </a:r>
            <a:r>
              <a:rPr lang="ru-RU" dirty="0"/>
              <a:t>)</a:t>
            </a:r>
            <a:endParaRPr lang="uk-UA" dirty="0"/>
          </a:p>
        </p:txBody>
      </p:sp>
      <p:sp>
        <p:nvSpPr>
          <p:cNvPr id="3" name="TextBox 2"/>
          <p:cNvSpPr txBox="1"/>
          <p:nvPr/>
        </p:nvSpPr>
        <p:spPr>
          <a:xfrm>
            <a:off x="755576" y="2204864"/>
            <a:ext cx="7704856" cy="3046988"/>
          </a:xfrm>
          <a:prstGeom prst="rect">
            <a:avLst/>
          </a:prstGeom>
          <a:noFill/>
        </p:spPr>
        <p:txBody>
          <a:bodyPr wrap="square" rtlCol="0">
            <a:spAutoFit/>
          </a:bodyPr>
          <a:lstStyle/>
          <a:p>
            <a:r>
              <a:rPr lang="uk-UA" sz="2400" dirty="0"/>
              <a:t> це наукові бази даних, користування якими не потребує ліцензійних угод та передплати. Ресурси із цих баз доступні відкрито, дозволяється їх вільне використання, поширення та відтворення з науковою чи навчальною метою на будь-якому носії, за умови, що оригінальний твір правильно цитується.</a:t>
            </a:r>
          </a:p>
          <a:p>
            <a:r>
              <a:rPr lang="uk-UA" sz="2400" dirty="0"/>
              <a:t>Перелік ресурсів відкритого доступу на сайті бібліотеки - за алфавітом (від </a:t>
            </a:r>
            <a:r>
              <a:rPr lang="en-US" sz="2400" dirty="0"/>
              <a:t>A </a:t>
            </a:r>
            <a:r>
              <a:rPr lang="uk-UA" sz="2400" dirty="0"/>
              <a:t>до </a:t>
            </a:r>
            <a:r>
              <a:rPr lang="en-US" sz="2400" dirty="0"/>
              <a:t>Z).</a:t>
            </a:r>
            <a:endParaRPr lang="uk-UA" sz="2400" dirty="0"/>
          </a:p>
        </p:txBody>
      </p:sp>
      <p:sp>
        <p:nvSpPr>
          <p:cNvPr id="4" name="Блок-схема: вузол 3"/>
          <p:cNvSpPr/>
          <p:nvPr/>
        </p:nvSpPr>
        <p:spPr>
          <a:xfrm>
            <a:off x="737712" y="404664"/>
            <a:ext cx="288032" cy="288032"/>
          </a:xfrm>
          <a:prstGeom prst="flowChartConnector">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194798885"/>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512" y="404580"/>
            <a:ext cx="8856984" cy="4998863"/>
          </a:xfrm>
        </p:spPr>
      </p:pic>
    </p:spTree>
    <p:extLst>
      <p:ext uri="{BB962C8B-B14F-4D97-AF65-F5344CB8AC3E}">
        <p14:creationId xmlns:p14="http://schemas.microsoft.com/office/powerpoint/2010/main" val="1278310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t>Ресурси відкритого доступу </a:t>
            </a:r>
          </a:p>
        </p:txBody>
      </p:sp>
      <p:sp>
        <p:nvSpPr>
          <p:cNvPr id="4" name="Місце для вмісту 3"/>
          <p:cNvSpPr>
            <a:spLocks noGrp="1"/>
          </p:cNvSpPr>
          <p:nvPr>
            <p:ph sz="half" idx="2"/>
          </p:nvPr>
        </p:nvSpPr>
        <p:spPr>
          <a:xfrm>
            <a:off x="4067944" y="1916832"/>
            <a:ext cx="4389878" cy="3456384"/>
          </a:xfrm>
        </p:spPr>
        <p:txBody>
          <a:bodyPr>
            <a:normAutofit fontScale="77500" lnSpcReduction="20000"/>
          </a:bodyPr>
          <a:lstStyle/>
          <a:p>
            <a:r>
              <a:rPr lang="uk-UA" dirty="0"/>
              <a:t>Відкритий Доступ (</a:t>
            </a:r>
            <a:r>
              <a:rPr lang="uk-UA" dirty="0" err="1"/>
              <a:t>Open</a:t>
            </a:r>
            <a:r>
              <a:rPr lang="uk-UA" dirty="0"/>
              <a:t> Access) – практика надання необмеженого і постійного доступу до наукових документів (рецензованих журнальних статей,  дисертацій, наукових монографій, розділів книг) через мережу Інтернет, безкоштовно, без ліцензійних обмежень і без порушення авторських прав.</a:t>
            </a:r>
          </a:p>
        </p:txBody>
      </p:sp>
      <p:pic>
        <p:nvPicPr>
          <p:cNvPr id="6" name="Місце для вмісту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028192" y="1916831"/>
            <a:ext cx="1935575" cy="3024337"/>
          </a:xfrm>
        </p:spPr>
      </p:pic>
    </p:spTree>
    <p:extLst>
      <p:ext uri="{BB962C8B-B14F-4D97-AF65-F5344CB8AC3E}">
        <p14:creationId xmlns:p14="http://schemas.microsoft.com/office/powerpoint/2010/main" val="1454849681"/>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874" t="8230" r="3859" b="5462"/>
          <a:stretch>
            <a:fillRect/>
          </a:stretch>
        </p:blipFill>
        <p:spPr bwMode="auto">
          <a:xfrm>
            <a:off x="611560" y="1268760"/>
            <a:ext cx="5581128" cy="4185846"/>
          </a:xfrm>
          <a:prstGeom prst="rect">
            <a:avLst/>
          </a:prstGeom>
          <a:noFill/>
          <a:ln w="9525">
            <a:noFill/>
            <a:miter lim="800000"/>
            <a:headEnd/>
            <a:tailEnd/>
          </a:ln>
          <a:effectLst/>
        </p:spPr>
      </p:pic>
      <p:sp>
        <p:nvSpPr>
          <p:cNvPr id="3" name="Заголовок 1"/>
          <p:cNvSpPr txBox="1">
            <a:spLocks/>
          </p:cNvSpPr>
          <p:nvPr/>
        </p:nvSpPr>
        <p:spPr>
          <a:xfrm>
            <a:off x="611560" y="188640"/>
            <a:ext cx="8229600" cy="804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rPr>
              <a:t>DOAJ (Directory of Open Access Journals)</a:t>
            </a:r>
            <a:endParaRPr lang="uk-UA" sz="3600" b="1" dirty="0">
              <a:solidFill>
                <a:schemeClr val="bg1"/>
              </a:solidFill>
            </a:endParaRPr>
          </a:p>
        </p:txBody>
      </p:sp>
      <p:sp>
        <p:nvSpPr>
          <p:cNvPr id="2" name="TextBox 1"/>
          <p:cNvSpPr txBox="1"/>
          <p:nvPr/>
        </p:nvSpPr>
        <p:spPr>
          <a:xfrm>
            <a:off x="6444208" y="1268760"/>
            <a:ext cx="2396952" cy="3970318"/>
          </a:xfrm>
          <a:prstGeom prst="rect">
            <a:avLst/>
          </a:prstGeom>
          <a:noFill/>
        </p:spPr>
        <p:txBody>
          <a:bodyPr wrap="square" rtlCol="0">
            <a:spAutoFit/>
          </a:bodyPr>
          <a:lstStyle/>
          <a:p>
            <a:r>
              <a:rPr lang="en-US" sz="1400" u="sng" dirty="0">
                <a:hlinkClick r:id="rId4" tooltip="Opens external link in new window"/>
              </a:rPr>
              <a:t>DOAJ (Directory of Open Access Journals)</a:t>
            </a:r>
            <a:r>
              <a:rPr lang="en-US" sz="1400" dirty="0"/>
              <a:t> - </a:t>
            </a:r>
            <a:r>
              <a:rPr lang="uk-UA" sz="1400" dirty="0"/>
              <a:t>каталог наукових журналів відкритого доступу. Сервіс надає доступ до повнотекстових рецензованих наукових та академічних журналів з усіх галузей знань та різними мовами. Станом на 2018 рік, каталог містить  12187 назв журналів, з них 9181 журнал надає сервіс пошуку на рівні статті, на сьогоднішній день це 3425778 статей зі 128 країн світу.</a:t>
            </a:r>
          </a:p>
          <a:p>
            <a:endParaRPr lang="uk-UA" sz="1400" dirty="0"/>
          </a:p>
        </p:txBody>
      </p:sp>
    </p:spTree>
    <p:extLst>
      <p:ext uri="{BB962C8B-B14F-4D97-AF65-F5344CB8AC3E}">
        <p14:creationId xmlns:p14="http://schemas.microsoft.com/office/powerpoint/2010/main" val="3649815239"/>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Works by Plato - PhilPapers - Google Chrom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6822" y="1988840"/>
            <a:ext cx="5490356" cy="3303264"/>
          </a:xfrm>
          <a:prstGeom prst="rect">
            <a:avLst/>
          </a:prstGeom>
        </p:spPr>
      </p:pic>
      <p:sp>
        <p:nvSpPr>
          <p:cNvPr id="4" name="Заголовок 1"/>
          <p:cNvSpPr txBox="1">
            <a:spLocks/>
          </p:cNvSpPr>
          <p:nvPr/>
        </p:nvSpPr>
        <p:spPr>
          <a:xfrm>
            <a:off x="457200" y="274637"/>
            <a:ext cx="8229600" cy="14498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err="1">
                <a:solidFill>
                  <a:schemeClr val="bg1"/>
                </a:solidFill>
              </a:rPr>
              <a:t>PhilPapers</a:t>
            </a:r>
            <a:r>
              <a:rPr lang="en-US" b="1" dirty="0">
                <a:solidFill>
                  <a:schemeClr val="bg1"/>
                </a:solidFill>
              </a:rPr>
              <a:t>: </a:t>
            </a:r>
          </a:p>
          <a:p>
            <a:r>
              <a:rPr lang="en-US" b="1" dirty="0">
                <a:solidFill>
                  <a:schemeClr val="bg1"/>
                </a:solidFill>
              </a:rPr>
              <a:t>Online Research in Philosophy</a:t>
            </a:r>
            <a:endParaRPr lang="uk-UA" b="1" dirty="0">
              <a:solidFill>
                <a:schemeClr val="bg1"/>
              </a:solidFill>
            </a:endParaRPr>
          </a:p>
        </p:txBody>
      </p:sp>
      <p:sp>
        <p:nvSpPr>
          <p:cNvPr id="3" name="TextBox 2"/>
          <p:cNvSpPr txBox="1"/>
          <p:nvPr/>
        </p:nvSpPr>
        <p:spPr>
          <a:xfrm>
            <a:off x="1043608" y="5311309"/>
            <a:ext cx="7200800" cy="1384995"/>
          </a:xfrm>
          <a:prstGeom prst="rect">
            <a:avLst/>
          </a:prstGeom>
          <a:noFill/>
        </p:spPr>
        <p:txBody>
          <a:bodyPr wrap="square" rtlCol="0">
            <a:spAutoFit/>
          </a:bodyPr>
          <a:lstStyle/>
          <a:p>
            <a:r>
              <a:rPr lang="en-US" sz="1400" b="1" dirty="0" err="1">
                <a:hlinkClick r:id="rId4"/>
              </a:rPr>
              <a:t>PhilPapers</a:t>
            </a:r>
            <a:r>
              <a:rPr lang="en-US" sz="1400" b="1" dirty="0">
                <a:hlinkClick r:id="rId4"/>
              </a:rPr>
              <a:t>: Online Research in Philosophy</a:t>
            </a:r>
            <a:r>
              <a:rPr lang="en-US" sz="1400" b="1" dirty="0"/>
              <a:t> </a:t>
            </a:r>
            <a:r>
              <a:rPr lang="en-US" sz="1400" dirty="0"/>
              <a:t>-  </a:t>
            </a:r>
            <a:r>
              <a:rPr lang="uk-UA" sz="1400" dirty="0"/>
              <a:t>є повнотекстовою і бібліографічною базою даних філософії, що підтримується спільнотою філософів. База даних перевіряє всі матеріали досліджень з філософії, що індексуються в ній (включаючи журнали, книги, архіви відкритого доступу та персональні сторінки, які підтримуються вченими). База даних також розміщує найбільший у світі архів матеріалів відкритого доступу з філософії. </a:t>
            </a:r>
          </a:p>
          <a:p>
            <a:endParaRPr lang="uk-UA" sz="1400" dirty="0"/>
          </a:p>
        </p:txBody>
      </p:sp>
    </p:spTree>
    <p:extLst>
      <p:ext uri="{BB962C8B-B14F-4D97-AF65-F5344CB8AC3E}">
        <p14:creationId xmlns:p14="http://schemas.microsoft.com/office/powerpoint/2010/main" val="1598790794"/>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World Digital Library Home - Google Chrom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0768" y="1484784"/>
            <a:ext cx="6462464" cy="3888131"/>
          </a:xfrm>
          <a:prstGeom prst="rect">
            <a:avLst/>
          </a:prstGeom>
        </p:spPr>
      </p:pic>
      <p:sp>
        <p:nvSpPr>
          <p:cNvPr id="7" name="Заголовок 1"/>
          <p:cNvSpPr txBox="1">
            <a:spLocks/>
          </p:cNvSpPr>
          <p:nvPr/>
        </p:nvSpPr>
        <p:spPr>
          <a:xfrm>
            <a:off x="457200" y="260648"/>
            <a:ext cx="8229600" cy="958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rPr>
              <a:t>World Digital Library</a:t>
            </a:r>
            <a:endParaRPr lang="uk-UA" b="1" dirty="0">
              <a:solidFill>
                <a:schemeClr val="bg1"/>
              </a:solidFill>
            </a:endParaRPr>
          </a:p>
        </p:txBody>
      </p:sp>
      <p:sp>
        <p:nvSpPr>
          <p:cNvPr id="2" name="TextBox 1"/>
          <p:cNvSpPr txBox="1"/>
          <p:nvPr/>
        </p:nvSpPr>
        <p:spPr>
          <a:xfrm>
            <a:off x="683568" y="5589240"/>
            <a:ext cx="7704856" cy="1169551"/>
          </a:xfrm>
          <a:prstGeom prst="rect">
            <a:avLst/>
          </a:prstGeom>
          <a:noFill/>
        </p:spPr>
        <p:txBody>
          <a:bodyPr wrap="square" rtlCol="0">
            <a:spAutoFit/>
          </a:bodyPr>
          <a:lstStyle/>
          <a:p>
            <a:r>
              <a:rPr lang="en-US" sz="1400" b="1" dirty="0">
                <a:hlinkClick r:id="rId4"/>
              </a:rPr>
              <a:t>World Digital Library</a:t>
            </a:r>
            <a:r>
              <a:rPr lang="en-US" sz="1400" b="1" dirty="0"/>
              <a:t> - </a:t>
            </a:r>
            <a:r>
              <a:rPr lang="uk-UA" sz="1400" dirty="0"/>
              <a:t>Світова цифрова бібліотека, яка  через мережу Інтернет надає безкоштовний доступ до великої кількості матеріалів, що репрезентують культури різних країн світу на шести мовах. Це рукописи, карти, рідкісні книги, музичні партитури, записи, фільми, знімки, фотографії і архітектурні креслення.</a:t>
            </a:r>
            <a:r>
              <a:rPr lang="en-US" sz="1400" dirty="0"/>
              <a:t> </a:t>
            </a:r>
            <a:endParaRPr lang="uk-UA" sz="1400" dirty="0"/>
          </a:p>
          <a:p>
            <a:endParaRPr lang="uk-UA" sz="1400" dirty="0"/>
          </a:p>
        </p:txBody>
      </p:sp>
    </p:spTree>
    <p:extLst>
      <p:ext uri="{BB962C8B-B14F-4D97-AF65-F5344CB8AC3E}">
        <p14:creationId xmlns:p14="http://schemas.microsoft.com/office/powerpoint/2010/main" val="2313547589"/>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0"/>
            <a:ext cx="7560840" cy="646331"/>
          </a:xfrm>
          <a:prstGeom prst="rect">
            <a:avLst/>
          </a:prstGeom>
          <a:noFill/>
        </p:spPr>
        <p:txBody>
          <a:bodyPr wrap="square" rtlCol="0">
            <a:spAutoFit/>
          </a:bodyPr>
          <a:lstStyle/>
          <a:p>
            <a:r>
              <a:rPr lang="en-US" sz="3600" b="1" dirty="0">
                <a:hlinkClick r:id="rId2"/>
              </a:rPr>
              <a:t>Project Muse Open Access Content</a:t>
            </a:r>
            <a:endParaRPr lang="en-US" sz="3600" dirty="0"/>
          </a:p>
        </p:txBody>
      </p:sp>
      <p:sp>
        <p:nvSpPr>
          <p:cNvPr id="3" name="TextBox 2"/>
          <p:cNvSpPr txBox="1"/>
          <p:nvPr/>
        </p:nvSpPr>
        <p:spPr>
          <a:xfrm>
            <a:off x="251520" y="656134"/>
            <a:ext cx="8712968" cy="1200329"/>
          </a:xfrm>
          <a:prstGeom prst="rect">
            <a:avLst/>
          </a:prstGeom>
          <a:noFill/>
        </p:spPr>
        <p:txBody>
          <a:bodyPr wrap="square" rtlCol="0">
            <a:spAutoFit/>
          </a:bodyPr>
          <a:lstStyle/>
          <a:p>
            <a:r>
              <a:rPr lang="uk-UA" dirty="0"/>
              <a:t>Project MUSE пропонує книги та журнали з відкритим доступом від відомих університетських та наукових товариств США та </a:t>
            </a:r>
            <a:r>
              <a:rPr lang="uk-UA" dirty="0" smtClean="0"/>
              <a:t>Європи.</a:t>
            </a:r>
            <a:r>
              <a:rPr lang="uk-UA" dirty="0"/>
              <a:t> </a:t>
            </a:r>
            <a:r>
              <a:rPr lang="uk-UA" b="1" dirty="0" smtClean="0"/>
              <a:t>Доступ</a:t>
            </a:r>
            <a:r>
              <a:rPr lang="uk-UA" b="1" dirty="0"/>
              <a:t>: </a:t>
            </a:r>
            <a:r>
              <a:rPr lang="uk-UA" dirty="0"/>
              <a:t>вільно в мережі </a:t>
            </a:r>
            <a:r>
              <a:rPr lang="uk-UA" dirty="0" smtClean="0"/>
              <a:t>Інтернет</a:t>
            </a:r>
            <a:r>
              <a:rPr lang="en-US" dirty="0" smtClean="0"/>
              <a:t> </a:t>
            </a:r>
            <a:r>
              <a:rPr lang="uk-UA" dirty="0" smtClean="0"/>
              <a:t>за посиланням: </a:t>
            </a:r>
            <a:r>
              <a:rPr lang="en-US" dirty="0" smtClean="0">
                <a:hlinkClick r:id="rId2"/>
              </a:rPr>
              <a:t>https</a:t>
            </a:r>
            <a:r>
              <a:rPr lang="en-US" dirty="0">
                <a:hlinkClick r:id="rId2"/>
              </a:rPr>
              <a:t>://</a:t>
            </a:r>
            <a:r>
              <a:rPr lang="en-US" dirty="0" smtClean="0">
                <a:hlinkClick r:id="rId2"/>
              </a:rPr>
              <a:t>muse.jhu.edu/search?action=oa_browse</a:t>
            </a:r>
            <a:r>
              <a:rPr lang="uk-UA" dirty="0" smtClean="0"/>
              <a:t> </a:t>
            </a:r>
            <a:endParaRPr lang="uk-UA"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889" y="1834008"/>
            <a:ext cx="8767599" cy="5023992"/>
          </a:xfrm>
          <a:prstGeom prst="rect">
            <a:avLst/>
          </a:prstGeom>
        </p:spPr>
      </p:pic>
    </p:spTree>
    <p:extLst>
      <p:ext uri="{BB962C8B-B14F-4D97-AF65-F5344CB8AC3E}">
        <p14:creationId xmlns:p14="http://schemas.microsoft.com/office/powerpoint/2010/main" val="184804400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16632"/>
            <a:ext cx="8064896" cy="2185214"/>
          </a:xfrm>
          <a:prstGeom prst="rect">
            <a:avLst/>
          </a:prstGeom>
          <a:noFill/>
        </p:spPr>
        <p:txBody>
          <a:bodyPr wrap="square" rtlCol="0">
            <a:spAutoFit/>
          </a:bodyPr>
          <a:lstStyle/>
          <a:p>
            <a:r>
              <a:rPr lang="en-US" sz="2800" b="1" dirty="0">
                <a:hlinkClick r:id="rId2"/>
              </a:rPr>
              <a:t>Perseus Digital </a:t>
            </a:r>
            <a:r>
              <a:rPr lang="en-US" sz="2800" b="1" dirty="0" smtClean="0">
                <a:hlinkClick r:id="rId2"/>
              </a:rPr>
              <a:t>Library</a:t>
            </a:r>
            <a:endParaRPr lang="uk-UA" sz="2800" b="1" dirty="0" smtClean="0"/>
          </a:p>
          <a:p>
            <a:endParaRPr lang="uk-UA" b="1" dirty="0"/>
          </a:p>
          <a:p>
            <a:r>
              <a:rPr lang="uk-UA" dirty="0"/>
              <a:t>Найбільша </a:t>
            </a:r>
            <a:r>
              <a:rPr lang="uk-UA" dirty="0" err="1"/>
              <a:t>онлайнова</a:t>
            </a:r>
            <a:r>
              <a:rPr lang="uk-UA" dirty="0"/>
              <a:t> база даних латинських та грецьких текстів і археологічних знахідок. Цифрова колекція містить 6.5 млн. грецьких 4 млн. латинських текстів; понад 64 тис. зображень та 3-D презентацій.  </a:t>
            </a:r>
            <a:r>
              <a:rPr lang="uk-UA" b="1" dirty="0" smtClean="0"/>
              <a:t>Доступ</a:t>
            </a:r>
            <a:r>
              <a:rPr lang="uk-UA" b="1" dirty="0"/>
              <a:t>: </a:t>
            </a:r>
            <a:r>
              <a:rPr lang="uk-UA" dirty="0"/>
              <a:t>вільно в мережі </a:t>
            </a:r>
            <a:r>
              <a:rPr lang="uk-UA" dirty="0" smtClean="0"/>
              <a:t>Інтернет за посиланням: </a:t>
            </a:r>
            <a:r>
              <a:rPr lang="en-US" dirty="0">
                <a:hlinkClick r:id="rId2"/>
              </a:rPr>
              <a:t>http://www.perseus.tufts.edu/hopper</a:t>
            </a:r>
            <a:r>
              <a:rPr lang="en-US" dirty="0" smtClean="0">
                <a:hlinkClick r:id="rId2"/>
              </a:rPr>
              <a:t>/</a:t>
            </a:r>
            <a:r>
              <a:rPr lang="uk-UA" dirty="0" smtClean="0"/>
              <a:t> </a:t>
            </a:r>
            <a:endParaRPr lang="uk-UA" dirty="0"/>
          </a:p>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2022412"/>
            <a:ext cx="8352928" cy="4835587"/>
          </a:xfrm>
          <a:prstGeom prst="rect">
            <a:avLst/>
          </a:prstGeom>
        </p:spPr>
      </p:pic>
    </p:spTree>
    <p:extLst>
      <p:ext uri="{BB962C8B-B14F-4D97-AF65-F5344CB8AC3E}">
        <p14:creationId xmlns:p14="http://schemas.microsoft.com/office/powerpoint/2010/main" val="113350020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0"/>
            <a:ext cx="8280920" cy="2462213"/>
          </a:xfrm>
          <a:prstGeom prst="rect">
            <a:avLst/>
          </a:prstGeom>
          <a:noFill/>
        </p:spPr>
        <p:txBody>
          <a:bodyPr wrap="square" rtlCol="0">
            <a:spAutoFit/>
          </a:bodyPr>
          <a:lstStyle/>
          <a:p>
            <a:pPr algn="ctr"/>
            <a:r>
              <a:rPr lang="en-US" sz="2800" b="1" dirty="0" smtClean="0">
                <a:hlinkClick r:id="rId2"/>
              </a:rPr>
              <a:t>Persée</a:t>
            </a:r>
            <a:endParaRPr lang="uk-UA" sz="2800" b="1" dirty="0" smtClean="0"/>
          </a:p>
          <a:p>
            <a:endParaRPr lang="uk-UA" b="1" dirty="0"/>
          </a:p>
          <a:p>
            <a:r>
              <a:rPr lang="uk-UA" dirty="0"/>
              <a:t>Портал, на якому представлено колекцію французьких журналів в галузі гуманітарних та соціальних наук. Колекція містить повні тексти близько 90 тисяч статей та близько 14 тисяч аудіо-файлів (версій) статей з 72 найменувань періодичних видань. </a:t>
            </a:r>
            <a:r>
              <a:rPr lang="uk-UA" b="1" dirty="0" smtClean="0"/>
              <a:t>Доступ</a:t>
            </a:r>
            <a:r>
              <a:rPr lang="uk-UA" b="1" dirty="0"/>
              <a:t>: </a:t>
            </a:r>
            <a:r>
              <a:rPr lang="uk-UA" dirty="0"/>
              <a:t>вільно в мережі </a:t>
            </a:r>
            <a:r>
              <a:rPr lang="uk-UA" dirty="0" smtClean="0"/>
              <a:t>Інтернет за посиланням: </a:t>
            </a:r>
            <a:r>
              <a:rPr lang="en-US" dirty="0">
                <a:hlinkClick r:id="rId3"/>
              </a:rPr>
              <a:t>https://www.persee.fr</a:t>
            </a:r>
            <a:r>
              <a:rPr lang="en-US" dirty="0" smtClean="0">
                <a:hlinkClick r:id="rId3"/>
              </a:rPr>
              <a:t>/</a:t>
            </a:r>
            <a:r>
              <a:rPr lang="uk-UA" dirty="0" smtClean="0"/>
              <a:t> </a:t>
            </a:r>
            <a:endParaRPr lang="uk-UA" dirty="0"/>
          </a:p>
          <a:p>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276765"/>
            <a:ext cx="7920880" cy="4581234"/>
          </a:xfrm>
          <a:prstGeom prst="rect">
            <a:avLst/>
          </a:prstGeom>
        </p:spPr>
      </p:pic>
    </p:spTree>
    <p:extLst>
      <p:ext uri="{BB962C8B-B14F-4D97-AF65-F5344CB8AC3E}">
        <p14:creationId xmlns:p14="http://schemas.microsoft.com/office/powerpoint/2010/main" val="16394414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711357"/>
            <a:ext cx="8388424" cy="5112363"/>
          </a:xfrm>
          <a:prstGeom prst="rect">
            <a:avLst/>
          </a:prstGeom>
        </p:spPr>
      </p:pic>
      <p:sp>
        <p:nvSpPr>
          <p:cNvPr id="3" name="TextBox 2"/>
          <p:cNvSpPr txBox="1"/>
          <p:nvPr/>
        </p:nvSpPr>
        <p:spPr>
          <a:xfrm>
            <a:off x="179512" y="188640"/>
            <a:ext cx="8280920" cy="1754326"/>
          </a:xfrm>
          <a:prstGeom prst="rect">
            <a:avLst/>
          </a:prstGeom>
          <a:noFill/>
        </p:spPr>
        <p:txBody>
          <a:bodyPr wrap="square" rtlCol="0">
            <a:spAutoFit/>
          </a:bodyPr>
          <a:lstStyle/>
          <a:p>
            <a:r>
              <a:rPr lang="en-US" b="1" dirty="0">
                <a:hlinkClick r:id="rId3"/>
              </a:rPr>
              <a:t>OAPEN (Open Access Publishing in European Networks</a:t>
            </a:r>
            <a:r>
              <a:rPr lang="en-US" b="1" dirty="0" smtClean="0">
                <a:hlinkClick r:id="rId3"/>
              </a:rPr>
              <a:t>)</a:t>
            </a:r>
            <a:r>
              <a:rPr lang="uk-UA" b="1" dirty="0" smtClean="0"/>
              <a:t> - </a:t>
            </a:r>
            <a:r>
              <a:rPr lang="uk-UA" dirty="0"/>
              <a:t>Міжнародний проект відкритого доступу до монографій в галузі гуманітарних та соціальних наук. Повні тексти в </a:t>
            </a:r>
            <a:r>
              <a:rPr lang="uk-UA" dirty="0" err="1"/>
              <a:t>pdf</a:t>
            </a:r>
            <a:r>
              <a:rPr lang="uk-UA" dirty="0"/>
              <a:t> форматі. OAPEN містить монографії  англійською (362), німецькою (138), італійською мовою (114), тощо.</a:t>
            </a:r>
          </a:p>
          <a:p>
            <a:r>
              <a:rPr lang="uk-UA" b="1" dirty="0"/>
              <a:t>Доступ: </a:t>
            </a:r>
            <a:r>
              <a:rPr lang="uk-UA" dirty="0"/>
              <a:t>вільно в мережі </a:t>
            </a:r>
            <a:r>
              <a:rPr lang="uk-UA" dirty="0" smtClean="0"/>
              <a:t>Інтернет за посиланням: </a:t>
            </a:r>
            <a:r>
              <a:rPr lang="en-US" dirty="0">
                <a:hlinkClick r:id="rId3"/>
              </a:rPr>
              <a:t>https://www.oapen.org</a:t>
            </a:r>
            <a:r>
              <a:rPr lang="en-US" dirty="0" smtClean="0">
                <a:hlinkClick r:id="rId3"/>
              </a:rPr>
              <a:t>/</a:t>
            </a:r>
            <a:r>
              <a:rPr lang="uk-UA" dirty="0" smtClean="0"/>
              <a:t> </a:t>
            </a:r>
            <a:endParaRPr lang="uk-UA" dirty="0"/>
          </a:p>
          <a:p>
            <a:endParaRPr lang="en-US" dirty="0"/>
          </a:p>
        </p:txBody>
      </p:sp>
    </p:spTree>
    <p:extLst>
      <p:ext uri="{BB962C8B-B14F-4D97-AF65-F5344CB8AC3E}">
        <p14:creationId xmlns:p14="http://schemas.microsoft.com/office/powerpoint/2010/main" val="184135668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133273"/>
            <a:ext cx="7815538" cy="4743929"/>
          </a:xfrm>
          <a:prstGeom prst="rect">
            <a:avLst/>
          </a:prstGeom>
        </p:spPr>
      </p:pic>
      <p:sp>
        <p:nvSpPr>
          <p:cNvPr id="3" name="TextBox 2"/>
          <p:cNvSpPr txBox="1"/>
          <p:nvPr/>
        </p:nvSpPr>
        <p:spPr>
          <a:xfrm>
            <a:off x="179512" y="116632"/>
            <a:ext cx="8424936" cy="2308324"/>
          </a:xfrm>
          <a:prstGeom prst="rect">
            <a:avLst/>
          </a:prstGeom>
          <a:noFill/>
        </p:spPr>
        <p:txBody>
          <a:bodyPr wrap="square" rtlCol="0">
            <a:spAutoFit/>
          </a:bodyPr>
          <a:lstStyle/>
          <a:p>
            <a:r>
              <a:rPr lang="en-US" b="1" dirty="0">
                <a:hlinkClick r:id="rId3"/>
              </a:rPr>
              <a:t>Manuscriptorium (Digital Library of Written Cultural Heritage</a:t>
            </a:r>
            <a:r>
              <a:rPr lang="en-US" b="1" dirty="0" smtClean="0">
                <a:hlinkClick r:id="rId3"/>
              </a:rPr>
              <a:t>)</a:t>
            </a:r>
            <a:r>
              <a:rPr lang="uk-UA" b="1" dirty="0" smtClean="0"/>
              <a:t> - </a:t>
            </a:r>
            <a:r>
              <a:rPr lang="uk-UA" dirty="0"/>
              <a:t>Проект </a:t>
            </a:r>
            <a:r>
              <a:rPr lang="uk-UA" dirty="0" err="1"/>
              <a:t>Manuscriptorium</a:t>
            </a:r>
            <a:r>
              <a:rPr lang="uk-UA" dirty="0"/>
              <a:t> створює віртуальне середовище для дослідників, яке забезпечує доступ до цифрових документів у сфері історичних джерел (рукописів, інкунабул, </a:t>
            </a:r>
            <a:r>
              <a:rPr lang="uk-UA" dirty="0" err="1"/>
              <a:t>стародруків</a:t>
            </a:r>
            <a:r>
              <a:rPr lang="uk-UA" dirty="0"/>
              <a:t>, карт, статутів та інших типів документів). Сервіс надає прямий доступ до більш ніж 5 мільйонів цифрових зображень.  </a:t>
            </a:r>
          </a:p>
          <a:p>
            <a:r>
              <a:rPr lang="uk-UA" b="1" dirty="0"/>
              <a:t>Доступ: </a:t>
            </a:r>
            <a:r>
              <a:rPr lang="uk-UA" dirty="0"/>
              <a:t>вільно в мережі </a:t>
            </a:r>
            <a:r>
              <a:rPr lang="uk-UA" dirty="0" smtClean="0"/>
              <a:t>Інтернет за посиланням: </a:t>
            </a:r>
            <a:r>
              <a:rPr lang="en-US" dirty="0">
                <a:hlinkClick r:id="rId4"/>
              </a:rPr>
              <a:t>http://</a:t>
            </a:r>
            <a:r>
              <a:rPr lang="en-US" dirty="0" smtClean="0">
                <a:hlinkClick r:id="rId4"/>
              </a:rPr>
              <a:t>www.manuscriptorium.com/en</a:t>
            </a:r>
            <a:r>
              <a:rPr lang="uk-UA" dirty="0" smtClean="0"/>
              <a:t> </a:t>
            </a:r>
            <a:endParaRPr lang="uk-UA" dirty="0"/>
          </a:p>
          <a:p>
            <a:endParaRPr lang="en-US" dirty="0"/>
          </a:p>
        </p:txBody>
      </p:sp>
    </p:spTree>
    <p:extLst>
      <p:ext uri="{BB962C8B-B14F-4D97-AF65-F5344CB8AC3E}">
        <p14:creationId xmlns:p14="http://schemas.microsoft.com/office/powerpoint/2010/main" val="14992693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080" y="1917656"/>
            <a:ext cx="8172400" cy="4940344"/>
          </a:xfrm>
          <a:prstGeom prst="rect">
            <a:avLst/>
          </a:prstGeom>
        </p:spPr>
      </p:pic>
      <p:sp>
        <p:nvSpPr>
          <p:cNvPr id="3" name="TextBox 2"/>
          <p:cNvSpPr txBox="1"/>
          <p:nvPr/>
        </p:nvSpPr>
        <p:spPr>
          <a:xfrm>
            <a:off x="179512" y="116632"/>
            <a:ext cx="8424936" cy="2031325"/>
          </a:xfrm>
          <a:prstGeom prst="rect">
            <a:avLst/>
          </a:prstGeom>
          <a:noFill/>
        </p:spPr>
        <p:txBody>
          <a:bodyPr wrap="square" rtlCol="0">
            <a:spAutoFit/>
          </a:bodyPr>
          <a:lstStyle/>
          <a:p>
            <a:r>
              <a:rPr lang="en-US" b="1" dirty="0" smtClean="0">
                <a:hlinkClick r:id="rId3"/>
              </a:rPr>
              <a:t>Europeana</a:t>
            </a:r>
            <a:r>
              <a:rPr lang="uk-UA" b="1" dirty="0" smtClean="0"/>
              <a:t> - </a:t>
            </a:r>
            <a:r>
              <a:rPr lang="uk-UA" dirty="0"/>
              <a:t>Європейська цифрова бібліотека, проект, що має на меті показати європейську культурну спадщину і вже зараз нараховує понад 15 мільйонів цифрових об'єктів. Партнерами бібліотеки є музеї та галереї, архіви, бібліотеки, серед них - </a:t>
            </a:r>
            <a:r>
              <a:rPr lang="uk-UA" dirty="0" err="1"/>
              <a:t>Rijksmuseum</a:t>
            </a:r>
            <a:r>
              <a:rPr lang="uk-UA" dirty="0"/>
              <a:t> в Амстердамі, Британська бібліотека в Лондоні і Лувр у Парижі. </a:t>
            </a:r>
            <a:r>
              <a:rPr lang="uk-UA" dirty="0" smtClean="0"/>
              <a:t> </a:t>
            </a:r>
            <a:r>
              <a:rPr lang="uk-UA" b="1" dirty="0" smtClean="0"/>
              <a:t>Доступ</a:t>
            </a:r>
            <a:r>
              <a:rPr lang="uk-UA" b="1" dirty="0"/>
              <a:t>: </a:t>
            </a:r>
            <a:r>
              <a:rPr lang="uk-UA" dirty="0"/>
              <a:t>вільно в мережі </a:t>
            </a:r>
            <a:r>
              <a:rPr lang="uk-UA" dirty="0" smtClean="0"/>
              <a:t>Інтернет за посиланням: </a:t>
            </a:r>
            <a:r>
              <a:rPr lang="en-US" dirty="0">
                <a:hlinkClick r:id="rId4"/>
              </a:rPr>
              <a:t>https://</a:t>
            </a:r>
            <a:r>
              <a:rPr lang="en-US" dirty="0" smtClean="0">
                <a:hlinkClick r:id="rId4"/>
              </a:rPr>
              <a:t>www.europeana.eu/en</a:t>
            </a:r>
            <a:r>
              <a:rPr lang="uk-UA" dirty="0" smtClean="0"/>
              <a:t> </a:t>
            </a:r>
            <a:endParaRPr lang="uk-UA" dirty="0"/>
          </a:p>
          <a:p>
            <a:endParaRPr lang="en-US" dirty="0"/>
          </a:p>
        </p:txBody>
      </p:sp>
    </p:spTree>
    <p:extLst>
      <p:ext uri="{BB962C8B-B14F-4D97-AF65-F5344CB8AC3E}">
        <p14:creationId xmlns:p14="http://schemas.microsoft.com/office/powerpoint/2010/main" val="2015699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8229600" cy="4525963"/>
          </a:xfrm>
        </p:spPr>
        <p:txBody>
          <a:bodyPr>
            <a:normAutofit/>
          </a:bodyPr>
          <a:lstStyle/>
          <a:p>
            <a:pPr marL="0" indent="0">
              <a:buNone/>
            </a:pPr>
            <a:r>
              <a:rPr lang="it-IT" sz="4400" b="1" dirty="0">
                <a:solidFill>
                  <a:srgbClr val="FF0000"/>
                </a:solidFill>
              </a:rPr>
              <a:t>«» + «» </a:t>
            </a:r>
            <a:endParaRPr lang="uk-UA" sz="4400" b="1" dirty="0" smtClean="0">
              <a:solidFill>
                <a:srgbClr val="FF0000"/>
              </a:solidFill>
            </a:endParaRPr>
          </a:p>
          <a:p>
            <a:r>
              <a:rPr lang="it-IT" dirty="0" err="1" smtClean="0"/>
              <a:t>Знайде</a:t>
            </a:r>
            <a:r>
              <a:rPr lang="it-IT" dirty="0" smtClean="0"/>
              <a:t> </a:t>
            </a:r>
            <a:r>
              <a:rPr lang="it-IT" dirty="0" err="1"/>
              <a:t>всі</a:t>
            </a:r>
            <a:r>
              <a:rPr lang="it-IT" dirty="0"/>
              <a:t> </a:t>
            </a:r>
            <a:r>
              <a:rPr lang="it-IT" dirty="0" err="1"/>
              <a:t>сторінки</a:t>
            </a:r>
            <a:r>
              <a:rPr lang="it-IT" dirty="0"/>
              <a:t>, </a:t>
            </a:r>
            <a:r>
              <a:rPr lang="it-IT" dirty="0" err="1"/>
              <a:t>що</a:t>
            </a:r>
            <a:r>
              <a:rPr lang="it-IT" dirty="0"/>
              <a:t> </a:t>
            </a:r>
            <a:r>
              <a:rPr lang="it-IT" dirty="0" err="1"/>
              <a:t>містять</a:t>
            </a:r>
            <a:r>
              <a:rPr lang="it-IT" dirty="0"/>
              <a:t> </a:t>
            </a:r>
            <a:r>
              <a:rPr lang="it-IT" dirty="0" err="1"/>
              <a:t>обидві</a:t>
            </a:r>
            <a:r>
              <a:rPr lang="it-IT" dirty="0"/>
              <a:t> </a:t>
            </a:r>
            <a:r>
              <a:rPr lang="it-IT" dirty="0" err="1"/>
              <a:t>фрази</a:t>
            </a:r>
            <a:r>
              <a:rPr lang="it-IT" dirty="0"/>
              <a:t>, </a:t>
            </a:r>
            <a:r>
              <a:rPr lang="it-IT" dirty="0" err="1"/>
              <a:t>вказані</a:t>
            </a:r>
            <a:r>
              <a:rPr lang="it-IT" dirty="0"/>
              <a:t> </a:t>
            </a:r>
            <a:r>
              <a:rPr lang="it-IT" dirty="0" err="1"/>
              <a:t>у</a:t>
            </a:r>
            <a:r>
              <a:rPr lang="it-IT" dirty="0"/>
              <a:t> </a:t>
            </a:r>
            <a:r>
              <a:rPr lang="it-IT" dirty="0" err="1"/>
              <a:t>лапках</a:t>
            </a:r>
            <a:r>
              <a:rPr lang="it-IT" dirty="0"/>
              <a:t>. </a:t>
            </a:r>
            <a:r>
              <a:rPr lang="it-IT" dirty="0" err="1"/>
              <a:t>Іншим</a:t>
            </a:r>
            <a:r>
              <a:rPr lang="it-IT" dirty="0"/>
              <a:t> </a:t>
            </a:r>
            <a:r>
              <a:rPr lang="it-IT" dirty="0" err="1" smtClean="0"/>
              <a:t>варіантом</a:t>
            </a:r>
            <a:r>
              <a:rPr lang="it-IT" dirty="0" smtClean="0"/>
              <a:t> </a:t>
            </a:r>
            <a:r>
              <a:rPr lang="it-IT" dirty="0" err="1"/>
              <a:t>є</a:t>
            </a:r>
            <a:r>
              <a:rPr lang="it-IT" dirty="0"/>
              <a:t> </a:t>
            </a:r>
            <a:r>
              <a:rPr lang="it-IT" dirty="0" err="1"/>
              <a:t>використання</a:t>
            </a:r>
            <a:r>
              <a:rPr lang="it-IT" dirty="0"/>
              <a:t> «» + СЛОВО. </a:t>
            </a:r>
            <a:endParaRPr lang="uk-UA" dirty="0" smtClean="0"/>
          </a:p>
          <a:p>
            <a:r>
              <a:rPr lang="it-IT" dirty="0" err="1" smtClean="0"/>
              <a:t>Наприклад</a:t>
            </a:r>
            <a:r>
              <a:rPr lang="it-IT" dirty="0"/>
              <a:t>: </a:t>
            </a:r>
            <a:r>
              <a:rPr lang="it-IT" i="1" dirty="0">
                <a:solidFill>
                  <a:srgbClr val="0070C0"/>
                </a:solidFill>
              </a:rPr>
              <a:t>«</a:t>
            </a:r>
            <a:r>
              <a:rPr lang="it-IT" i="1" dirty="0" err="1">
                <a:solidFill>
                  <a:srgbClr val="0070C0"/>
                </a:solidFill>
              </a:rPr>
              <a:t>Christianity</a:t>
            </a:r>
            <a:r>
              <a:rPr lang="it-IT" i="1" dirty="0">
                <a:solidFill>
                  <a:srgbClr val="0070C0"/>
                </a:solidFill>
              </a:rPr>
              <a:t> in the Roman Empire» + </a:t>
            </a:r>
            <a:r>
              <a:rPr lang="it-IT" i="1" dirty="0" err="1">
                <a:solidFill>
                  <a:srgbClr val="0070C0"/>
                </a:solidFill>
              </a:rPr>
              <a:t>paganism</a:t>
            </a:r>
            <a:r>
              <a:rPr lang="it-IT" i="1" dirty="0">
                <a:solidFill>
                  <a:srgbClr val="0070C0"/>
                </a:solidFill>
              </a:rPr>
              <a:t> </a:t>
            </a:r>
            <a:r>
              <a:rPr lang="it-IT" dirty="0" err="1"/>
              <a:t>показує</a:t>
            </a:r>
            <a:r>
              <a:rPr lang="it-IT" dirty="0"/>
              <a:t> </a:t>
            </a:r>
            <a:r>
              <a:rPr lang="it-IT" dirty="0" err="1"/>
              <a:t>сторінки</a:t>
            </a:r>
            <a:r>
              <a:rPr lang="it-IT" dirty="0"/>
              <a:t>, </a:t>
            </a:r>
            <a:r>
              <a:rPr lang="it-IT" dirty="0" err="1"/>
              <a:t>які</a:t>
            </a:r>
            <a:r>
              <a:rPr lang="it-IT" dirty="0"/>
              <a:t> </a:t>
            </a:r>
            <a:r>
              <a:rPr lang="it-IT" dirty="0" err="1"/>
              <a:t>містять</a:t>
            </a:r>
            <a:r>
              <a:rPr lang="it-IT" dirty="0"/>
              <a:t> </a:t>
            </a:r>
            <a:r>
              <a:rPr lang="it-IT" dirty="0" err="1"/>
              <a:t>фразу</a:t>
            </a:r>
            <a:r>
              <a:rPr lang="it-IT" dirty="0"/>
              <a:t> </a:t>
            </a:r>
            <a:r>
              <a:rPr lang="it-IT" dirty="0" err="1"/>
              <a:t>Christianity</a:t>
            </a:r>
            <a:r>
              <a:rPr lang="it-IT" dirty="0"/>
              <a:t> in the Roman Empire </a:t>
            </a:r>
            <a:r>
              <a:rPr lang="it-IT" dirty="0" err="1"/>
              <a:t>та</a:t>
            </a:r>
            <a:r>
              <a:rPr lang="it-IT" dirty="0"/>
              <a:t> </a:t>
            </a:r>
            <a:r>
              <a:rPr lang="it-IT" dirty="0" err="1"/>
              <a:t>слово</a:t>
            </a:r>
            <a:r>
              <a:rPr lang="it-IT" dirty="0"/>
              <a:t> </a:t>
            </a:r>
            <a:r>
              <a:rPr lang="it-IT" dirty="0" err="1"/>
              <a:t>paganism</a:t>
            </a:r>
            <a:r>
              <a:rPr lang="it-IT" dirty="0"/>
              <a:t>.</a:t>
            </a:r>
            <a:endParaRPr lang="en-US" dirty="0"/>
          </a:p>
        </p:txBody>
      </p:sp>
    </p:spTree>
    <p:extLst>
      <p:ext uri="{BB962C8B-B14F-4D97-AF65-F5344CB8AC3E}">
        <p14:creationId xmlns:p14="http://schemas.microsoft.com/office/powerpoint/2010/main" val="26256666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04664"/>
            <a:ext cx="8208912" cy="5324535"/>
          </a:xfrm>
          <a:prstGeom prst="rect">
            <a:avLst/>
          </a:prstGeom>
          <a:noFill/>
        </p:spPr>
        <p:txBody>
          <a:bodyPr wrap="square" rtlCol="0">
            <a:spAutoFit/>
          </a:bodyPr>
          <a:lstStyle/>
          <a:p>
            <a:pPr algn="ctr"/>
            <a:r>
              <a:rPr lang="uk-UA" sz="4000" dirty="0" smtClean="0"/>
              <a:t>Препринти</a:t>
            </a:r>
            <a:endParaRPr lang="en-US" sz="4000" dirty="0" smtClean="0"/>
          </a:p>
          <a:p>
            <a:endParaRPr lang="en-US" dirty="0"/>
          </a:p>
          <a:p>
            <a:endParaRPr lang="uk-UA" dirty="0" smtClean="0"/>
          </a:p>
          <a:p>
            <a:r>
              <a:rPr lang="uk-UA" sz="2400" dirty="0" smtClean="0"/>
              <a:t>Препринт </a:t>
            </a:r>
            <a:r>
              <a:rPr lang="uk-UA" sz="2400" dirty="0"/>
              <a:t>- це версія наукового рукопису, розміщена на загальнодоступному сервері ПЕРЕД офіційною експертною оцінкою (рецензування). </a:t>
            </a:r>
            <a:endParaRPr lang="uk-UA" sz="2400" dirty="0" smtClean="0"/>
          </a:p>
          <a:p>
            <a:endParaRPr lang="uk-UA" sz="2400" dirty="0"/>
          </a:p>
          <a:p>
            <a:r>
              <a:rPr lang="uk-UA" sz="2400" dirty="0" smtClean="0"/>
              <a:t>Щойно </a:t>
            </a:r>
            <a:r>
              <a:rPr lang="uk-UA" sz="2400" dirty="0"/>
              <a:t>його опублікують, препринт стає постійною частиною наукового світу, доступним для читання в Інтернет та має власний унікальний DOI. </a:t>
            </a:r>
            <a:endParaRPr lang="uk-UA" sz="2400" dirty="0" smtClean="0"/>
          </a:p>
          <a:p>
            <a:endParaRPr lang="uk-UA" sz="2400" dirty="0"/>
          </a:p>
          <a:p>
            <a:r>
              <a:rPr lang="uk-UA" sz="2400" dirty="0" smtClean="0"/>
              <a:t>Поділившись </a:t>
            </a:r>
            <a:r>
              <a:rPr lang="uk-UA" sz="2400" dirty="0"/>
              <a:t>власним препринтом статті, Ви можете прискорити швидкість, з якою наука рухається вперед та збільшити видимість свого дослідження.</a:t>
            </a:r>
            <a:endParaRPr lang="en-US" sz="2400" dirty="0"/>
          </a:p>
        </p:txBody>
      </p:sp>
    </p:spTree>
    <p:extLst>
      <p:ext uri="{BB962C8B-B14F-4D97-AF65-F5344CB8AC3E}">
        <p14:creationId xmlns:p14="http://schemas.microsoft.com/office/powerpoint/2010/main" val="16035969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9000"/>
            <a:ext cx="9144000" cy="5070415"/>
          </a:xfrm>
          <a:prstGeom prst="rect">
            <a:avLst/>
          </a:prstGeom>
        </p:spPr>
      </p:pic>
      <p:sp>
        <p:nvSpPr>
          <p:cNvPr id="3" name="TextBox 2"/>
          <p:cNvSpPr txBox="1"/>
          <p:nvPr/>
        </p:nvSpPr>
        <p:spPr>
          <a:xfrm>
            <a:off x="395536" y="5733256"/>
            <a:ext cx="4608512" cy="369332"/>
          </a:xfrm>
          <a:prstGeom prst="rect">
            <a:avLst/>
          </a:prstGeom>
          <a:noFill/>
        </p:spPr>
        <p:txBody>
          <a:bodyPr wrap="square" rtlCol="0">
            <a:spAutoFit/>
          </a:bodyPr>
          <a:lstStyle/>
          <a:p>
            <a:r>
              <a:rPr lang="en-US" dirty="0">
                <a:hlinkClick r:id="rId3"/>
              </a:rPr>
              <a:t>https://osf.io/preprints/bodoarxiv</a:t>
            </a:r>
            <a:r>
              <a:rPr lang="en-US" dirty="0" smtClean="0">
                <a:hlinkClick r:id="rId3"/>
              </a:rPr>
              <a:t>/</a:t>
            </a:r>
            <a:r>
              <a:rPr lang="uk-UA" dirty="0" smtClean="0"/>
              <a:t> </a:t>
            </a:r>
            <a:endParaRPr lang="en-US" dirty="0"/>
          </a:p>
        </p:txBody>
      </p:sp>
    </p:spTree>
    <p:extLst>
      <p:ext uri="{BB962C8B-B14F-4D97-AF65-F5344CB8AC3E}">
        <p14:creationId xmlns:p14="http://schemas.microsoft.com/office/powerpoint/2010/main" val="179155754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8200"/>
            <a:ext cx="9144000" cy="5160854"/>
          </a:xfrm>
          <a:prstGeom prst="rect">
            <a:avLst/>
          </a:prstGeom>
        </p:spPr>
      </p:pic>
      <p:sp>
        <p:nvSpPr>
          <p:cNvPr id="3" name="TextBox 2"/>
          <p:cNvSpPr txBox="1"/>
          <p:nvPr/>
        </p:nvSpPr>
        <p:spPr>
          <a:xfrm>
            <a:off x="467544" y="5661248"/>
            <a:ext cx="3888432" cy="369332"/>
          </a:xfrm>
          <a:prstGeom prst="rect">
            <a:avLst/>
          </a:prstGeom>
          <a:noFill/>
        </p:spPr>
        <p:txBody>
          <a:bodyPr wrap="square" rtlCol="0">
            <a:spAutoFit/>
          </a:bodyPr>
          <a:lstStyle/>
          <a:p>
            <a:r>
              <a:rPr lang="en-US" dirty="0">
                <a:hlinkClick r:id="rId3"/>
              </a:rPr>
              <a:t>https://mediarxiv.org</a:t>
            </a:r>
            <a:r>
              <a:rPr lang="en-US" dirty="0" smtClean="0">
                <a:hlinkClick r:id="rId3"/>
              </a:rPr>
              <a:t>/</a:t>
            </a:r>
            <a:r>
              <a:rPr lang="uk-UA" dirty="0" smtClean="0"/>
              <a:t> </a:t>
            </a:r>
            <a:endParaRPr lang="en-US" dirty="0"/>
          </a:p>
        </p:txBody>
      </p:sp>
    </p:spTree>
    <p:extLst>
      <p:ext uri="{BB962C8B-B14F-4D97-AF65-F5344CB8AC3E}">
        <p14:creationId xmlns:p14="http://schemas.microsoft.com/office/powerpoint/2010/main" val="19230047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4664"/>
            <a:ext cx="9144000" cy="5164577"/>
          </a:xfrm>
          <a:prstGeom prst="rect">
            <a:avLst/>
          </a:prstGeom>
        </p:spPr>
      </p:pic>
      <p:sp>
        <p:nvSpPr>
          <p:cNvPr id="3" name="TextBox 2"/>
          <p:cNvSpPr txBox="1"/>
          <p:nvPr/>
        </p:nvSpPr>
        <p:spPr>
          <a:xfrm>
            <a:off x="539552" y="5569241"/>
            <a:ext cx="4032448" cy="369332"/>
          </a:xfrm>
          <a:prstGeom prst="rect">
            <a:avLst/>
          </a:prstGeom>
          <a:noFill/>
        </p:spPr>
        <p:txBody>
          <a:bodyPr wrap="square" rtlCol="0">
            <a:spAutoFit/>
          </a:bodyPr>
          <a:lstStyle/>
          <a:p>
            <a:r>
              <a:rPr lang="en-US" dirty="0">
                <a:hlinkClick r:id="rId3"/>
              </a:rPr>
              <a:t>http://philsci-archive.pitt.edu</a:t>
            </a:r>
            <a:r>
              <a:rPr lang="en-US" dirty="0" smtClean="0">
                <a:hlinkClick r:id="rId3"/>
              </a:rPr>
              <a:t>/</a:t>
            </a:r>
            <a:r>
              <a:rPr lang="uk-UA" dirty="0" smtClean="0"/>
              <a:t> </a:t>
            </a:r>
            <a:endParaRPr lang="en-US" dirty="0"/>
          </a:p>
        </p:txBody>
      </p:sp>
    </p:spTree>
    <p:extLst>
      <p:ext uri="{BB962C8B-B14F-4D97-AF65-F5344CB8AC3E}">
        <p14:creationId xmlns:p14="http://schemas.microsoft.com/office/powerpoint/2010/main" val="84619324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9" y="260648"/>
            <a:ext cx="9144000" cy="5172946"/>
          </a:xfrm>
          <a:prstGeom prst="rect">
            <a:avLst/>
          </a:prstGeom>
        </p:spPr>
      </p:pic>
      <p:sp>
        <p:nvSpPr>
          <p:cNvPr id="3" name="TextBox 2"/>
          <p:cNvSpPr txBox="1"/>
          <p:nvPr/>
        </p:nvSpPr>
        <p:spPr>
          <a:xfrm>
            <a:off x="467544" y="5229200"/>
            <a:ext cx="4103307" cy="369332"/>
          </a:xfrm>
          <a:prstGeom prst="rect">
            <a:avLst/>
          </a:prstGeom>
          <a:noFill/>
        </p:spPr>
        <p:txBody>
          <a:bodyPr wrap="square" rtlCol="0">
            <a:spAutoFit/>
          </a:bodyPr>
          <a:lstStyle/>
          <a:p>
            <a:r>
              <a:rPr lang="en-US" dirty="0">
                <a:hlinkClick r:id="rId3"/>
              </a:rPr>
              <a:t>https://thewinnower.com</a:t>
            </a:r>
            <a:r>
              <a:rPr lang="en-US" dirty="0" smtClean="0">
                <a:hlinkClick r:id="rId3"/>
              </a:rPr>
              <a:t>/</a:t>
            </a:r>
            <a:r>
              <a:rPr lang="uk-UA" dirty="0" smtClean="0"/>
              <a:t> </a:t>
            </a:r>
            <a:endParaRPr lang="en-US" dirty="0"/>
          </a:p>
        </p:txBody>
      </p:sp>
    </p:spTree>
    <p:extLst>
      <p:ext uri="{BB962C8B-B14F-4D97-AF65-F5344CB8AC3E}">
        <p14:creationId xmlns:p14="http://schemas.microsoft.com/office/powerpoint/2010/main" val="20867523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a:t>Правила та умови користування електронними ресурсами</a:t>
            </a:r>
          </a:p>
        </p:txBody>
      </p:sp>
      <p:sp>
        <p:nvSpPr>
          <p:cNvPr id="3" name="Місце для вмісту 2"/>
          <p:cNvSpPr>
            <a:spLocks noGrp="1"/>
          </p:cNvSpPr>
          <p:nvPr>
            <p:ph idx="1"/>
          </p:nvPr>
        </p:nvSpPr>
        <p:spPr>
          <a:xfrm>
            <a:off x="457200" y="1484784"/>
            <a:ext cx="8229600" cy="4672176"/>
          </a:xfrm>
        </p:spPr>
        <p:txBody>
          <a:bodyPr>
            <a:normAutofit fontScale="70000" lnSpcReduction="20000"/>
          </a:bodyPr>
          <a:lstStyle/>
          <a:p>
            <a:r>
              <a:rPr lang="uk-UA" dirty="0"/>
              <a:t>Усі ліцензійні ресурси та ресурси у тестовому доступі  захищені  умовами ліцензійних  угод </a:t>
            </a:r>
            <a:r>
              <a:rPr lang="en-US" dirty="0"/>
              <a:t> </a:t>
            </a:r>
            <a:r>
              <a:rPr lang="uk-UA" dirty="0"/>
              <a:t>з  провайдерами;</a:t>
            </a:r>
          </a:p>
          <a:p>
            <a:r>
              <a:rPr lang="uk-UA" dirty="0"/>
              <a:t>Дозволено створювати окремі копії (електронні та в друкованому вигляді) статей та інших документів лише з дослідницькою та навчальною метою;</a:t>
            </a:r>
          </a:p>
          <a:p>
            <a:r>
              <a:rPr lang="uk-UA" dirty="0"/>
              <a:t>Заборонено: </a:t>
            </a:r>
          </a:p>
          <a:p>
            <a:pPr lvl="1"/>
            <a:r>
              <a:rPr lang="uk-UA" dirty="0"/>
              <a:t>використовувати з комерційною метою; </a:t>
            </a:r>
          </a:p>
          <a:p>
            <a:pPr lvl="1"/>
            <a:r>
              <a:rPr lang="uk-UA" dirty="0"/>
              <a:t>системно  завантажувати  цілі журнали або окремі їх випуски; </a:t>
            </a:r>
          </a:p>
          <a:p>
            <a:pPr lvl="1"/>
            <a:r>
              <a:rPr lang="uk-UA" dirty="0"/>
              <a:t>копіювання  програмами автоматичного скачування; </a:t>
            </a:r>
          </a:p>
          <a:p>
            <a:r>
              <a:rPr lang="uk-UA" dirty="0"/>
              <a:t>Користувач гарантує нерозголошення конфіденційної  інформації (в т.ч. </a:t>
            </a:r>
            <a:r>
              <a:rPr lang="en-US" dirty="0"/>
              <a:t>ID </a:t>
            </a:r>
            <a:r>
              <a:rPr lang="uk-UA" dirty="0"/>
              <a:t>та паролю) та дотримання правил доступу до окремих ресурсів;</a:t>
            </a:r>
          </a:p>
          <a:p>
            <a:r>
              <a:rPr lang="uk-UA" dirty="0"/>
              <a:t>Доступ до більшості ресурсів відбувається за контролем </a:t>
            </a:r>
            <a:r>
              <a:rPr lang="en-US" dirty="0"/>
              <a:t>IP</a:t>
            </a:r>
            <a:r>
              <a:rPr lang="uk-UA" dirty="0" err="1"/>
              <a:t>-адрес</a:t>
            </a:r>
            <a:r>
              <a:rPr lang="uk-UA" dirty="0"/>
              <a:t> (без жодних обмежень з будь-якого комп’ютера на території університетського містечка).</a:t>
            </a:r>
          </a:p>
        </p:txBody>
      </p:sp>
    </p:spTree>
    <p:extLst>
      <p:ext uri="{BB962C8B-B14F-4D97-AF65-F5344CB8AC3E}">
        <p14:creationId xmlns:p14="http://schemas.microsoft.com/office/powerpoint/2010/main" val="1071507893"/>
      </p:ext>
    </p:extLst>
  </p:cSld>
  <p:clrMapOvr>
    <a:masterClrMapping/>
  </p:clrMapOvr>
  <p:transition spd="slow">
    <p:wip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a:t>Як отримати доступ до е-ресурсів бібліотеки?</a:t>
            </a:r>
          </a:p>
        </p:txBody>
      </p:sp>
      <p:sp>
        <p:nvSpPr>
          <p:cNvPr id="5" name="Місце для вмісту 4"/>
          <p:cNvSpPr>
            <a:spLocks noGrp="1"/>
          </p:cNvSpPr>
          <p:nvPr>
            <p:ph sz="quarter" idx="2"/>
          </p:nvPr>
        </p:nvSpPr>
        <p:spPr>
          <a:xfrm>
            <a:off x="1331640" y="2492896"/>
            <a:ext cx="6705944" cy="2428872"/>
          </a:xfrm>
        </p:spPr>
        <p:txBody>
          <a:bodyPr/>
          <a:lstStyle/>
          <a:p>
            <a:r>
              <a:rPr lang="uk-UA" dirty="0"/>
              <a:t>Доступ до більшості       е-ресурсів можливий       з будь-якого комп’ютера мережі університету, окрім… </a:t>
            </a:r>
          </a:p>
        </p:txBody>
      </p:sp>
    </p:spTree>
    <p:extLst>
      <p:ext uri="{BB962C8B-B14F-4D97-AF65-F5344CB8AC3E}">
        <p14:creationId xmlns:p14="http://schemas.microsoft.com/office/powerpoint/2010/main" val="1559698400"/>
      </p:ext>
    </p:extLst>
  </p:cSld>
  <p:clrMapOvr>
    <a:masterClrMapping/>
  </p:clrMapOvr>
  <p:transition spd="slow">
    <p:wip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t>Доступ до баз </a:t>
            </a:r>
            <a:r>
              <a:rPr lang="ru-RU" sz="3600" b="1" dirty="0" err="1"/>
              <a:t>даних</a:t>
            </a:r>
            <a:r>
              <a:rPr lang="ru-RU" sz="3600" b="1" dirty="0"/>
              <a:t> </a:t>
            </a:r>
            <a:r>
              <a:rPr lang="ru-RU" sz="3600" b="1" dirty="0" err="1"/>
              <a:t>ELibrary</a:t>
            </a:r>
            <a:r>
              <a:rPr lang="ru-RU" sz="3600" b="1" dirty="0"/>
              <a:t> USA</a:t>
            </a:r>
            <a:endParaRPr lang="uk-UA" sz="3600" b="1" dirty="0"/>
          </a:p>
        </p:txBody>
      </p:sp>
      <p:sp>
        <p:nvSpPr>
          <p:cNvPr id="3" name="Місце для вмісту 2"/>
          <p:cNvSpPr>
            <a:spLocks noGrp="1"/>
          </p:cNvSpPr>
          <p:nvPr>
            <p:ph idx="1"/>
          </p:nvPr>
        </p:nvSpPr>
        <p:spPr>
          <a:xfrm>
            <a:off x="1115616" y="1556792"/>
            <a:ext cx="7005464" cy="1152128"/>
          </a:xfrm>
        </p:spPr>
        <p:txBody>
          <a:bodyPr>
            <a:normAutofit/>
          </a:bodyPr>
          <a:lstStyle/>
          <a:p>
            <a:pPr marL="0" indent="0" algn="ctr">
              <a:buNone/>
            </a:pPr>
            <a:r>
              <a:rPr lang="uk-UA" sz="2000" dirty="0"/>
              <a:t>Тільки в Американській бібліотеці </a:t>
            </a:r>
            <a:r>
              <a:rPr lang="uk-UA" sz="2000" dirty="0" err="1"/>
              <a:t>НаУКМА</a:t>
            </a:r>
            <a:r>
              <a:rPr lang="uk-UA" sz="2000" dirty="0"/>
              <a:t> або</a:t>
            </a:r>
          </a:p>
        </p:txBody>
      </p:sp>
      <p:pic>
        <p:nvPicPr>
          <p:cNvPr id="4" name="Рисунок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763688" y="2852936"/>
            <a:ext cx="5436096" cy="3624064"/>
          </a:xfrm>
          <a:prstGeom prst="rect">
            <a:avLst/>
          </a:prstGeom>
        </p:spPr>
      </p:pic>
      <p:sp>
        <p:nvSpPr>
          <p:cNvPr id="5" name="TextBox 4"/>
          <p:cNvSpPr txBox="1"/>
          <p:nvPr/>
        </p:nvSpPr>
        <p:spPr>
          <a:xfrm>
            <a:off x="3707904" y="1948190"/>
            <a:ext cx="5256584" cy="369332"/>
          </a:xfrm>
          <a:prstGeom prst="rect">
            <a:avLst/>
          </a:prstGeom>
          <a:noFill/>
        </p:spPr>
        <p:txBody>
          <a:bodyPr wrap="square" rtlCol="0">
            <a:spAutoFit/>
          </a:bodyPr>
          <a:lstStyle/>
          <a:p>
            <a:r>
              <a:rPr lang="uk-UA" dirty="0">
                <a:hlinkClick r:id="rId4"/>
              </a:rPr>
              <a:t>Віддалений доступ</a:t>
            </a:r>
            <a:endParaRPr lang="uk-UA" dirty="0"/>
          </a:p>
        </p:txBody>
      </p:sp>
    </p:spTree>
    <p:extLst>
      <p:ext uri="{BB962C8B-B14F-4D97-AF65-F5344CB8AC3E}">
        <p14:creationId xmlns:p14="http://schemas.microsoft.com/office/powerpoint/2010/main" val="4068980236"/>
      </p:ext>
    </p:extLst>
  </p:cSld>
  <p:clrMapOvr>
    <a:masterClrMapping/>
  </p:clrMapOvr>
  <p:transition spd="slow">
    <p:wip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828328"/>
          </a:xfrm>
        </p:spPr>
        <p:txBody>
          <a:bodyPr>
            <a:normAutofit fontScale="90000"/>
          </a:bodyPr>
          <a:lstStyle/>
          <a:p>
            <a:pPr algn="ctr"/>
            <a:r>
              <a:rPr lang="uk-UA" b="1" dirty="0"/>
              <a:t>Віддалений авторизований доступ </a:t>
            </a:r>
          </a:p>
        </p:txBody>
      </p:sp>
      <p:sp>
        <p:nvSpPr>
          <p:cNvPr id="3" name="Місце для вмісту 2"/>
          <p:cNvSpPr>
            <a:spLocks noGrp="1"/>
          </p:cNvSpPr>
          <p:nvPr>
            <p:ph idx="1"/>
          </p:nvPr>
        </p:nvSpPr>
        <p:spPr/>
        <p:txBody>
          <a:bodyPr>
            <a:normAutofit/>
          </a:bodyPr>
          <a:lstStyle/>
          <a:p>
            <a:r>
              <a:rPr lang="uk-UA" sz="2800" dirty="0"/>
              <a:t>Якщо Ви належите до спільноти Києво-Могилянської академії (викладач, студент, співробітник), то Ви можете скористатися віддаленим авторизованим доступом до ресурсів, передплачених НаУКМА, зі свого персонального комп’ютера з поза меж університету. </a:t>
            </a:r>
            <a:endParaRPr lang="en-US" sz="2800" dirty="0"/>
          </a:p>
          <a:p>
            <a:r>
              <a:rPr lang="en-US" sz="1800" dirty="0">
                <a:hlinkClick r:id="rId2"/>
              </a:rPr>
              <a:t>https://login.ezp.ukma.edu.ua:8043/login</a:t>
            </a:r>
            <a:endParaRPr lang="uk-UA" sz="1800" dirty="0"/>
          </a:p>
          <a:p>
            <a:r>
              <a:rPr lang="en-US" sz="1800" dirty="0" err="1"/>
              <a:t>JournalsUA</a:t>
            </a:r>
            <a:r>
              <a:rPr lang="en-US" sz="1800" dirty="0"/>
              <a:t>, </a:t>
            </a:r>
            <a:r>
              <a:rPr lang="en-US" sz="1800" dirty="0" err="1"/>
              <a:t>eLibraryUSA</a:t>
            </a:r>
            <a:r>
              <a:rPr lang="en-US" sz="1800" dirty="0"/>
              <a:t>: </a:t>
            </a:r>
            <a:endParaRPr lang="uk-UA" sz="1800" dirty="0"/>
          </a:p>
        </p:txBody>
      </p:sp>
      <p:sp>
        <p:nvSpPr>
          <p:cNvPr id="4" name="TextBox 3"/>
          <p:cNvSpPr txBox="1"/>
          <p:nvPr/>
        </p:nvSpPr>
        <p:spPr>
          <a:xfrm>
            <a:off x="3347864" y="4509120"/>
            <a:ext cx="5256584" cy="369332"/>
          </a:xfrm>
          <a:prstGeom prst="rect">
            <a:avLst/>
          </a:prstGeom>
          <a:noFill/>
        </p:spPr>
        <p:txBody>
          <a:bodyPr wrap="square" rtlCol="0">
            <a:spAutoFit/>
          </a:bodyPr>
          <a:lstStyle/>
          <a:p>
            <a:r>
              <a:rPr lang="uk-UA" dirty="0">
                <a:hlinkClick r:id="rId3"/>
              </a:rPr>
              <a:t>Віддалений доступ</a:t>
            </a:r>
            <a:endParaRPr lang="uk-UA" dirty="0"/>
          </a:p>
        </p:txBody>
      </p:sp>
    </p:spTree>
    <p:extLst>
      <p:ext uri="{BB962C8B-B14F-4D97-AF65-F5344CB8AC3E}">
        <p14:creationId xmlns:p14="http://schemas.microsoft.com/office/powerpoint/2010/main" val="2076625457"/>
      </p:ext>
    </p:extLst>
  </p:cSld>
  <p:clrMapOvr>
    <a:masterClrMapping/>
  </p:clrMapOvr>
  <p:transition spd="slow">
    <p:wip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600" b="1" dirty="0"/>
              <a:t>Електронна доставка документів</a:t>
            </a:r>
          </a:p>
        </p:txBody>
      </p:sp>
      <p:sp>
        <p:nvSpPr>
          <p:cNvPr id="3" name="Місце для вмісту 2"/>
          <p:cNvSpPr>
            <a:spLocks noGrp="1"/>
          </p:cNvSpPr>
          <p:nvPr>
            <p:ph idx="1"/>
          </p:nvPr>
        </p:nvSpPr>
        <p:spPr>
          <a:xfrm>
            <a:off x="457200" y="1412776"/>
            <a:ext cx="8229600" cy="4744184"/>
          </a:xfrm>
        </p:spPr>
        <p:txBody>
          <a:bodyPr>
            <a:normAutofit/>
          </a:bodyPr>
          <a:lstStyle/>
          <a:p>
            <a:r>
              <a:rPr lang="uk-UA" dirty="0"/>
              <a:t>Бібліотека виконує замовлення викладачів, аспірантів на доставку електронних публікацій, які відсутні для доступу в НаУКМА.</a:t>
            </a:r>
          </a:p>
          <a:p>
            <a:endParaRPr lang="uk-UA" sz="800" dirty="0"/>
          </a:p>
          <a:p>
            <a:pPr marL="0" indent="0" algn="ctr">
              <a:buNone/>
            </a:pPr>
            <a:r>
              <a:rPr lang="uk-UA" sz="2000" b="1" dirty="0"/>
              <a:t>Ви можете замовити:</a:t>
            </a:r>
            <a:br>
              <a:rPr lang="uk-UA" sz="2000" b="1" dirty="0"/>
            </a:br>
            <a:endParaRPr lang="uk-UA" sz="2000" dirty="0"/>
          </a:p>
          <a:p>
            <a:pPr>
              <a:buFont typeface="Arial" pitchFamily="34" charset="0"/>
              <a:buChar char="•"/>
            </a:pPr>
            <a:r>
              <a:rPr lang="uk-UA" sz="2000" dirty="0"/>
              <a:t>копії окремих статей з журналів та збірників обсягом до 15 сторінок;</a:t>
            </a:r>
          </a:p>
          <a:p>
            <a:pPr>
              <a:buFont typeface="Arial" pitchFamily="34" charset="0"/>
              <a:buChar char="•"/>
            </a:pPr>
            <a:r>
              <a:rPr lang="uk-UA" sz="2000" dirty="0"/>
              <a:t>копії окремих сторінок, фрагментів або розділів з книг обсягом до 15 сторінок; </a:t>
            </a:r>
          </a:p>
          <a:p>
            <a:pPr>
              <a:buFont typeface="Arial" pitchFamily="34" charset="0"/>
              <a:buChar char="•"/>
            </a:pPr>
            <a:r>
              <a:rPr lang="uk-UA" sz="2000" dirty="0"/>
              <a:t>інші копії документів,  які не є об’єктами авторського права.</a:t>
            </a:r>
          </a:p>
          <a:p>
            <a:pPr marL="0" indent="0">
              <a:buNone/>
            </a:pPr>
            <a:endParaRPr lang="uk-UA" sz="2000" dirty="0"/>
          </a:p>
          <a:p>
            <a:pPr marL="0" indent="0">
              <a:buNone/>
            </a:pPr>
            <a:endParaRPr lang="uk-UA" sz="2000" dirty="0"/>
          </a:p>
          <a:p>
            <a:endParaRPr lang="uk-UA" dirty="0"/>
          </a:p>
        </p:txBody>
      </p:sp>
    </p:spTree>
    <p:extLst>
      <p:ext uri="{BB962C8B-B14F-4D97-AF65-F5344CB8AC3E}">
        <p14:creationId xmlns:p14="http://schemas.microsoft.com/office/powerpoint/2010/main" val="17463820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dirty="0"/>
              <a:t>Пошукові оператори </a:t>
            </a:r>
            <a:r>
              <a:rPr lang="uk-UA" dirty="0" err="1"/>
              <a:t>Google</a:t>
            </a:r>
            <a:endParaRPr lang="en-US" dirty="0"/>
          </a:p>
        </p:txBody>
      </p:sp>
      <p:sp>
        <p:nvSpPr>
          <p:cNvPr id="3" name="Content Placeholder 2"/>
          <p:cNvSpPr>
            <a:spLocks noGrp="1"/>
          </p:cNvSpPr>
          <p:nvPr>
            <p:ph sz="half" idx="1"/>
          </p:nvPr>
        </p:nvSpPr>
        <p:spPr>
          <a:xfrm>
            <a:off x="457200" y="1600200"/>
            <a:ext cx="7715200" cy="4525963"/>
          </a:xfrm>
        </p:spPr>
        <p:txBody>
          <a:bodyPr/>
          <a:lstStyle/>
          <a:p>
            <a:pPr marL="0" indent="0">
              <a:buNone/>
            </a:pPr>
            <a:r>
              <a:rPr lang="uk-UA" sz="4400" b="1" dirty="0">
                <a:solidFill>
                  <a:srgbClr val="FF0000"/>
                </a:solidFill>
              </a:rPr>
              <a:t>OR </a:t>
            </a:r>
            <a:endParaRPr lang="uk-UA" sz="4400" b="1" dirty="0" smtClean="0">
              <a:solidFill>
                <a:srgbClr val="FF0000"/>
              </a:solidFill>
            </a:endParaRPr>
          </a:p>
          <a:p>
            <a:r>
              <a:rPr lang="uk-UA" dirty="0" smtClean="0"/>
              <a:t>Шукає </a:t>
            </a:r>
            <a:r>
              <a:rPr lang="uk-UA" dirty="0"/>
              <a:t>сторінки, на яких зустрічається хоча б одне з кількох </a:t>
            </a:r>
            <a:r>
              <a:rPr lang="uk-UA" dirty="0" smtClean="0"/>
              <a:t>слів</a:t>
            </a:r>
            <a:r>
              <a:rPr lang="uk-UA" dirty="0"/>
              <a:t> </a:t>
            </a:r>
            <a:r>
              <a:rPr lang="uk-UA" dirty="0" smtClean="0"/>
              <a:t>(або одна з кількох фраз)</a:t>
            </a:r>
          </a:p>
          <a:p>
            <a:r>
              <a:rPr lang="uk-UA" dirty="0" smtClean="0"/>
              <a:t>Наприклад</a:t>
            </a:r>
            <a:r>
              <a:rPr lang="uk-UA" dirty="0"/>
              <a:t>: </a:t>
            </a:r>
            <a:r>
              <a:rPr lang="en-US" i="1" dirty="0" smtClean="0">
                <a:solidFill>
                  <a:srgbClr val="0070C0"/>
                </a:solidFill>
              </a:rPr>
              <a:t>utopia</a:t>
            </a:r>
            <a:r>
              <a:rPr lang="uk-UA" i="1" dirty="0" smtClean="0">
                <a:solidFill>
                  <a:srgbClr val="0070C0"/>
                </a:solidFill>
              </a:rPr>
              <a:t> </a:t>
            </a:r>
            <a:r>
              <a:rPr lang="uk-UA" i="1" dirty="0">
                <a:solidFill>
                  <a:srgbClr val="0070C0"/>
                </a:solidFill>
              </a:rPr>
              <a:t>OR </a:t>
            </a:r>
            <a:r>
              <a:rPr lang="en-US" i="1" dirty="0" smtClean="0">
                <a:solidFill>
                  <a:srgbClr val="0070C0"/>
                </a:solidFill>
              </a:rPr>
              <a:t>class</a:t>
            </a:r>
            <a:r>
              <a:rPr lang="uk-UA" i="1" dirty="0" smtClean="0">
                <a:solidFill>
                  <a:srgbClr val="0070C0"/>
                </a:solidFill>
              </a:rPr>
              <a:t> </a:t>
            </a:r>
            <a:r>
              <a:rPr lang="uk-UA" i="1" dirty="0">
                <a:solidFill>
                  <a:srgbClr val="0070C0"/>
                </a:solidFill>
              </a:rPr>
              <a:t>OR </a:t>
            </a:r>
            <a:r>
              <a:rPr lang="en-US" i="1" dirty="0" smtClean="0">
                <a:solidFill>
                  <a:srgbClr val="0070C0"/>
                </a:solidFill>
              </a:rPr>
              <a:t>ideology</a:t>
            </a:r>
            <a:r>
              <a:rPr lang="uk-UA" dirty="0" smtClean="0"/>
              <a:t> </a:t>
            </a:r>
            <a:r>
              <a:rPr lang="uk-UA" dirty="0"/>
              <a:t>показує сторінки, які містять хоча б один із запитів </a:t>
            </a:r>
            <a:r>
              <a:rPr lang="uk-UA" dirty="0" smtClean="0"/>
              <a:t>–</a:t>
            </a:r>
            <a:r>
              <a:rPr lang="en-US" dirty="0" smtClean="0"/>
              <a:t> utopia,</a:t>
            </a:r>
            <a:r>
              <a:rPr lang="uk-UA" dirty="0" smtClean="0"/>
              <a:t> </a:t>
            </a:r>
            <a:r>
              <a:rPr lang="en-US" dirty="0" smtClean="0"/>
              <a:t>class, ideology</a:t>
            </a:r>
            <a:r>
              <a:rPr lang="uk-UA" dirty="0" smtClean="0"/>
              <a:t> </a:t>
            </a:r>
            <a:endParaRPr lang="en-US" dirty="0"/>
          </a:p>
        </p:txBody>
      </p:sp>
    </p:spTree>
    <p:extLst>
      <p:ext uri="{BB962C8B-B14F-4D97-AF65-F5344CB8AC3E}">
        <p14:creationId xmlns:p14="http://schemas.microsoft.com/office/powerpoint/2010/main" val="24058682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a:t>
            </a:r>
            <a:r>
              <a:rPr lang="en-US" b="1" dirty="0" err="1"/>
              <a:t>kmalibrary</a:t>
            </a:r>
            <a:endParaRPr lang="uk-UA" dirty="0"/>
          </a:p>
        </p:txBody>
      </p:sp>
      <p:pic>
        <p:nvPicPr>
          <p:cNvPr id="4" name="Місце для вмісту 3" descr="Library of Kyiv Mohyla Academy - Google Chrome"/>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9628" t="9454" r="9628" b="44440"/>
          <a:stretch/>
        </p:blipFill>
        <p:spPr>
          <a:xfrm>
            <a:off x="280122" y="1196752"/>
            <a:ext cx="4290316" cy="1909191"/>
          </a:xfrm>
        </p:spPr>
      </p:pic>
      <p:sp>
        <p:nvSpPr>
          <p:cNvPr id="5" name="Прямокутник 4"/>
          <p:cNvSpPr/>
          <p:nvPr/>
        </p:nvSpPr>
        <p:spPr>
          <a:xfrm>
            <a:off x="251520" y="3244334"/>
            <a:ext cx="4464496" cy="369332"/>
          </a:xfrm>
          <a:prstGeom prst="rect">
            <a:avLst/>
          </a:prstGeom>
        </p:spPr>
        <p:txBody>
          <a:bodyPr wrap="square">
            <a:spAutoFit/>
          </a:bodyPr>
          <a:lstStyle/>
          <a:p>
            <a:r>
              <a:rPr lang="en-US" dirty="0">
                <a:hlinkClick r:id="rId3"/>
              </a:rPr>
              <a:t>http://www.facebook.com/NaUKMA.Library</a:t>
            </a:r>
            <a:endParaRPr lang="uk-UA" dirty="0"/>
          </a:p>
        </p:txBody>
      </p:sp>
      <p:pic>
        <p:nvPicPr>
          <p:cNvPr id="6" name="Рисунок 5" descr="LibraryNaUKMA (@LibraryNaUKMA) | Твиттер - Google Chrome"/>
          <p:cNvPicPr>
            <a:picLocks noChangeAspect="1"/>
          </p:cNvPicPr>
          <p:nvPr/>
        </p:nvPicPr>
        <p:blipFill rotWithShape="1">
          <a:blip r:embed="rId4" cstate="print">
            <a:extLst>
              <a:ext uri="{28A0092B-C50C-407E-A947-70E740481C1C}">
                <a14:useLocalDpi xmlns:a14="http://schemas.microsoft.com/office/drawing/2010/main" val="0"/>
              </a:ext>
            </a:extLst>
          </a:blip>
          <a:srcRect l="3508" t="33174" r="28019" b="22051"/>
          <a:stretch/>
        </p:blipFill>
        <p:spPr>
          <a:xfrm>
            <a:off x="5076056" y="1268760"/>
            <a:ext cx="3528392" cy="1798018"/>
          </a:xfrm>
          <a:prstGeom prst="rect">
            <a:avLst/>
          </a:prstGeom>
        </p:spPr>
      </p:pic>
      <p:sp>
        <p:nvSpPr>
          <p:cNvPr id="7" name="Прямокутник 6"/>
          <p:cNvSpPr/>
          <p:nvPr/>
        </p:nvSpPr>
        <p:spPr>
          <a:xfrm>
            <a:off x="5030393" y="3244334"/>
            <a:ext cx="3574055" cy="369332"/>
          </a:xfrm>
          <a:prstGeom prst="rect">
            <a:avLst/>
          </a:prstGeom>
        </p:spPr>
        <p:txBody>
          <a:bodyPr wrap="none">
            <a:spAutoFit/>
          </a:bodyPr>
          <a:lstStyle/>
          <a:p>
            <a:r>
              <a:rPr lang="en-US" dirty="0">
                <a:hlinkClick r:id="rId5"/>
              </a:rPr>
              <a:t>http://twitter.com/LibraryNaUKMA</a:t>
            </a:r>
            <a:endParaRPr lang="uk-UA" dirty="0"/>
          </a:p>
        </p:txBody>
      </p:sp>
      <p:pic>
        <p:nvPicPr>
          <p:cNvPr id="9" name="Рисунок 8" descr="Могилянська Бібліотека - Google Chrome"/>
          <p:cNvPicPr>
            <a:picLocks noChangeAspect="1"/>
          </p:cNvPicPr>
          <p:nvPr/>
        </p:nvPicPr>
        <p:blipFill rotWithShape="1">
          <a:blip r:embed="rId6" cstate="print">
            <a:extLst>
              <a:ext uri="{28A0092B-C50C-407E-A947-70E740481C1C}">
                <a14:useLocalDpi xmlns:a14="http://schemas.microsoft.com/office/drawing/2010/main" val="0"/>
              </a:ext>
            </a:extLst>
          </a:blip>
          <a:srcRect l="6571" t="9231" r="6038" b="20513"/>
          <a:stretch/>
        </p:blipFill>
        <p:spPr>
          <a:xfrm>
            <a:off x="251520" y="3909774"/>
            <a:ext cx="4032448" cy="2526427"/>
          </a:xfrm>
          <a:prstGeom prst="rect">
            <a:avLst/>
          </a:prstGeom>
        </p:spPr>
      </p:pic>
      <p:sp>
        <p:nvSpPr>
          <p:cNvPr id="10" name="Прямокутник 9"/>
          <p:cNvSpPr/>
          <p:nvPr/>
        </p:nvSpPr>
        <p:spPr>
          <a:xfrm>
            <a:off x="107504" y="6456689"/>
            <a:ext cx="3467681" cy="369332"/>
          </a:xfrm>
          <a:prstGeom prst="rect">
            <a:avLst/>
          </a:prstGeom>
        </p:spPr>
        <p:txBody>
          <a:bodyPr wrap="none">
            <a:spAutoFit/>
          </a:bodyPr>
          <a:lstStyle/>
          <a:p>
            <a:r>
              <a:rPr lang="en-US" dirty="0">
                <a:hlinkClick r:id="rId7"/>
              </a:rPr>
              <a:t>http://kmalibrary.wordpress.com</a:t>
            </a:r>
            <a:r>
              <a:rPr lang="en-US" dirty="0"/>
              <a:t> </a:t>
            </a:r>
            <a:endParaRPr lang="uk-UA" dirty="0"/>
          </a:p>
        </p:txBody>
      </p:sp>
      <p:pic>
        <p:nvPicPr>
          <p:cNvPr id="12" name="Рисунок 11" descr="Бібліотека НаУКМА (@kmalibrary) • Instagram photos and videos - Google Chrome"/>
          <p:cNvPicPr>
            <a:picLocks noChangeAspect="1"/>
          </p:cNvPicPr>
          <p:nvPr/>
        </p:nvPicPr>
        <p:blipFill rotWithShape="1">
          <a:blip r:embed="rId8" cstate="print">
            <a:extLst>
              <a:ext uri="{28A0092B-C50C-407E-A947-70E740481C1C}">
                <a14:useLocalDpi xmlns:a14="http://schemas.microsoft.com/office/drawing/2010/main" val="0"/>
              </a:ext>
            </a:extLst>
          </a:blip>
          <a:srcRect l="4762" t="20342" r="4033" b="12650"/>
          <a:stretch/>
        </p:blipFill>
        <p:spPr>
          <a:xfrm>
            <a:off x="5508104" y="3859740"/>
            <a:ext cx="2406258" cy="2626494"/>
          </a:xfrm>
          <a:prstGeom prst="rect">
            <a:avLst/>
          </a:prstGeom>
        </p:spPr>
      </p:pic>
      <p:sp>
        <p:nvSpPr>
          <p:cNvPr id="13" name="Прямокутник 12"/>
          <p:cNvSpPr/>
          <p:nvPr/>
        </p:nvSpPr>
        <p:spPr>
          <a:xfrm>
            <a:off x="4716016" y="6436201"/>
            <a:ext cx="4011163" cy="369332"/>
          </a:xfrm>
          <a:prstGeom prst="rect">
            <a:avLst/>
          </a:prstGeom>
        </p:spPr>
        <p:txBody>
          <a:bodyPr wrap="none">
            <a:spAutoFit/>
          </a:bodyPr>
          <a:lstStyle/>
          <a:p>
            <a:r>
              <a:rPr lang="en-US" dirty="0">
                <a:hlinkClick r:id="rId9"/>
              </a:rPr>
              <a:t>http://www.instagram.com/kmalibrary/</a:t>
            </a:r>
            <a:r>
              <a:rPr lang="en-US" dirty="0"/>
              <a:t> </a:t>
            </a:r>
            <a:endParaRPr lang="uk-UA" dirty="0"/>
          </a:p>
        </p:txBody>
      </p:sp>
    </p:spTree>
    <p:extLst>
      <p:ext uri="{BB962C8B-B14F-4D97-AF65-F5344CB8AC3E}">
        <p14:creationId xmlns:p14="http://schemas.microsoft.com/office/powerpoint/2010/main" val="3646526621"/>
      </p:ext>
    </p:extLst>
  </p:cSld>
  <p:clrMapOvr>
    <a:masterClrMapping/>
  </p:clrMapOvr>
  <p:transition spd="slow">
    <p:wip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t>Цікавтесь е-ресурсами</a:t>
            </a:r>
          </a:p>
        </p:txBody>
      </p:sp>
      <p:pic>
        <p:nvPicPr>
          <p:cNvPr id="3074" name="Picture 2"/>
          <p:cNvPicPr>
            <a:picLocks noGrp="1" noChangeAspect="1" noChangeArrowheads="1"/>
          </p:cNvPicPr>
          <p:nvPr>
            <p:ph idx="1"/>
          </p:nvPr>
        </p:nvPicPr>
        <p:blipFill>
          <a:blip r:embed="rId2" cstate="print"/>
          <a:srcRect/>
          <a:stretch>
            <a:fillRect/>
          </a:stretch>
        </p:blipFill>
        <p:spPr bwMode="auto">
          <a:xfrm>
            <a:off x="642910" y="1643050"/>
            <a:ext cx="2643206" cy="2893615"/>
          </a:xfrm>
          <a:prstGeom prst="rect">
            <a:avLst/>
          </a:prstGeom>
          <a:noFill/>
          <a:ln w="9525">
            <a:noFill/>
            <a:miter lim="800000"/>
            <a:headEnd/>
            <a:tailEnd/>
          </a:ln>
          <a:effectLst/>
        </p:spPr>
      </p:pic>
      <p:sp>
        <p:nvSpPr>
          <p:cNvPr id="5" name="TextBox 4"/>
          <p:cNvSpPr txBox="1"/>
          <p:nvPr/>
        </p:nvSpPr>
        <p:spPr>
          <a:xfrm>
            <a:off x="3857620" y="2636912"/>
            <a:ext cx="4929222" cy="1200329"/>
          </a:xfrm>
          <a:prstGeom prst="rect">
            <a:avLst/>
          </a:prstGeom>
          <a:noFill/>
        </p:spPr>
        <p:txBody>
          <a:bodyPr wrap="square" rtlCol="0">
            <a:spAutoFit/>
          </a:bodyPr>
          <a:lstStyle/>
          <a:p>
            <a:r>
              <a:rPr lang="uk-UA" dirty="0"/>
              <a:t>Відділ електронних ресурсів  НБ </a:t>
            </a:r>
            <a:r>
              <a:rPr lang="uk-UA" dirty="0" err="1"/>
              <a:t>НаУКМА</a:t>
            </a:r>
            <a:r>
              <a:rPr lang="uk-UA" dirty="0"/>
              <a:t> </a:t>
            </a:r>
          </a:p>
          <a:p>
            <a:r>
              <a:rPr lang="uk-UA" dirty="0"/>
              <a:t>1 корпус, кім. 120 </a:t>
            </a:r>
          </a:p>
          <a:p>
            <a:r>
              <a:rPr lang="en-US" dirty="0">
                <a:hlinkClick r:id="rId3"/>
              </a:rPr>
              <a:t>Library.naukma@gmail.com</a:t>
            </a:r>
            <a:endParaRPr lang="en-US" dirty="0"/>
          </a:p>
          <a:p>
            <a:endParaRPr lang="uk-UA" dirty="0"/>
          </a:p>
        </p:txBody>
      </p:sp>
    </p:spTree>
  </p:cSld>
  <p:clrMapOvr>
    <a:masterClrMapping/>
  </p:clrMapOvr>
  <p:transition spd="slow">
    <p:wipe/>
  </p:transition>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3204</TotalTime>
  <Words>3005</Words>
  <Application>Microsoft Macintosh PowerPoint</Application>
  <PresentationFormat>On-screen Show (4:3)</PresentationFormat>
  <Paragraphs>389</Paragraphs>
  <Slides>91</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91</vt:i4>
      </vt:variant>
    </vt:vector>
  </HeadingPairs>
  <TitlesOfParts>
    <vt:vector size="96" baseType="lpstr">
      <vt:lpstr>Calibri</vt:lpstr>
      <vt:lpstr>Cambria</vt:lpstr>
      <vt:lpstr>Lato</vt:lpstr>
      <vt:lpstr>Arial</vt:lpstr>
      <vt:lpstr>Тема Office</vt:lpstr>
      <vt:lpstr>Основи пошуку наукової інформації: Тренінг для культурологів</vt:lpstr>
      <vt:lpstr>PowerPoint Presentation</vt:lpstr>
      <vt:lpstr>Пошукові системи наукової інформації</vt:lpstr>
      <vt:lpstr>Академічні пошукові системи</vt:lpstr>
      <vt:lpstr>Академічні пошукові системи</vt:lpstr>
      <vt:lpstr>Пошукові оператори Google</vt:lpstr>
      <vt:lpstr>PowerPoint Presentation</vt:lpstr>
      <vt:lpstr>Пошукові оператори Google</vt:lpstr>
      <vt:lpstr>Пошукові оператори Google</vt:lpstr>
      <vt:lpstr>PowerPoint Presentation</vt:lpstr>
      <vt:lpstr>Пошукові оператори Google</vt:lpstr>
      <vt:lpstr>Пошукові оператори Google</vt:lpstr>
      <vt:lpstr>Пошукові оператори Google</vt:lpstr>
      <vt:lpstr>Пошукові оператори Google</vt:lpstr>
      <vt:lpstr>  Бази Даних  </vt:lpstr>
      <vt:lpstr>Передплачені ресурси</vt:lpstr>
      <vt:lpstr>PowerPoint Presentation</vt:lpstr>
      <vt:lpstr>Бази EBSCO</vt:lpstr>
      <vt:lpstr>Бази EBSCO</vt:lpstr>
      <vt:lpstr>Бази EBSCO</vt:lpstr>
      <vt:lpstr>В EBSCO доступні журнали з культурології, серед них:</vt:lpstr>
      <vt:lpstr>Вибір користувацького інтерфейсу EBSCO</vt:lpstr>
      <vt:lpstr>Вибір користувацького інтерфейсу EBSCO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ScienceDirect</vt:lpstr>
      <vt:lpstr>Книги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Доступні наукові журнали з культурології, серед них:</vt:lpstr>
      <vt:lpstr>PowerPoint Presentation</vt:lpstr>
      <vt:lpstr>PowerPoint Presentation</vt:lpstr>
      <vt:lpstr>PowerPoint Presentation</vt:lpstr>
      <vt:lpstr>PowerPoint Presentation</vt:lpstr>
      <vt:lpstr>PowerPoint Presentation</vt:lpstr>
      <vt:lpstr>Е-ресурси, які доступні в Американській бібліотеці</vt:lpstr>
      <vt:lpstr> eLibraryUSA</vt:lpstr>
      <vt:lpstr>ProQuest Dissertations  &amp; Theses Global</vt:lpstr>
      <vt:lpstr>JSTOR</vt:lpstr>
      <vt:lpstr>PowerPoint Presentation</vt:lpstr>
      <vt:lpstr>PowerPoint Presentation</vt:lpstr>
      <vt:lpstr>Gale Academic OneFile</vt:lpstr>
      <vt:lpstr>KANOPY</vt:lpstr>
      <vt:lpstr>Flipster</vt:lpstr>
      <vt:lpstr>Press Reader</vt:lpstr>
      <vt:lpstr>Бази даних цитувань</vt:lpstr>
      <vt:lpstr>Наукове цитування</vt:lpstr>
      <vt:lpstr>Web of Science</vt:lpstr>
      <vt:lpstr>Scopus</vt:lpstr>
      <vt:lpstr>Метрики баз даних цитувань</vt:lpstr>
      <vt:lpstr>Публікація у Web of Science та Scopus</vt:lpstr>
      <vt:lpstr>Ресурси тестового доступу</vt:lpstr>
      <vt:lpstr>Ресурси відкритого доступу  (Open Access)</vt:lpstr>
      <vt:lpstr>Ресурси відкритого доступу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Правила та умови користування електронними ресурсами</vt:lpstr>
      <vt:lpstr>Як отримати доступ до е-ресурсів бібліотеки?</vt:lpstr>
      <vt:lpstr>Доступ до баз даних ELibrary USA</vt:lpstr>
      <vt:lpstr>Віддалений авторизований доступ </vt:lpstr>
      <vt:lpstr>Електронна доставка документів</vt:lpstr>
      <vt:lpstr>#kmalibrary</vt:lpstr>
      <vt:lpstr>Цікавтесь е-ресурсами</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ЕЛЕКТРОННІ НАУКОВО-ІНФОРМАЦІЙНІ РЕСУРСИ БІБЛІОТЕКИ НАЦІОНАЛЬНОГО УНІВЕРСИТЕТУ    «КИЄВО-МОГИЛЯНСЬКА АКАДЕМІЯ»</dc:title>
  <dc:creator>Sara Yasmeen (Wipro Technologies)</dc:creator>
  <cp:lastModifiedBy>Microsoft Office User</cp:lastModifiedBy>
  <cp:revision>312</cp:revision>
  <dcterms:created xsi:type="dcterms:W3CDTF">2010-02-23T11:30:32Z</dcterms:created>
  <dcterms:modified xsi:type="dcterms:W3CDTF">2021-03-03T11:37:49Z</dcterms:modified>
</cp:coreProperties>
</file>