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0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28" r:id="rId72"/>
    <p:sldId id="329" r:id="rId73"/>
    <p:sldId id="330" r:id="rId74"/>
    <p:sldId id="331" r:id="rId75"/>
    <p:sldId id="332" r:id="rId76"/>
    <p:sldId id="333" r:id="rId77"/>
    <p:sldId id="334" r:id="rId78"/>
    <p:sldId id="335" r:id="rId79"/>
    <p:sldId id="336" r:id="rId80"/>
    <p:sldId id="337" r:id="rId81"/>
    <p:sldId id="338" r:id="rId82"/>
    <p:sldId id="339" r:id="rId83"/>
    <p:sldId id="340" r:id="rId84"/>
    <p:sldId id="341" r:id="rId85"/>
    <p:sldId id="342" r:id="rId86"/>
    <p:sldId id="343" r:id="rId87"/>
    <p:sldId id="344" r:id="rId88"/>
    <p:sldId id="345" r:id="rId89"/>
    <p:sldId id="346" r:id="rId90"/>
    <p:sldId id="347" r:id="rId91"/>
    <p:sldId id="348" r:id="rId92"/>
    <p:sldId id="349" r:id="rId93"/>
    <p:sldId id="350" r:id="rId94"/>
    <p:sldId id="351" r:id="rId95"/>
    <p:sldId id="352" r:id="rId96"/>
    <p:sldId id="353" r:id="rId97"/>
    <p:sldId id="354" r:id="rId98"/>
    <p:sldId id="355" r:id="rId99"/>
    <p:sldId id="356" r:id="rId100"/>
    <p:sldId id="357" r:id="rId10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B444E-92A8-40E1-9DAF-5542F3C8DD77}" type="datetimeFigureOut">
              <a:rPr lang="uk-UA" smtClean="0"/>
              <a:t>25.09.2019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3DCEC-BEF6-47B0-9611-8B02EF54AAB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3236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2076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09150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085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79042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49498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3F3AF-C5A2-4525-8FB7-DA413A85E2D7}" type="datetimeFigureOut">
              <a:rPr lang="uk-UA" smtClean="0"/>
              <a:t>25.09.2019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547C2-8D04-44F2-87CF-A5029E78C8E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4335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3F3AF-C5A2-4525-8FB7-DA413A85E2D7}" type="datetimeFigureOut">
              <a:rPr lang="uk-UA" smtClean="0"/>
              <a:t>25.09.2019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547C2-8D04-44F2-87CF-A5029E78C8E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1471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3F3AF-C5A2-4525-8FB7-DA413A85E2D7}" type="datetimeFigureOut">
              <a:rPr lang="uk-UA" smtClean="0"/>
              <a:t>25.09.2019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547C2-8D04-44F2-87CF-A5029E78C8E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8482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2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9pPr>
          </a:lstStyle>
          <a:p>
            <a:r>
              <a:t>xx%</a:t>
            </a:r>
          </a:p>
        </p:txBody>
      </p:sp>
      <p:sp>
        <p:nvSpPr>
          <p:cNvPr id="22" name="Google Shape;22;p52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lvl="0" indent="-25717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685800" lvl="1" indent="-238125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2pPr>
            <a:lvl3pPr marL="1028700" lvl="2" indent="-238125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lvl="3" indent="-238125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4pPr>
            <a:lvl5pPr marL="1714500" lvl="4" indent="-238125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5pPr>
            <a:lvl6pPr marL="2057400" lvl="5" indent="-238125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6pPr>
            <a:lvl7pPr marL="2400300" lvl="6" indent="-238125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7pPr>
            <a:lvl8pPr marL="2743200" lvl="7" indent="-238125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8pPr>
            <a:lvl9pPr marL="3086100" lvl="8" indent="-238125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52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033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3F3AF-C5A2-4525-8FB7-DA413A85E2D7}" type="datetimeFigureOut">
              <a:rPr lang="uk-UA" smtClean="0"/>
              <a:t>25.09.2019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547C2-8D04-44F2-87CF-A5029E78C8E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8505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3F3AF-C5A2-4525-8FB7-DA413A85E2D7}" type="datetimeFigureOut">
              <a:rPr lang="uk-UA" smtClean="0"/>
              <a:t>25.09.2019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547C2-8D04-44F2-87CF-A5029E78C8E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22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3F3AF-C5A2-4525-8FB7-DA413A85E2D7}" type="datetimeFigureOut">
              <a:rPr lang="uk-UA" smtClean="0"/>
              <a:t>25.09.2019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547C2-8D04-44F2-87CF-A5029E78C8E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69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3F3AF-C5A2-4525-8FB7-DA413A85E2D7}" type="datetimeFigureOut">
              <a:rPr lang="uk-UA" smtClean="0"/>
              <a:t>25.09.2019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547C2-8D04-44F2-87CF-A5029E78C8E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379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3F3AF-C5A2-4525-8FB7-DA413A85E2D7}" type="datetimeFigureOut">
              <a:rPr lang="uk-UA" smtClean="0"/>
              <a:t>25.09.2019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547C2-8D04-44F2-87CF-A5029E78C8E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9809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3F3AF-C5A2-4525-8FB7-DA413A85E2D7}" type="datetimeFigureOut">
              <a:rPr lang="uk-UA" smtClean="0"/>
              <a:t>25.09.2019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547C2-8D04-44F2-87CF-A5029E78C8E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449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3F3AF-C5A2-4525-8FB7-DA413A85E2D7}" type="datetimeFigureOut">
              <a:rPr lang="uk-UA" smtClean="0"/>
              <a:t>25.09.2019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547C2-8D04-44F2-87CF-A5029E78C8E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1823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3F3AF-C5A2-4525-8FB7-DA413A85E2D7}" type="datetimeFigureOut">
              <a:rPr lang="uk-UA" smtClean="0"/>
              <a:t>25.09.2019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547C2-8D04-44F2-87CF-A5029E78C8E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868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3F3AF-C5A2-4525-8FB7-DA413A85E2D7}" type="datetimeFigureOut">
              <a:rPr lang="uk-UA" smtClean="0"/>
              <a:t>25.09.2019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547C2-8D04-44F2-87CF-A5029E78C8E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1694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lifeat.norwich.edu/" TargetMode="External"/><Relationship Id="rId2" Type="http://schemas.openxmlformats.org/officeDocument/2006/relationships/hyperlink" Target="http://www.norwich.ed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ifeat.norwich.edu/honor-code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https/www.ukma.edu.ua/index.php/about-us/sogodennya/dokumenty-naukma/doc_download/577-polozhennia-pro-akademichnu-dobrochesnist-zdobuvachiv-osvity-u-naukma" TargetMode="External"/><Relationship Id="rId2" Type="http://schemas.openxmlformats.org/officeDocument/2006/relationships/hyperlink" Target="https://www.ukma.edu.ua/index.php/about-us/sogodennya/dokumenty-naukma/doc_download/577-polozhennia-pro-akademichnu-dobrochesnist-zdobuvachiv-osvity-u-naukm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ua/url?sa=i&amp;rct=j&amp;q=&amp;esrc=s&amp;source=images&amp;cd=&amp;cad=rja&amp;uact=8&amp;ved=0ahUKEwiosrSzn8fWAhVpEJoKHRFYCPsQjhwIBQ&amp;url=https://www.slideshare.net/mssample/avoiding-plagiarism-copy&amp;psig=AFQjCNGWbxD6JxE8m1LVh--kzQuNm9Z-kQ&amp;ust=1506666145162393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unesco.org/new/en/communication-and-information/media-development/media-literacy/five-laws-of-mil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2wnbEdX" TargetMode="Externa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4ref.onaft.edu.ua/" TargetMode="Externa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3001" y="857250"/>
            <a:ext cx="6858000" cy="1224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prstClr val="white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439290" y="2611424"/>
            <a:ext cx="8447134" cy="869826"/>
          </a:xfrm>
        </p:spPr>
        <p:txBody>
          <a:bodyPr>
            <a:noAutofit/>
          </a:bodyPr>
          <a:lstStyle/>
          <a:p>
            <a:r>
              <a:rPr lang="ru-RU" sz="4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Академічна</a:t>
            </a:r>
            <a:r>
              <a:rPr lang="ru-RU" sz="4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4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доброчесність</a:t>
            </a:r>
            <a:endParaRPr lang="uk-UA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952710" y="4347102"/>
            <a:ext cx="5238581" cy="864096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uk-UA" sz="2000" i="1" dirty="0">
                <a:solidFill>
                  <a:schemeClr val="accent1">
                    <a:lumMod val="75000"/>
                  </a:schemeClr>
                </a:solidFill>
              </a:rPr>
              <a:t>Семінар № </a:t>
            </a:r>
            <a:r>
              <a:rPr lang="uk-UA" sz="2000" i="1" dirty="0" smtClean="0">
                <a:solidFill>
                  <a:schemeClr val="accent1">
                    <a:lumMod val="75000"/>
                  </a:schemeClr>
                </a:solidFill>
              </a:rPr>
              <a:t>3 </a:t>
            </a:r>
            <a:r>
              <a:rPr lang="uk-UA" sz="2000" i="1" dirty="0">
                <a:solidFill>
                  <a:schemeClr val="accent1">
                    <a:lumMod val="75000"/>
                  </a:schemeClr>
                </a:solidFill>
              </a:rPr>
              <a:t>до курсу «Вступ до Могилянських студій»</a:t>
            </a:r>
          </a:p>
          <a:p>
            <a:pPr>
              <a:spcBef>
                <a:spcPct val="0"/>
              </a:spcBef>
            </a:pPr>
            <a:r>
              <a:rPr lang="uk-UA" sz="2000" i="1" dirty="0">
                <a:solidFill>
                  <a:schemeClr val="accent1">
                    <a:lumMod val="75000"/>
                  </a:schemeClr>
                </a:solidFill>
              </a:rPr>
              <a:t>(201</a:t>
            </a:r>
            <a:r>
              <a:rPr lang="en-US" sz="2000" i="1" dirty="0">
                <a:solidFill>
                  <a:schemeClr val="accent1">
                    <a:lumMod val="75000"/>
                  </a:schemeClr>
                </a:solidFill>
              </a:rPr>
              <a:t>9</a:t>
            </a:r>
            <a:r>
              <a:rPr lang="uk-UA" sz="2000" i="1" dirty="0">
                <a:solidFill>
                  <a:schemeClr val="accent1">
                    <a:lumMod val="75000"/>
                  </a:schemeClr>
                </a:solidFill>
              </a:rPr>
              <a:t>-20</a:t>
            </a:r>
            <a:r>
              <a:rPr lang="en-US" sz="2000" i="1" dirty="0">
                <a:solidFill>
                  <a:schemeClr val="accent1">
                    <a:lumMod val="75000"/>
                  </a:schemeClr>
                </a:solidFill>
              </a:rPr>
              <a:t>20</a:t>
            </a:r>
            <a:r>
              <a:rPr lang="uk-UA" sz="20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sz="2000" i="1" dirty="0" err="1">
                <a:solidFill>
                  <a:schemeClr val="accent1">
                    <a:lumMod val="75000"/>
                  </a:schemeClr>
                </a:solidFill>
              </a:rPr>
              <a:t>н.р</a:t>
            </a:r>
            <a:r>
              <a:rPr lang="uk-UA" sz="2000" i="1" dirty="0">
                <a:solidFill>
                  <a:schemeClr val="accent1">
                    <a:lumMod val="75000"/>
                  </a:schemeClr>
                </a:solidFill>
              </a:rPr>
              <a:t>.)</a:t>
            </a:r>
            <a:r>
              <a:rPr lang="en-US" sz="20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410" y="56230"/>
            <a:ext cx="864974" cy="10120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77934" y="6073077"/>
            <a:ext cx="1188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350" dirty="0">
                <a:solidFill>
                  <a:prstClr val="black"/>
                </a:solidFill>
              </a:rPr>
              <a:t>201</a:t>
            </a:r>
            <a:r>
              <a:rPr lang="en-US" sz="1350" dirty="0">
                <a:solidFill>
                  <a:prstClr val="black"/>
                </a:solidFill>
              </a:rPr>
              <a:t>9</a:t>
            </a:r>
            <a:endParaRPr lang="uk-UA" sz="135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8763" y="292945"/>
            <a:ext cx="42664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i="1" dirty="0">
                <a:solidFill>
                  <a:schemeClr val="accent1">
                    <a:lumMod val="75000"/>
                  </a:schemeClr>
                </a:solidFill>
              </a:rPr>
              <a:t>Наукова бібліотека Національного університету </a:t>
            </a:r>
          </a:p>
          <a:p>
            <a:pPr algn="ctr"/>
            <a:r>
              <a:rPr lang="uk-UA" sz="2400" i="1" dirty="0">
                <a:solidFill>
                  <a:schemeClr val="accent1">
                    <a:lumMod val="75000"/>
                  </a:schemeClr>
                </a:solidFill>
              </a:rPr>
              <a:t>«Києво-Могилянська академія»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5" t="13688" r="7992" b="13363"/>
          <a:stretch/>
        </p:blipFill>
        <p:spPr>
          <a:xfrm>
            <a:off x="439289" y="146565"/>
            <a:ext cx="1513421" cy="1319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8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/>
          <p:cNvPicPr>
            <a:picLocks noChangeAspect="1"/>
          </p:cNvPicPr>
          <p:nvPr/>
        </p:nvPicPr>
        <p:blipFill rotWithShape="1">
          <a:blip r:embed="rId2"/>
          <a:srcRect l="16805" t="12099" r="17690" b="5215"/>
          <a:stretch/>
        </p:blipFill>
        <p:spPr>
          <a:xfrm>
            <a:off x="1138124" y="857251"/>
            <a:ext cx="6862877" cy="4617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70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271" y="912342"/>
            <a:ext cx="6172200" cy="85725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Час на завдання пішов!</a:t>
            </a:r>
            <a:endParaRPr lang="uk-UA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66465" y="3606653"/>
            <a:ext cx="6172200" cy="2962946"/>
          </a:xfrm>
        </p:spPr>
        <p:txBody>
          <a:bodyPr>
            <a:normAutofit/>
          </a:bodyPr>
          <a:lstStyle/>
          <a:p>
            <a:endParaRPr lang="uk-UA" sz="66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uk-UA" sz="6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Успіхів!</a:t>
            </a:r>
          </a:p>
          <a:p>
            <a:endParaRPr lang="uk-UA" sz="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3763371" y="2982430"/>
            <a:ext cx="1003111" cy="892858"/>
          </a:xfrm>
          <a:prstGeom prst="smileyFac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35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85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5608" y="412929"/>
            <a:ext cx="6052783" cy="990600"/>
          </a:xfrm>
        </p:spPr>
        <p:txBody>
          <a:bodyPr>
            <a:normAutofit fontScale="90000"/>
          </a:bodyPr>
          <a:lstStyle/>
          <a:p>
            <a:r>
              <a:rPr lang="uk-UA" dirty="0"/>
              <a:t>Існує </a:t>
            </a:r>
            <a:r>
              <a:rPr lang="uk-UA" b="1" dirty="0"/>
              <a:t>шість</a:t>
            </a:r>
            <a:r>
              <a:rPr lang="uk-UA" dirty="0"/>
              <a:t> ключових цінностей їх називають фундаментальними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28649" y="2405174"/>
            <a:ext cx="7886700" cy="4351338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chemeClr val="accent1">
                    <a:lumMod val="75000"/>
                  </a:schemeClr>
                </a:solidFill>
              </a:rPr>
              <a:t>Чесність</a:t>
            </a:r>
          </a:p>
          <a:p>
            <a:pPr algn="ctr"/>
            <a:r>
              <a:rPr lang="uk-UA" sz="4000" b="1" dirty="0">
                <a:solidFill>
                  <a:schemeClr val="accent1">
                    <a:lumMod val="75000"/>
                  </a:schemeClr>
                </a:solidFill>
              </a:rPr>
              <a:t>Довіра</a:t>
            </a:r>
          </a:p>
          <a:p>
            <a:pPr algn="ctr"/>
            <a:r>
              <a:rPr lang="uk-UA" sz="4000" b="1" dirty="0">
                <a:solidFill>
                  <a:schemeClr val="accent1">
                    <a:lumMod val="75000"/>
                  </a:schemeClr>
                </a:solidFill>
              </a:rPr>
              <a:t>Справедливість</a:t>
            </a:r>
          </a:p>
          <a:p>
            <a:pPr algn="ctr"/>
            <a:r>
              <a:rPr lang="uk-UA" sz="4000" b="1" dirty="0">
                <a:solidFill>
                  <a:schemeClr val="accent1">
                    <a:lumMod val="75000"/>
                  </a:schemeClr>
                </a:solidFill>
              </a:rPr>
              <a:t>Повага</a:t>
            </a:r>
          </a:p>
          <a:p>
            <a:pPr algn="ctr"/>
            <a:r>
              <a:rPr lang="uk-UA" sz="4000" b="1" dirty="0">
                <a:solidFill>
                  <a:schemeClr val="accent1">
                    <a:lumMod val="75000"/>
                  </a:schemeClr>
                </a:solidFill>
              </a:rPr>
              <a:t>Відповідальність</a:t>
            </a:r>
          </a:p>
          <a:p>
            <a:pPr algn="ctr"/>
            <a:r>
              <a:rPr lang="uk-UA" sz="4000" b="1" dirty="0">
                <a:solidFill>
                  <a:schemeClr val="accent1">
                    <a:lumMod val="75000"/>
                  </a:schemeClr>
                </a:solidFill>
              </a:rPr>
              <a:t>Сміливість </a:t>
            </a:r>
          </a:p>
          <a:p>
            <a:pPr algn="ctr"/>
            <a:endParaRPr lang="uk-UA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85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50" i="1" dirty="0"/>
              <a:t>Чесність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dirty="0"/>
              <a:t>Основа основ навчання та викладання і надання освітніх послуг. Саме завдяки чесності можлива реалізація усіх наступних ключових цінностей.</a:t>
            </a:r>
          </a:p>
          <a:p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353578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50" dirty="0"/>
              <a:t>Довіра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/>
              <a:t>Чеснота, що </a:t>
            </a:r>
            <a:r>
              <a:rPr lang="uk-UA" sz="3200" dirty="0" err="1"/>
              <a:t>розбудовується</a:t>
            </a:r>
            <a:r>
              <a:rPr lang="uk-UA" sz="3200" dirty="0"/>
              <a:t> на діях, а не на словах і означає, що усі учасники наукового процесу не бояться ділитись думками та ідеями. Теж саме стосується освітнього контексту, коли викладачі ставлять чіткі вимоги до робіт студентів та чесно їх оцінюють.</a:t>
            </a:r>
          </a:p>
          <a:p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30792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50" dirty="0"/>
              <a:t>Справедливість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4400" dirty="0"/>
              <a:t>Вимоги та очікування результатів роботи є чіткими та прозорими. Оцінювання має бути прозорим.</a:t>
            </a:r>
          </a:p>
        </p:txBody>
      </p:sp>
    </p:spTree>
    <p:extLst>
      <p:ext uri="{BB962C8B-B14F-4D97-AF65-F5344CB8AC3E}">
        <p14:creationId xmlns:p14="http://schemas.microsoft.com/office/powerpoint/2010/main" val="77467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500" dirty="0"/>
              <a:t>Повага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dirty="0"/>
              <a:t>Науковий та освітній процес – це взаємодія, під час якої усі учасники повинні з повагою ставитись до робіт одне одного. Повага в академічному середовищі повинна бути категорією взаємною.</a:t>
            </a:r>
          </a:p>
          <a:p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82163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50" dirty="0"/>
              <a:t>Відповідальність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4400" dirty="0"/>
              <a:t>Кожен учасник навчального та наукового процесу несе відповідальність за його цілісність.</a:t>
            </a:r>
          </a:p>
          <a:p>
            <a:endParaRPr lang="uk-UA" sz="4400" dirty="0"/>
          </a:p>
        </p:txBody>
      </p:sp>
    </p:spTree>
    <p:extLst>
      <p:ext uri="{BB962C8B-B14F-4D97-AF65-F5344CB8AC3E}">
        <p14:creationId xmlns:p14="http://schemas.microsoft.com/office/powerpoint/2010/main" val="111313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50" dirty="0"/>
              <a:t>Сміливість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uk-UA" sz="4000" dirty="0"/>
              <a:t>Здатність відстояти ключові цінності академічної доброчесності та власне перейти від слів до дій і є сміливістю. </a:t>
            </a:r>
          </a:p>
          <a:p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243573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8564" y="2668725"/>
            <a:ext cx="5612546" cy="1102519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Кодекс честі університету</a:t>
            </a:r>
            <a:endParaRPr lang="uk-U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65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334851" y="474103"/>
            <a:ext cx="838414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Кодекс честі університету – </a:t>
            </a:r>
            <a:r>
              <a:rPr lang="uk-UA" sz="2800" dirty="0">
                <a:solidFill>
                  <a:srgbClr val="FF0000"/>
                </a:solidFill>
              </a:rPr>
              <a:t>«Конституція університету», </a:t>
            </a:r>
            <a:r>
              <a:rPr lang="uk-UA" sz="2800" dirty="0"/>
              <a:t>правила , яких потрібно дотримуватись під час навчання у ВНЗ, встановлюються спеціальною комісією з етики чи академічної доброчесності, до складу якої входять як представники адміністрації та викладацького складу ВНЗ, так і студенти. </a:t>
            </a:r>
          </a:p>
          <a:p>
            <a:endParaRPr lang="uk-UA" sz="2800" dirty="0"/>
          </a:p>
          <a:p>
            <a:r>
              <a:rPr lang="uk-UA" sz="2800" dirty="0">
                <a:solidFill>
                  <a:srgbClr val="FF0000"/>
                </a:solidFill>
              </a:rPr>
              <a:t>За порушення норм кодексу передбачені санкції у залежності від виду порушення.</a:t>
            </a:r>
          </a:p>
        </p:txBody>
      </p:sp>
    </p:spTree>
    <p:extLst>
      <p:ext uri="{BB962C8B-B14F-4D97-AF65-F5344CB8AC3E}">
        <p14:creationId xmlns:p14="http://schemas.microsoft.com/office/powerpoint/2010/main" val="271134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294" y="108744"/>
            <a:ext cx="7886700" cy="1325563"/>
          </a:xfrm>
        </p:spPr>
        <p:txBody>
          <a:bodyPr/>
          <a:lstStyle/>
          <a:p>
            <a:r>
              <a:rPr lang="uk-UA" sz="6600" dirty="0" smtClean="0"/>
              <a:t>План семінару</a:t>
            </a:r>
            <a:endParaRPr lang="ru-RU" sz="6600" dirty="0"/>
          </a:p>
        </p:txBody>
      </p:sp>
      <p:sp>
        <p:nvSpPr>
          <p:cNvPr id="57" name="Прямокутник 56"/>
          <p:cNvSpPr/>
          <p:nvPr/>
        </p:nvSpPr>
        <p:spPr>
          <a:xfrm>
            <a:off x="4705892" y="1310464"/>
            <a:ext cx="40388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dirty="0">
                <a:solidFill>
                  <a:schemeClr val="accent5">
                    <a:lumMod val="75000"/>
                  </a:schemeClr>
                </a:solidFill>
              </a:rPr>
              <a:t>поняття академічної доброчесності</a:t>
            </a:r>
          </a:p>
        </p:txBody>
      </p:sp>
      <p:sp>
        <p:nvSpPr>
          <p:cNvPr id="58" name="Прямокутник 57"/>
          <p:cNvSpPr/>
          <p:nvPr/>
        </p:nvSpPr>
        <p:spPr>
          <a:xfrm>
            <a:off x="4194810" y="1712895"/>
            <a:ext cx="39576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dirty="0">
                <a:solidFill>
                  <a:schemeClr val="accent5">
                    <a:lumMod val="50000"/>
                  </a:schemeClr>
                </a:solidFill>
              </a:rPr>
              <a:t>поняття кодексу честі університету</a:t>
            </a:r>
          </a:p>
        </p:txBody>
      </p:sp>
      <p:sp>
        <p:nvSpPr>
          <p:cNvPr id="59" name="Прямокутник 58"/>
          <p:cNvSpPr/>
          <p:nvPr/>
        </p:nvSpPr>
        <p:spPr>
          <a:xfrm>
            <a:off x="2862380" y="2049274"/>
            <a:ext cx="61141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solidFill>
                  <a:schemeClr val="accent5">
                    <a:lumMod val="75000"/>
                  </a:schemeClr>
                </a:solidFill>
              </a:rPr>
              <a:t>порядок перевірки письмових робіт студентів </a:t>
            </a:r>
          </a:p>
        </p:txBody>
      </p:sp>
      <p:sp>
        <p:nvSpPr>
          <p:cNvPr id="60" name="Прямокутник 59"/>
          <p:cNvSpPr/>
          <p:nvPr/>
        </p:nvSpPr>
        <p:spPr>
          <a:xfrm>
            <a:off x="1733394" y="2454026"/>
            <a:ext cx="70113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solidFill>
                  <a:schemeClr val="accent1">
                    <a:lumMod val="75000"/>
                  </a:schemeClr>
                </a:solidFill>
              </a:rPr>
              <a:t>види плагіату та як його уникати (тест на терпимість до плагіату Роберта </a:t>
            </a:r>
            <a:r>
              <a:rPr lang="uk-UA" sz="2000" dirty="0" err="1">
                <a:solidFill>
                  <a:schemeClr val="accent1">
                    <a:lumMod val="75000"/>
                  </a:schemeClr>
                </a:solidFill>
              </a:rPr>
              <a:t>Гарріса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61" name="Прямокутник 60"/>
          <p:cNvSpPr/>
          <p:nvPr/>
        </p:nvSpPr>
        <p:spPr>
          <a:xfrm>
            <a:off x="576644" y="3212721"/>
            <a:ext cx="55970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solidFill>
                  <a:srgbClr val="0070C0"/>
                </a:solidFill>
              </a:rPr>
              <a:t>інформаційна грамотність (її компоненти)</a:t>
            </a:r>
          </a:p>
        </p:txBody>
      </p:sp>
      <p:sp>
        <p:nvSpPr>
          <p:cNvPr id="71" name="Прямокутник 70"/>
          <p:cNvSpPr/>
          <p:nvPr/>
        </p:nvSpPr>
        <p:spPr>
          <a:xfrm>
            <a:off x="118116" y="3559810"/>
            <a:ext cx="46857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solidFill>
                  <a:schemeClr val="accent1">
                    <a:lumMod val="75000"/>
                  </a:schemeClr>
                </a:solidFill>
              </a:rPr>
              <a:t>стилі цитування та баланс голосу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6173653" y="3161912"/>
            <a:ext cx="2120341" cy="30199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964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308" y="618991"/>
            <a:ext cx="5823334" cy="1130121"/>
          </a:xfrm>
        </p:spPr>
        <p:txBody>
          <a:bodyPr>
            <a:normAutofit fontScale="90000"/>
          </a:bodyPr>
          <a:lstStyle/>
          <a:p>
            <a:r>
              <a:rPr lang="uk-UA" dirty="0"/>
              <a:t>Кодекс честі (академічна система честі)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785058" y="2518625"/>
            <a:ext cx="5710372" cy="2855438"/>
          </a:xfrm>
        </p:spPr>
        <p:txBody>
          <a:bodyPr/>
          <a:lstStyle/>
          <a:p>
            <a:pPr marL="0" indent="0">
              <a:buNone/>
            </a:pPr>
            <a:r>
              <a:rPr lang="uk-UA" dirty="0"/>
              <a:t>Набір правил та положень, етичних принципів, за якими повинна жити академічна спільнота. Відповідно до цих ідей визначається припустима та неприпустима поведінка в академічному середовищі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0705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4951" y="499777"/>
            <a:ext cx="7725714" cy="857250"/>
          </a:xfrm>
        </p:spPr>
        <p:txBody>
          <a:bodyPr>
            <a:normAutofit fontScale="90000"/>
          </a:bodyPr>
          <a:lstStyle/>
          <a:p>
            <a:r>
              <a:rPr lang="en-US" dirty="0">
                <a:hlinkClick r:id="rId2" tooltip="Norwich University"/>
              </a:rPr>
              <a:t>Norwich University</a:t>
            </a:r>
            <a:r>
              <a:rPr lang="en-US" dirty="0"/>
              <a:t> &gt; </a:t>
            </a:r>
            <a:r>
              <a:rPr lang="en-US" dirty="0">
                <a:hlinkClick r:id="rId3" tooltip="Campus Life"/>
              </a:rPr>
              <a:t>Campus Life</a:t>
            </a:r>
            <a:r>
              <a:rPr lang="en-US" dirty="0"/>
              <a:t> &gt; Honor Code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85899" y="2279562"/>
            <a:ext cx="7078551" cy="3394472"/>
          </a:xfrm>
        </p:spPr>
        <p:txBody>
          <a:bodyPr>
            <a:normAutofit/>
          </a:bodyPr>
          <a:lstStyle/>
          <a:p>
            <a:r>
              <a:rPr lang="en-US" sz="2400" dirty="0"/>
              <a:t>The Code is </a:t>
            </a:r>
            <a:r>
              <a:rPr lang="en-US" sz="2400" b="1" dirty="0">
                <a:solidFill>
                  <a:srgbClr val="FF0000"/>
                </a:solidFill>
              </a:rPr>
              <a:t>a minimum standard of ethical behavior </a:t>
            </a:r>
            <a:r>
              <a:rPr lang="en-US" sz="2400" dirty="0"/>
              <a:t>for students, and is to be embraced by each student — an </a:t>
            </a:r>
            <a:r>
              <a:rPr lang="en-US" sz="2400" b="1" dirty="0">
                <a:solidFill>
                  <a:srgbClr val="FF0000"/>
                </a:solidFill>
              </a:rPr>
              <a:t>internal self-enforcement mechanism</a:t>
            </a:r>
            <a:r>
              <a:rPr lang="en-US" sz="2400" dirty="0"/>
              <a:t>. Therefore, the Code is not constrained by any geographical boundaries — it travels with the student wherever he or she goes. Students are expected to live by the Code’s standard both at and away from Norwich, in their professional, military and personal </a:t>
            </a:r>
            <a:r>
              <a:rPr lang="en-US" sz="2400" dirty="0" err="1"/>
              <a:t>lives.</a:t>
            </a:r>
            <a:r>
              <a:rPr lang="en-US" sz="2400" dirty="0" err="1">
                <a:hlinkClick r:id="rId4"/>
              </a:rPr>
              <a:t>http</a:t>
            </a:r>
            <a:r>
              <a:rPr lang="en-US" sz="2400" dirty="0">
                <a:hlinkClick r:id="rId4"/>
              </a:rPr>
              <a:t>://lifeat.norwich.edu/honor-code/</a:t>
            </a:r>
            <a:endParaRPr lang="uk-UA" sz="2400" dirty="0"/>
          </a:p>
          <a:p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31073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2716" y="0"/>
            <a:ext cx="6172200" cy="857250"/>
          </a:xfrm>
        </p:spPr>
        <p:txBody>
          <a:bodyPr>
            <a:noAutofit/>
          </a:bodyPr>
          <a:lstStyle/>
          <a:p>
            <a:pPr algn="ctr"/>
            <a:r>
              <a:rPr lang="uk-UA" sz="2800" dirty="0"/>
              <a:t>Складові кодексу честі: на прикладі Ун-ту </a:t>
            </a:r>
            <a:r>
              <a:rPr lang="uk-UA" sz="2800" dirty="0" err="1"/>
              <a:t>Валпаріїзо</a:t>
            </a:r>
            <a:endParaRPr lang="uk-UA" sz="28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02944" y="1315171"/>
            <a:ext cx="6172200" cy="3394472"/>
          </a:xfrm>
        </p:spPr>
        <p:txBody>
          <a:bodyPr>
            <a:noAutofit/>
          </a:bodyPr>
          <a:lstStyle/>
          <a:p>
            <a:r>
              <a:rPr lang="uk-UA" dirty="0"/>
              <a:t>Преамбула</a:t>
            </a:r>
          </a:p>
          <a:p>
            <a:r>
              <a:rPr lang="uk-UA" dirty="0"/>
              <a:t>Статті</a:t>
            </a:r>
          </a:p>
          <a:p>
            <a:r>
              <a:rPr lang="uk-UA" dirty="0"/>
              <a:t>Підпункти статей, що стосуються:</a:t>
            </a:r>
          </a:p>
          <a:p>
            <a:pPr lvl="1"/>
            <a:r>
              <a:rPr lang="uk-UA" sz="1600" dirty="0"/>
              <a:t>Університету</a:t>
            </a:r>
          </a:p>
          <a:p>
            <a:pPr lvl="1"/>
            <a:r>
              <a:rPr lang="uk-UA" sz="1600" dirty="0"/>
              <a:t>Робіт, виконаних в університеті</a:t>
            </a:r>
          </a:p>
          <a:p>
            <a:pPr lvl="1"/>
            <a:r>
              <a:rPr lang="uk-UA" sz="1600" dirty="0"/>
              <a:t>Адміністрації університету</a:t>
            </a:r>
          </a:p>
          <a:p>
            <a:pPr marL="294894" lvl="1" indent="0">
              <a:buNone/>
            </a:pPr>
            <a:r>
              <a:rPr lang="uk-UA" sz="1600" dirty="0"/>
              <a:t>Членів комітету з укладання КЧ</a:t>
            </a:r>
          </a:p>
          <a:p>
            <a:pPr marL="294894" lvl="1" indent="0">
              <a:buNone/>
            </a:pPr>
            <a:r>
              <a:rPr lang="uk-UA" sz="1600" dirty="0"/>
              <a:t>Студентів</a:t>
            </a:r>
          </a:p>
          <a:p>
            <a:pPr marL="294894" lvl="1" indent="0">
              <a:buNone/>
            </a:pPr>
            <a:r>
              <a:rPr lang="uk-UA" sz="1600" dirty="0"/>
              <a:t>Викладачів</a:t>
            </a:r>
          </a:p>
          <a:p>
            <a:pPr marL="294894" lvl="1" indent="0">
              <a:buNone/>
            </a:pPr>
            <a:r>
              <a:rPr lang="uk-UA" sz="1600" dirty="0"/>
              <a:t>Адміністрації</a:t>
            </a:r>
          </a:p>
          <a:p>
            <a:pPr marL="294894" lvl="1" indent="0">
              <a:buNone/>
            </a:pPr>
            <a:r>
              <a:rPr lang="uk-UA" sz="1600" dirty="0"/>
              <a:t>Розгляд справ порушення норм КЧ</a:t>
            </a:r>
          </a:p>
          <a:p>
            <a:pPr marL="294894" lvl="1" indent="0">
              <a:buNone/>
            </a:pPr>
            <a:r>
              <a:rPr lang="uk-UA" sz="1600" dirty="0"/>
              <a:t>Керівництво комітету – Довірча Рада</a:t>
            </a:r>
          </a:p>
          <a:p>
            <a:pPr marL="294894" lvl="1" indent="0">
              <a:buNone/>
            </a:pPr>
            <a:r>
              <a:rPr lang="uk-UA" sz="1600" dirty="0"/>
              <a:t>Апеляційний комітет</a:t>
            </a:r>
          </a:p>
          <a:p>
            <a:pPr marL="294894" lvl="1" indent="0">
              <a:buNone/>
            </a:pPr>
            <a:r>
              <a:rPr lang="uk-UA" sz="1600" dirty="0"/>
              <a:t>Рада з літньої сесії</a:t>
            </a:r>
          </a:p>
          <a:p>
            <a:pPr marL="294894" lvl="1" indent="0">
              <a:buNone/>
            </a:pPr>
            <a:r>
              <a:rPr lang="uk-UA" sz="1600" dirty="0"/>
              <a:t>Освітній комітет</a:t>
            </a:r>
          </a:p>
          <a:p>
            <a:pPr marL="294894" lvl="1" indent="0">
              <a:buNone/>
            </a:pPr>
            <a:r>
              <a:rPr lang="uk-UA" sz="1600" dirty="0"/>
              <a:t>Поправки</a:t>
            </a:r>
          </a:p>
          <a:p>
            <a:pPr marL="294894" lvl="1" indent="0">
              <a:buNone/>
            </a:pPr>
            <a:r>
              <a:rPr lang="uk-UA" sz="1600" dirty="0"/>
              <a:t>додатки</a:t>
            </a:r>
          </a:p>
          <a:p>
            <a:endParaRPr lang="uk-UA" sz="1200" dirty="0"/>
          </a:p>
        </p:txBody>
      </p:sp>
    </p:spTree>
    <p:extLst>
      <p:ext uri="{BB962C8B-B14F-4D97-AF65-F5344CB8AC3E}">
        <p14:creationId xmlns:p14="http://schemas.microsoft.com/office/powerpoint/2010/main" val="341607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600199" y="2477694"/>
            <a:ext cx="6206321" cy="29105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300" b="1" dirty="0">
                <a:solidFill>
                  <a:srgbClr val="003374"/>
                </a:solidFill>
              </a:rPr>
              <a:t>Основні пункти положення про академічну доброчесність </a:t>
            </a:r>
            <a:r>
              <a:rPr lang="uk-UA" sz="3300" b="1" dirty="0" err="1">
                <a:solidFill>
                  <a:srgbClr val="003374"/>
                </a:solidFill>
              </a:rPr>
              <a:t>НаУКМА</a:t>
            </a:r>
            <a:r>
              <a:rPr lang="uk-UA" sz="3300" b="1" dirty="0">
                <a:solidFill>
                  <a:srgbClr val="003374"/>
                </a:solidFill>
              </a:rPr>
              <a:t> (що вважається порушенням)</a:t>
            </a:r>
          </a:p>
        </p:txBody>
      </p:sp>
    </p:spTree>
    <p:extLst>
      <p:ext uri="{BB962C8B-B14F-4D97-AF65-F5344CB8AC3E}">
        <p14:creationId xmlns:p14="http://schemas.microsoft.com/office/powerpoint/2010/main" val="15173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Академічний </a:t>
            </a:r>
            <a:r>
              <a:rPr lang="uk-UA" b="1" dirty="0" smtClean="0"/>
              <a:t>плагіат </a:t>
            </a:r>
            <a:endParaRPr lang="uk-UA" b="1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600201" y="1935195"/>
            <a:ext cx="6144905" cy="2910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dirty="0"/>
              <a:t>Оприлюднення частково або повністю наукових результатів інших осіб як своїх власних без посилання на автора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Clr>
                <a:schemeClr val="dk1"/>
              </a:buClr>
              <a:buSzPts val="2800"/>
              <a:buNone/>
            </a:pPr>
            <a:r>
              <a:rPr lang="en-US" sz="2400" b="1" dirty="0">
                <a:solidFill>
                  <a:schemeClr val="accent1"/>
                </a:solidFill>
              </a:rPr>
              <a:t>C</a:t>
            </a:r>
            <a:r>
              <a:rPr lang="uk-UA" sz="2400" b="1" dirty="0" err="1">
                <a:solidFill>
                  <a:schemeClr val="accent1"/>
                </a:solidFill>
              </a:rPr>
              <a:t>амоплагіат</a:t>
            </a:r>
            <a:endParaRPr lang="en-US" sz="2400" b="1" dirty="0">
              <a:solidFill>
                <a:schemeClr val="accent1"/>
              </a:solidFill>
            </a:endParaRPr>
          </a:p>
          <a:p>
            <a:pPr marL="0" indent="0">
              <a:buClr>
                <a:schemeClr val="dk1"/>
              </a:buClr>
              <a:buSzPts val="2800"/>
              <a:buNone/>
            </a:pPr>
            <a:r>
              <a:rPr lang="uk-UA" sz="2400" dirty="0"/>
              <a:t>Оприлюднення частково або повністю  власних  раніше опублікованих робіт та видавання їх як нові</a:t>
            </a:r>
            <a:endParaRPr lang="en-US" sz="2400" dirty="0"/>
          </a:p>
          <a:p>
            <a:pPr marL="0" indent="0" algn="ctr">
              <a:buClr>
                <a:schemeClr val="dk1"/>
              </a:buClr>
              <a:buSzPts val="2800"/>
              <a:buNone/>
            </a:pPr>
            <a:r>
              <a:rPr lang="uk-UA" sz="1500" dirty="0">
                <a:solidFill>
                  <a:schemeClr val="dk1"/>
                </a:solidFill>
              </a:rPr>
              <a:t>ЗАКОН УКРАЇНИ</a:t>
            </a:r>
          </a:p>
          <a:p>
            <a:pPr marL="0" indent="0" algn="ctr">
              <a:buClr>
                <a:schemeClr val="dk1"/>
              </a:buClr>
              <a:buSzPts val="2800"/>
              <a:buNone/>
            </a:pPr>
            <a:r>
              <a:rPr lang="uk-UA" sz="1500" dirty="0">
                <a:solidFill>
                  <a:schemeClr val="dk1"/>
                </a:solidFill>
              </a:rPr>
              <a:t>Про освіту ст. 42</a:t>
            </a:r>
          </a:p>
        </p:txBody>
      </p:sp>
    </p:spTree>
    <p:extLst>
      <p:ext uri="{BB962C8B-B14F-4D97-AF65-F5344CB8AC3E}">
        <p14:creationId xmlns:p14="http://schemas.microsoft.com/office/powerpoint/2010/main" val="13997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8188" y="365126"/>
            <a:ext cx="7147162" cy="1325563"/>
          </a:xfrm>
        </p:spPr>
        <p:txBody>
          <a:bodyPr>
            <a:normAutofit/>
          </a:bodyPr>
          <a:lstStyle/>
          <a:p>
            <a:r>
              <a:rPr lang="uk-UA" sz="3600" b="1" dirty="0">
                <a:solidFill>
                  <a:schemeClr val="accent1">
                    <a:lumMod val="75000"/>
                  </a:schemeClr>
                </a:solidFill>
              </a:rPr>
              <a:t>Ф</a:t>
            </a:r>
            <a:r>
              <a:rPr lang="uk-UA" sz="3600" b="1" dirty="0" smtClean="0">
                <a:solidFill>
                  <a:schemeClr val="accent1">
                    <a:lumMod val="75000"/>
                  </a:schemeClr>
                </a:solidFill>
              </a:rPr>
              <a:t>абрикація</a:t>
            </a:r>
            <a:endParaRPr lang="uk-UA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368188" y="1503356"/>
            <a:ext cx="6397388" cy="32924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dirty="0"/>
              <a:t>Вигадування даних чи фактів (або ж вигадування сторінок у бібліографії тощо)</a:t>
            </a:r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uk-UA" b="1" dirty="0">
                <a:solidFill>
                  <a:schemeClr val="accent1"/>
                </a:solidFill>
              </a:rPr>
              <a:t>Фальсифікація</a:t>
            </a:r>
          </a:p>
          <a:p>
            <a:pPr marL="0" indent="0">
              <a:buNone/>
            </a:pPr>
            <a:r>
              <a:rPr lang="uk-UA" sz="2400" dirty="0"/>
              <a:t>Свідома заміна або перетворення наявних даних (</a:t>
            </a:r>
            <a:r>
              <a:rPr lang="uk-UA" sz="2400" dirty="0" err="1"/>
              <a:t>підлаштування</a:t>
            </a:r>
            <a:r>
              <a:rPr lang="uk-UA" sz="2400" dirty="0"/>
              <a:t> під результат)</a:t>
            </a:r>
            <a:endParaRPr lang="en-US" sz="2400" dirty="0"/>
          </a:p>
          <a:p>
            <a:pPr marL="0" indent="0">
              <a:buNone/>
            </a:pPr>
            <a:r>
              <a:rPr lang="uk-UA" sz="2400" dirty="0"/>
              <a:t> </a:t>
            </a:r>
          </a:p>
          <a:p>
            <a:pPr marL="0" indent="0" algn="ctr">
              <a:buClr>
                <a:schemeClr val="dk1"/>
              </a:buClr>
              <a:buSzPts val="2800"/>
              <a:buNone/>
            </a:pPr>
            <a:r>
              <a:rPr lang="uk-UA" dirty="0">
                <a:solidFill>
                  <a:schemeClr val="dk1"/>
                </a:solidFill>
              </a:rPr>
              <a:t>ЗАКОН УКРАЇНИ</a:t>
            </a:r>
          </a:p>
          <a:p>
            <a:pPr marL="0" indent="0" algn="ctr">
              <a:buClr>
                <a:schemeClr val="dk1"/>
              </a:buClr>
              <a:buSzPts val="2800"/>
              <a:buNone/>
            </a:pPr>
            <a:r>
              <a:rPr lang="uk-UA" dirty="0">
                <a:solidFill>
                  <a:schemeClr val="dk1"/>
                </a:solidFill>
              </a:rPr>
              <a:t>Про освіту ст. 42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3692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4856" y="365126"/>
            <a:ext cx="7330494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uk-UA" sz="3600" b="1" dirty="0" err="1" smtClean="0">
                <a:solidFill>
                  <a:schemeClr val="accent1">
                    <a:lumMod val="75000"/>
                  </a:schemeClr>
                </a:solidFill>
              </a:rPr>
              <a:t>писування</a:t>
            </a:r>
            <a:endParaRPr lang="uk-UA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184856" y="1445932"/>
            <a:ext cx="7688688" cy="35688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dirty="0"/>
              <a:t>Виконання роботи із залученням зовнішніх недозволених джерел</a:t>
            </a:r>
          </a:p>
          <a:p>
            <a:pPr marL="0" indent="0">
              <a:buNone/>
            </a:pPr>
            <a:endParaRPr lang="ru-RU" sz="3200" b="1" dirty="0"/>
          </a:p>
          <a:p>
            <a:pPr marL="0" indent="0">
              <a:buNone/>
            </a:pPr>
            <a:r>
              <a:rPr lang="ru-RU" sz="3600" b="1" dirty="0">
                <a:solidFill>
                  <a:schemeClr val="accent1"/>
                </a:solidFill>
              </a:rPr>
              <a:t>О</a:t>
            </a:r>
            <a:r>
              <a:rPr lang="uk-UA" sz="3600" b="1" dirty="0" err="1">
                <a:solidFill>
                  <a:schemeClr val="accent1"/>
                </a:solidFill>
              </a:rPr>
              <a:t>бман</a:t>
            </a:r>
            <a:endParaRPr lang="uk-UA" sz="3600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uk-UA" sz="3200" dirty="0"/>
              <a:t>Надання завідомо неправдивої інформації (сюди відносять і плагіат, фабрикацію, фальсифікацію та списування)</a:t>
            </a:r>
          </a:p>
          <a:p>
            <a:pPr marL="0" indent="0" algn="ctr">
              <a:buClr>
                <a:schemeClr val="dk1"/>
              </a:buClr>
              <a:buSzPts val="2800"/>
              <a:buNone/>
            </a:pPr>
            <a:r>
              <a:rPr lang="uk-UA" dirty="0" smtClean="0">
                <a:solidFill>
                  <a:schemeClr val="dk1"/>
                </a:solidFill>
              </a:rPr>
              <a:t>ЗАКОН </a:t>
            </a:r>
            <a:r>
              <a:rPr lang="uk-UA" dirty="0">
                <a:solidFill>
                  <a:schemeClr val="dk1"/>
                </a:solidFill>
              </a:rPr>
              <a:t>УКРАЇНИ</a:t>
            </a:r>
          </a:p>
          <a:p>
            <a:pPr marL="0" indent="0" algn="ctr">
              <a:buClr>
                <a:schemeClr val="dk1"/>
              </a:buClr>
              <a:buSzPts val="2800"/>
              <a:buNone/>
            </a:pPr>
            <a:r>
              <a:rPr lang="uk-UA" dirty="0">
                <a:solidFill>
                  <a:schemeClr val="dk1"/>
                </a:solidFill>
              </a:rPr>
              <a:t>Про освіту ст. 42</a:t>
            </a:r>
          </a:p>
          <a:p>
            <a:pPr marL="0" indent="0">
              <a:buNone/>
            </a:pP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37654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dirty="0" smtClean="0">
                <a:solidFill>
                  <a:schemeClr val="accent1">
                    <a:lumMod val="75000"/>
                  </a:schemeClr>
                </a:solidFill>
              </a:rPr>
              <a:t>Хабарництво</a:t>
            </a:r>
            <a:endParaRPr lang="uk-UA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28650" y="1365161"/>
            <a:ext cx="7188105" cy="40231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dirty="0"/>
              <a:t>Надання матеріальних благ з метою отримання неправомірної переваги у освітньому процесі</a:t>
            </a:r>
          </a:p>
          <a:p>
            <a:pPr marL="0" indent="0">
              <a:buNone/>
            </a:pPr>
            <a:endParaRPr lang="uk-UA" sz="3200" b="1" dirty="0"/>
          </a:p>
          <a:p>
            <a:pPr marL="0" indent="0">
              <a:buNone/>
            </a:pPr>
            <a:r>
              <a:rPr lang="uk-UA" sz="3200" b="1" dirty="0">
                <a:solidFill>
                  <a:schemeClr val="accent1"/>
                </a:solidFill>
              </a:rPr>
              <a:t>Необ’єктивне оцінювання</a:t>
            </a:r>
          </a:p>
          <a:p>
            <a:pPr marL="0" indent="0">
              <a:buNone/>
            </a:pPr>
            <a:r>
              <a:rPr lang="ru-RU" sz="1050" dirty="0"/>
              <a:t> </a:t>
            </a:r>
            <a:r>
              <a:rPr lang="ru-RU" sz="3200" dirty="0" err="1"/>
              <a:t>свідоме</a:t>
            </a:r>
            <a:r>
              <a:rPr lang="ru-RU" sz="3200" dirty="0"/>
              <a:t> </a:t>
            </a:r>
            <a:r>
              <a:rPr lang="ru-RU" sz="3200" dirty="0" err="1"/>
              <a:t>завищення</a:t>
            </a:r>
            <a:r>
              <a:rPr lang="ru-RU" sz="3200" dirty="0"/>
              <a:t> </a:t>
            </a:r>
            <a:r>
              <a:rPr lang="ru-RU" sz="3200" dirty="0" err="1"/>
              <a:t>або</a:t>
            </a:r>
            <a:r>
              <a:rPr lang="ru-RU" sz="3200" dirty="0"/>
              <a:t> </a:t>
            </a:r>
            <a:r>
              <a:rPr lang="ru-RU" sz="3200" dirty="0" err="1"/>
              <a:t>заниження</a:t>
            </a:r>
            <a:r>
              <a:rPr lang="ru-RU" sz="3200" dirty="0"/>
              <a:t> </a:t>
            </a:r>
            <a:r>
              <a:rPr lang="ru-RU" sz="3200" dirty="0" err="1"/>
              <a:t>оцінки</a:t>
            </a:r>
            <a:r>
              <a:rPr lang="ru-RU" sz="3200" dirty="0"/>
              <a:t> </a:t>
            </a:r>
            <a:r>
              <a:rPr lang="ru-RU" sz="3200" dirty="0" err="1"/>
              <a:t>результатів</a:t>
            </a:r>
            <a:r>
              <a:rPr lang="ru-RU" sz="3200" dirty="0"/>
              <a:t> </a:t>
            </a:r>
            <a:r>
              <a:rPr lang="ru-RU" sz="3200" dirty="0" err="1"/>
              <a:t>навчання</a:t>
            </a:r>
            <a:r>
              <a:rPr lang="ru-RU" sz="3200" dirty="0"/>
              <a:t> </a:t>
            </a:r>
            <a:r>
              <a:rPr lang="ru-RU" sz="3200" dirty="0" err="1"/>
              <a:t>здобувачів</a:t>
            </a:r>
            <a:r>
              <a:rPr lang="ru-RU" sz="3200" dirty="0"/>
              <a:t> </a:t>
            </a:r>
            <a:r>
              <a:rPr lang="ru-RU" sz="3200" dirty="0" err="1"/>
              <a:t>освіти</a:t>
            </a:r>
            <a:r>
              <a:rPr lang="ru-RU" sz="3200" dirty="0"/>
              <a:t>.</a:t>
            </a:r>
          </a:p>
          <a:p>
            <a:pPr marL="0" indent="0">
              <a:buNone/>
            </a:pPr>
            <a:endParaRPr lang="uk-UA" sz="2400" b="1" dirty="0"/>
          </a:p>
          <a:p>
            <a:pPr marL="0" indent="0">
              <a:buNone/>
            </a:pPr>
            <a:r>
              <a:rPr lang="uk-UA" sz="2400" dirty="0"/>
              <a:t> </a:t>
            </a:r>
            <a:endParaRPr lang="uk-UA" sz="2400" dirty="0" smtClean="0"/>
          </a:p>
          <a:p>
            <a:pPr marL="0" indent="0" algn="ctr">
              <a:buClr>
                <a:schemeClr val="dk1"/>
              </a:buClr>
              <a:buSzPts val="2800"/>
              <a:buNone/>
            </a:pPr>
            <a:r>
              <a:rPr lang="uk-UA" sz="1400" dirty="0" smtClean="0">
                <a:solidFill>
                  <a:schemeClr val="dk1"/>
                </a:solidFill>
              </a:rPr>
              <a:t>ЗАКОН УКРАЇНИ</a:t>
            </a:r>
          </a:p>
          <a:p>
            <a:pPr marL="0" indent="0" algn="ctr">
              <a:buClr>
                <a:schemeClr val="dk1"/>
              </a:buClr>
              <a:buSzPts val="2800"/>
              <a:buNone/>
            </a:pPr>
            <a:r>
              <a:rPr lang="uk-UA" sz="1400" dirty="0" smtClean="0">
                <a:solidFill>
                  <a:schemeClr val="dk1"/>
                </a:solidFill>
              </a:rPr>
              <a:t>Про </a:t>
            </a:r>
            <a:r>
              <a:rPr lang="uk-UA" sz="1400" dirty="0">
                <a:solidFill>
                  <a:schemeClr val="dk1"/>
                </a:solidFill>
              </a:rPr>
              <a:t>освіту ст. 42</a:t>
            </a:r>
          </a:p>
          <a:p>
            <a:pPr marL="0" indent="0">
              <a:buNone/>
            </a:pP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90628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0564" t="12361" r="22394" b="13237"/>
          <a:stretch/>
        </p:blipFill>
        <p:spPr>
          <a:xfrm>
            <a:off x="523717" y="592428"/>
            <a:ext cx="8156643" cy="598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18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Положення</a:t>
            </a:r>
            <a:r>
              <a:rPr lang="ru-RU" dirty="0" smtClean="0"/>
              <a:t> про </a:t>
            </a:r>
            <a:r>
              <a:rPr lang="ru-RU" dirty="0" err="1" smtClean="0"/>
              <a:t>академічну</a:t>
            </a:r>
            <a:r>
              <a:rPr lang="ru-RU" dirty="0" smtClean="0"/>
              <a:t> </a:t>
            </a:r>
            <a:r>
              <a:rPr lang="ru-RU" dirty="0" err="1" smtClean="0"/>
              <a:t>доброчесність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hlinkClick r:id="rId2"/>
              </a:rPr>
              <a:t>Натисніть тут для завантаження </a:t>
            </a:r>
            <a:endParaRPr lang="uk-UA" dirty="0"/>
          </a:p>
        </p:txBody>
      </p:sp>
      <p:sp>
        <p:nvSpPr>
          <p:cNvPr id="5" name="Кнопка дії: документ 4">
            <a:hlinkClick r:id="rId3" highlightClick="1"/>
          </p:cNvPr>
          <p:cNvSpPr/>
          <p:nvPr/>
        </p:nvSpPr>
        <p:spPr>
          <a:xfrm>
            <a:off x="6233375" y="2702150"/>
            <a:ext cx="859665" cy="1159099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/>
          </a:p>
        </p:txBody>
      </p:sp>
    </p:spTree>
    <p:extLst>
      <p:ext uri="{BB962C8B-B14F-4D97-AF65-F5344CB8AC3E}">
        <p14:creationId xmlns:p14="http://schemas.microsoft.com/office/powerpoint/2010/main" val="360551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Поняття Академічної доброчесності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5206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Види </a:t>
            </a:r>
            <a:r>
              <a:rPr lang="uk-UA" dirty="0"/>
              <a:t>плагіату та як його уникати </a:t>
            </a: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Тест Р. </a:t>
            </a:r>
            <a:r>
              <a:rPr lang="uk-UA" dirty="0" err="1" smtClean="0"/>
              <a:t>Гарріса</a:t>
            </a:r>
            <a:r>
              <a:rPr lang="uk-UA" dirty="0" smtClean="0"/>
              <a:t> (скорочений варіант 7 з 12 питань)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9530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>
            <a:spLocks noGrp="1"/>
          </p:cNvSpPr>
          <p:nvPr>
            <p:ph type="ctrTitle"/>
          </p:nvPr>
        </p:nvSpPr>
        <p:spPr>
          <a:xfrm>
            <a:off x="1345943" y="3829940"/>
            <a:ext cx="6390450" cy="153945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68569" rIns="68569" bIns="68569" rtlCol="0" anchor="b" anchorCtr="0">
            <a:noAutofit/>
          </a:bodyPr>
          <a:lstStyle/>
          <a:p>
            <a:pPr algn="l">
              <a:spcBef>
                <a:spcPts val="0"/>
              </a:spcBef>
              <a:buSzPts val="5200"/>
            </a:pPr>
            <a:r>
              <a:rPr lang="uk-UA" sz="3600" b="1" dirty="0">
                <a:solidFill>
                  <a:schemeClr val="tx2">
                    <a:lumMod val="75000"/>
                  </a:schemeClr>
                </a:solidFill>
              </a:rPr>
              <a:t>Плагіат – це видавання чужих ідей, думок, концепцій, творів, текстів, </a:t>
            </a:r>
            <a:r>
              <a:rPr lang="uk-UA" sz="3600" b="1" i="1" u="sng" dirty="0">
                <a:solidFill>
                  <a:schemeClr val="tx2">
                    <a:lumMod val="75000"/>
                  </a:schemeClr>
                </a:solidFill>
              </a:rPr>
              <a:t>наукових робіт (академічний плагіат) </a:t>
            </a:r>
            <a:r>
              <a:rPr lang="uk-UA" sz="3600" b="1" dirty="0">
                <a:solidFill>
                  <a:schemeClr val="tx2">
                    <a:lumMod val="75000"/>
                  </a:schemeClr>
                </a:solidFill>
              </a:rPr>
              <a:t>як своїх власних.</a:t>
            </a:r>
            <a:endParaRPr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97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499" y="1398164"/>
            <a:ext cx="5879726" cy="410514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Проведемо анонімне опитування Р. </a:t>
            </a:r>
            <a:r>
              <a:rPr lang="uk-UA" dirty="0" err="1" smtClean="0">
                <a:solidFill>
                  <a:schemeClr val="tx2">
                    <a:lumMod val="75000"/>
                  </a:schemeClr>
                </a:solidFill>
              </a:rPr>
              <a:t>Гарріса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br>
              <a:rPr lang="uk-UA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uk-UA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Візьміть аркуш паперу, напишіть </a:t>
            </a:r>
            <a:r>
              <a:rPr lang="uk-UA" u="sng" dirty="0" smtClean="0">
                <a:solidFill>
                  <a:schemeClr val="tx2">
                    <a:lumMod val="75000"/>
                  </a:schemeClr>
                </a:solidFill>
              </a:rPr>
              <a:t>лише ваш факультет та спеціальність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та дайте відповіді на такі питання</a:t>
            </a:r>
            <a:br>
              <a:rPr lang="uk-UA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uk-UA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uk-U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84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1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1244348" y="896079"/>
            <a:ext cx="6399263" cy="3486311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  <a:tabLst>
                <a:tab pos="1666875" algn="l"/>
                <a:tab pos="2025491" algn="l"/>
              </a:tabLst>
            </a:pPr>
            <a:r>
              <a:rPr lang="uk-UA" sz="3200" dirty="0">
                <a:latin typeface="Times New Roman"/>
                <a:ea typeface="Calibri"/>
                <a:cs typeface="Times New Roman"/>
              </a:rPr>
              <a:t>Іноді у мене виникає спокуса здійснити плагіат, тому що всі студенти так роблять</a:t>
            </a:r>
            <a:endParaRPr lang="uk-UA" sz="44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Дуже погоджуюсь</a:t>
            </a:r>
            <a:endParaRPr lang="uk-UA" sz="40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Погоджуюсь</a:t>
            </a:r>
            <a:endParaRPr lang="uk-UA" sz="40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Нейтрально ставлюсь до цього</a:t>
            </a:r>
            <a:endParaRPr lang="uk-UA" sz="40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Не погоджуюсь</a:t>
            </a:r>
            <a:endParaRPr lang="uk-UA" sz="40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spcAft>
                <a:spcPts val="750"/>
              </a:spcAft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Категорично не погоджуюсь</a:t>
            </a:r>
            <a:endParaRPr lang="uk-UA" sz="4000" dirty="0">
              <a:ea typeface="Calibri"/>
              <a:cs typeface="Times New Roman"/>
            </a:endParaRPr>
          </a:p>
          <a:p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263650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2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12543" y="1027907"/>
            <a:ext cx="6318914" cy="291058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Я упевнений, що знаю, що відноситься до плагіату. А що ним не вважається</a:t>
            </a:r>
            <a:endParaRPr lang="uk-UA" sz="24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Дуже погоджуюсь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Погоджуюсь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Нейтрально ставлюсь до цього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Не погоджуюсь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spcAft>
                <a:spcPts val="750"/>
              </a:spcAft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Категорично не погоджуюсь</a:t>
            </a:r>
            <a:endParaRPr lang="uk-UA" sz="2100" dirty="0">
              <a:ea typeface="Calibri"/>
              <a:cs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510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3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571272" y="893101"/>
            <a:ext cx="6469038" cy="3323195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Плагіат – це все одно, що викрадення білетів перед іспитом та заучування відповідей на пам'ять</a:t>
            </a:r>
            <a:endParaRPr lang="uk-UA" sz="24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Дуже погоджуюсь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Погоджуюсь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Нейтрально ставлюсь до цього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Не погоджуюсь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spcAft>
                <a:spcPts val="750"/>
              </a:spcAft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Категорично не погоджуюсь</a:t>
            </a:r>
            <a:endParaRPr lang="uk-UA" sz="2100" dirty="0">
              <a:ea typeface="Calibri"/>
              <a:cs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1198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4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565985" y="790743"/>
            <a:ext cx="6223379" cy="342555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Якщо мій одногрупник дозволяє мені використати свою роботу для семінару, я не бачу у цьому нічого поганого.</a:t>
            </a:r>
            <a:endParaRPr lang="uk-UA" sz="24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Дуже погоджуюсь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Погоджуюсь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Нейтрально ставлюсь до цього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Не погоджуюсь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spcAft>
                <a:spcPts val="750"/>
              </a:spcAft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Категорично не погоджуюсь</a:t>
            </a:r>
            <a:endParaRPr lang="uk-UA" sz="2100" dirty="0">
              <a:ea typeface="Calibri"/>
              <a:cs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2033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5.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651715" y="937023"/>
            <a:ext cx="6185849" cy="3343667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Плагіат є виправданим, якщо викладач дає дуже багато завдань для одного курсу.</a:t>
            </a:r>
            <a:endParaRPr lang="uk-UA" sz="24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Дуже погоджуюсь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Погоджуюсь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Нейтрально ставлюсь до цього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Не погоджуюсь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spcAft>
                <a:spcPts val="750"/>
              </a:spcAft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Категорично не погоджуюсь</a:t>
            </a:r>
            <a:endParaRPr lang="uk-UA" sz="2100" dirty="0">
              <a:ea typeface="Calibri"/>
              <a:cs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5682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6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529992" y="806264"/>
            <a:ext cx="6458802" cy="343579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Покарання за плагіат у навчальному закладі має бути несуворим, тому що ми  тільки вчимось.</a:t>
            </a:r>
            <a:endParaRPr lang="uk-UA" sz="24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Дуже погоджуюсь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Погоджуюсь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Нейтрально ставлюсь до цього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Не погоджуюсь</a:t>
            </a:r>
            <a:endParaRPr lang="uk-UA" sz="21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spcAft>
                <a:spcPts val="750"/>
              </a:spcAft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Категорично не погоджуюсь</a:t>
            </a:r>
            <a:endParaRPr lang="uk-UA" sz="2100" dirty="0">
              <a:ea typeface="Calibri"/>
              <a:cs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6129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7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68947" y="1027907"/>
            <a:ext cx="6640332" cy="3589327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  <a:tabLst>
                <a:tab pos="1666875" algn="l"/>
                <a:tab pos="2025491" algn="l"/>
              </a:tabLst>
            </a:pPr>
            <a:r>
              <a:rPr lang="uk-UA" dirty="0">
                <a:latin typeface="Times New Roman"/>
                <a:ea typeface="Calibri"/>
                <a:cs typeface="Times New Roman"/>
              </a:rPr>
              <a:t>Якщо студент завантажує чи купує чужу роботу і видає її за свою, тобто – без жодних змін ставить своє прізвище , він має бути відрахований з ВНЗ. </a:t>
            </a:r>
            <a:endParaRPr lang="uk-UA" sz="40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Дуже погоджуюсь</a:t>
            </a:r>
            <a:endParaRPr lang="uk-UA" sz="36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Погоджуюсь</a:t>
            </a:r>
            <a:endParaRPr lang="uk-UA" sz="36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Нейтрально ставлюсь до цього</a:t>
            </a:r>
            <a:endParaRPr lang="uk-UA" sz="36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Не погоджуюсь</a:t>
            </a:r>
            <a:endParaRPr lang="uk-UA" sz="3600" dirty="0">
              <a:ea typeface="Calibri"/>
              <a:cs typeface="Times New Roman"/>
            </a:endParaRPr>
          </a:p>
          <a:p>
            <a:pPr marL="557213" lvl="1" indent="-214313" algn="just">
              <a:lnSpc>
                <a:spcPct val="150000"/>
              </a:lnSpc>
              <a:spcAft>
                <a:spcPts val="750"/>
              </a:spcAft>
              <a:buFont typeface="+mj-lt"/>
              <a:buAutoNum type="alphaLcPeriod"/>
              <a:tabLst>
                <a:tab pos="1666875" algn="l"/>
                <a:tab pos="2025491" algn="l"/>
              </a:tabLst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Категорично не погоджуюсь</a:t>
            </a:r>
            <a:endParaRPr lang="uk-UA" sz="3600" dirty="0">
              <a:ea typeface="Calibri"/>
              <a:cs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4129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2662" y="314609"/>
            <a:ext cx="7209753" cy="541634"/>
          </a:xfrm>
        </p:spPr>
        <p:txBody>
          <a:bodyPr>
            <a:normAutofit fontScale="90000"/>
          </a:bodyPr>
          <a:lstStyle/>
          <a:p>
            <a:r>
              <a:rPr lang="ru-RU" dirty="0"/>
              <a:t>З</a:t>
            </a:r>
            <a:r>
              <a:rPr lang="uk-UA" dirty="0" err="1" smtClean="0"/>
              <a:t>акон</a:t>
            </a:r>
            <a:r>
              <a:rPr lang="uk-UA" dirty="0" smtClean="0"/>
              <a:t> України «Про освіту»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12125" y="1323005"/>
            <a:ext cx="8422782" cy="37252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400" dirty="0">
                <a:solidFill>
                  <a:srgbClr val="003374"/>
                </a:solidFill>
              </a:rPr>
              <a:t>Визначає академічну доброчесність як один із основних принципів освіти в Україні </a:t>
            </a:r>
          </a:p>
          <a:p>
            <a:pPr marL="0" indent="0">
              <a:buNone/>
            </a:pPr>
            <a:r>
              <a:rPr lang="uk-UA" sz="2400" b="1" dirty="0">
                <a:solidFill>
                  <a:srgbClr val="003374"/>
                </a:solidFill>
              </a:rPr>
              <a:t>Стаття 4</a:t>
            </a:r>
            <a:r>
              <a:rPr lang="en-US" sz="2400" b="1" dirty="0">
                <a:solidFill>
                  <a:srgbClr val="003374"/>
                </a:solidFill>
              </a:rPr>
              <a:t>2</a:t>
            </a:r>
            <a:r>
              <a:rPr lang="uk-UA" sz="2400" b="1" dirty="0">
                <a:solidFill>
                  <a:srgbClr val="003374"/>
                </a:solidFill>
              </a:rPr>
              <a:t>. Академічна доброчесність</a:t>
            </a:r>
            <a:endParaRPr lang="uk-UA" sz="2400" dirty="0">
              <a:solidFill>
                <a:srgbClr val="003374"/>
              </a:solidFill>
            </a:endParaRPr>
          </a:p>
          <a:p>
            <a:pPr marL="0" lvl="0" indent="0">
              <a:buNone/>
            </a:pPr>
            <a:r>
              <a:rPr lang="uk-UA" sz="2400" dirty="0">
                <a:solidFill>
                  <a:srgbClr val="003374"/>
                </a:solidFill>
              </a:rPr>
              <a:t>Академічна </a:t>
            </a:r>
            <a:r>
              <a:rPr lang="uk-UA" sz="2400" dirty="0" smtClean="0">
                <a:solidFill>
                  <a:srgbClr val="003374"/>
                </a:solidFill>
              </a:rPr>
              <a:t>доброчесність </a:t>
            </a:r>
            <a:r>
              <a:rPr lang="uk-UA" sz="2400" dirty="0">
                <a:solidFill>
                  <a:srgbClr val="003374"/>
                </a:solidFill>
              </a:rPr>
              <a:t>- це сукупність принципів, правил поведінки учасників освітнього процесу, спрямованих на формування самостійної і відповідальної особистості, спроможної вирішувати завдання відповідно до освітнього рівня з дотриманням норм права та суспільної моралі.</a:t>
            </a:r>
          </a:p>
          <a:p>
            <a:endParaRPr lang="uk-UA" sz="2400" dirty="0">
              <a:solidFill>
                <a:srgbClr val="0033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03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01532" y="679360"/>
            <a:ext cx="6381723" cy="857250"/>
          </a:xfrm>
        </p:spPr>
        <p:txBody>
          <a:bodyPr>
            <a:normAutofit fontScale="90000"/>
          </a:bodyPr>
          <a:lstStyle/>
          <a:p>
            <a:r>
              <a:rPr lang="uk-UA" dirty="0"/>
              <a:t>Визначення плагіату </a:t>
            </a:r>
            <a:r>
              <a:rPr lang="uk-UA" dirty="0" smtClean="0"/>
              <a:t>за</a:t>
            </a:r>
            <a:br>
              <a:rPr lang="uk-UA" dirty="0" smtClean="0"/>
            </a:br>
            <a:r>
              <a:rPr lang="uk-UA" dirty="0" smtClean="0"/>
              <a:t>Робертом </a:t>
            </a:r>
            <a:r>
              <a:rPr lang="uk-UA" dirty="0"/>
              <a:t>А. </a:t>
            </a:r>
            <a:r>
              <a:rPr lang="uk-UA" dirty="0" err="1" smtClean="0"/>
              <a:t>Гаррісом</a:t>
            </a:r>
            <a:endParaRPr lang="uk-UA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323" y="2296464"/>
            <a:ext cx="5646854" cy="32898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4554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124" y="326010"/>
            <a:ext cx="8512935" cy="85725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У </a:t>
            </a:r>
            <a:r>
              <a:rPr lang="uk-UA" dirty="0"/>
              <a:t>свою чергу доктор </a:t>
            </a:r>
            <a:r>
              <a:rPr lang="uk-UA" dirty="0" err="1"/>
              <a:t>Кен</a:t>
            </a:r>
            <a:r>
              <a:rPr lang="uk-UA" dirty="0"/>
              <a:t> К. </a:t>
            </a:r>
            <a:r>
              <a:rPr lang="uk-UA" dirty="0" err="1"/>
              <a:t>Вонг</a:t>
            </a:r>
            <a:r>
              <a:rPr lang="uk-UA" dirty="0"/>
              <a:t> виділяє 5 видів плагіату:</a:t>
            </a:r>
            <a:br>
              <a:rPr lang="uk-UA" dirty="0"/>
            </a:br>
            <a:endParaRPr lang="uk-U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48" y="1341049"/>
            <a:ext cx="7521261" cy="51154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955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214" y="347730"/>
            <a:ext cx="9414455" cy="1745893"/>
          </a:xfrm>
        </p:spPr>
        <p:txBody>
          <a:bodyPr>
            <a:normAutofit fontScale="90000"/>
          </a:bodyPr>
          <a:lstStyle/>
          <a:p>
            <a:r>
              <a:rPr lang="uk-UA" dirty="0"/>
              <a:t>Правила </a:t>
            </a:r>
            <a:r>
              <a:rPr lang="uk-UA" dirty="0" smtClean="0"/>
              <a:t>цитування</a:t>
            </a:r>
            <a:r>
              <a:rPr lang="en-US" dirty="0" smtClean="0"/>
              <a:t>(</a:t>
            </a:r>
            <a:r>
              <a:rPr lang="uk-UA" dirty="0" smtClean="0"/>
              <a:t>маємо на увазі проставлення посилань) </a:t>
            </a:r>
            <a:r>
              <a:rPr lang="uk-UA" dirty="0" err="1"/>
              <a:t>Джуд</a:t>
            </a:r>
            <a:r>
              <a:rPr lang="uk-UA" dirty="0"/>
              <a:t> </a:t>
            </a:r>
            <a:r>
              <a:rPr lang="uk-UA" dirty="0" err="1"/>
              <a:t>Керролл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80314"/>
            <a:ext cx="9053848" cy="4816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536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Отже,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28650" y="1493949"/>
            <a:ext cx="8219135" cy="42969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Плагіат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– оприлюднення (опублікування), повністю або частково, чужого твору під іменем особи, яка не є автором цього твору (ст. 50 Закону України «Про авторське право і суміжні права»); 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привласнення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авторства на чужий твір або на чуже відкриття, винахід чи раціоналізаторську пропозицію, а також використання у своїх працях чужого твору без посилання на автора </a:t>
            </a:r>
            <a:r>
              <a:rPr lang="uk-UA" sz="2400" dirty="0">
                <a:solidFill>
                  <a:schemeClr val="accent1">
                    <a:lumMod val="50000"/>
                  </a:schemeClr>
                </a:solidFill>
              </a:rPr>
              <a:t>[https://uk.wikipedia.org/wiki/Плагіат].</a:t>
            </a:r>
          </a:p>
          <a:p>
            <a:endParaRPr lang="uk-UA" sz="1500" dirty="0"/>
          </a:p>
        </p:txBody>
      </p:sp>
    </p:spTree>
    <p:extLst>
      <p:ext uri="{BB962C8B-B14F-4D97-AF65-F5344CB8AC3E}">
        <p14:creationId xmlns:p14="http://schemas.microsoft.com/office/powerpoint/2010/main" val="177275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9139" y="227063"/>
            <a:ext cx="6172200" cy="857250"/>
          </a:xfrm>
        </p:spPr>
        <p:txBody>
          <a:bodyPr/>
          <a:lstStyle/>
          <a:p>
            <a:r>
              <a:rPr lang="uk-UA" dirty="0"/>
              <a:t>Плагіат академічний</a:t>
            </a:r>
          </a:p>
        </p:txBody>
      </p:sp>
      <p:sp>
        <p:nvSpPr>
          <p:cNvPr id="3" name="Прямокутник 2"/>
          <p:cNvSpPr/>
          <p:nvPr/>
        </p:nvSpPr>
        <p:spPr>
          <a:xfrm>
            <a:off x="1068946" y="1352282"/>
            <a:ext cx="772732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dirty="0" smtClean="0">
                <a:solidFill>
                  <a:schemeClr val="accent1">
                    <a:lumMod val="50000"/>
                  </a:schemeClr>
                </a:solidFill>
              </a:rPr>
              <a:t>навмисне </a:t>
            </a:r>
            <a:r>
              <a:rPr lang="uk-UA" sz="3600" dirty="0">
                <a:solidFill>
                  <a:schemeClr val="accent1">
                    <a:lumMod val="50000"/>
                  </a:schemeClr>
                </a:solidFill>
              </a:rPr>
              <a:t>відтворення викладачем, докторантом, аспірантом або студентом чужого твору, опублікованого на паперовому або офіційно оприлюдненого на електронному носії, повністю або частково, під своїм іменем без посилання на автора.</a:t>
            </a:r>
          </a:p>
        </p:txBody>
      </p:sp>
    </p:spTree>
    <p:extLst>
      <p:ext uri="{BB962C8B-B14F-4D97-AF65-F5344CB8AC3E}">
        <p14:creationId xmlns:p14="http://schemas.microsoft.com/office/powerpoint/2010/main" val="328403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0410" y="116631"/>
            <a:ext cx="6172200" cy="857250"/>
          </a:xfrm>
        </p:spPr>
        <p:txBody>
          <a:bodyPr>
            <a:noAutofit/>
          </a:bodyPr>
          <a:lstStyle/>
          <a:p>
            <a:r>
              <a:rPr lang="uk-UA" sz="2400" dirty="0"/>
              <a:t>Розподіл на навмисний та ненавмисний плагіат за </a:t>
            </a:r>
            <a:r>
              <a:rPr lang="uk-UA" sz="2400" dirty="0" err="1"/>
              <a:t>Баррі</a:t>
            </a:r>
            <a:r>
              <a:rPr lang="uk-UA" sz="2400" dirty="0"/>
              <a:t> </a:t>
            </a:r>
            <a:r>
              <a:rPr lang="uk-UA" sz="2400" dirty="0" err="1"/>
              <a:t>Гілмором</a:t>
            </a:r>
            <a:endParaRPr lang="uk-UA" sz="2400" dirty="0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495559" y="2240404"/>
            <a:ext cx="3030141" cy="479822"/>
          </a:xfrm>
        </p:spPr>
        <p:txBody>
          <a:bodyPr/>
          <a:lstStyle/>
          <a:p>
            <a:r>
              <a:rPr lang="uk-UA" dirty="0" smtClean="0"/>
              <a:t>навмисний</a:t>
            </a:r>
            <a:endParaRPr lang="uk-UA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1495559" y="2807159"/>
            <a:ext cx="3030141" cy="2963466"/>
          </a:xfrm>
        </p:spPr>
        <p:txBody>
          <a:bodyPr>
            <a:normAutofit fontScale="70000" lnSpcReduction="20000"/>
          </a:bodyPr>
          <a:lstStyle/>
          <a:p>
            <a:pPr fontAlgn="t"/>
            <a:r>
              <a:rPr lang="uk-UA" b="1" dirty="0">
                <a:solidFill>
                  <a:srgbClr val="FF0000"/>
                </a:solidFill>
              </a:rPr>
              <a:t>Списування одне в одного</a:t>
            </a:r>
            <a:endParaRPr lang="uk-UA" dirty="0">
              <a:solidFill>
                <a:srgbClr val="FF0000"/>
              </a:solidFill>
            </a:endParaRPr>
          </a:p>
          <a:p>
            <a:pPr fontAlgn="t"/>
            <a:r>
              <a:rPr lang="uk-UA" b="1" dirty="0">
                <a:solidFill>
                  <a:srgbClr val="FF0000"/>
                </a:solidFill>
              </a:rPr>
              <a:t>Копіювання цілого есе </a:t>
            </a:r>
            <a:endParaRPr lang="uk-UA" dirty="0">
              <a:solidFill>
                <a:srgbClr val="FF0000"/>
              </a:solidFill>
            </a:endParaRPr>
          </a:p>
          <a:p>
            <a:pPr fontAlgn="t"/>
            <a:r>
              <a:rPr lang="uk-UA" b="1" dirty="0">
                <a:solidFill>
                  <a:srgbClr val="FF0000"/>
                </a:solidFill>
              </a:rPr>
              <a:t>Завантаження цілої роботи з Інтернету</a:t>
            </a:r>
            <a:endParaRPr lang="uk-UA" dirty="0">
              <a:solidFill>
                <a:srgbClr val="FF0000"/>
              </a:solidFill>
            </a:endParaRPr>
          </a:p>
          <a:p>
            <a:pPr fontAlgn="t"/>
            <a:r>
              <a:rPr lang="uk-UA" b="1" dirty="0">
                <a:solidFill>
                  <a:srgbClr val="FF0000"/>
                </a:solidFill>
              </a:rPr>
              <a:t>Компіляція тексту з різних джерел</a:t>
            </a:r>
            <a:endParaRPr lang="uk-UA" dirty="0">
              <a:solidFill>
                <a:srgbClr val="FF0000"/>
              </a:solidFill>
            </a:endParaRPr>
          </a:p>
          <a:p>
            <a:pPr fontAlgn="t"/>
            <a:r>
              <a:rPr lang="uk-UA" b="1" dirty="0">
                <a:solidFill>
                  <a:srgbClr val="FF0000"/>
                </a:solidFill>
              </a:rPr>
              <a:t>Заміна слів у реченні</a:t>
            </a:r>
            <a:endParaRPr lang="uk-UA" dirty="0">
              <a:solidFill>
                <a:srgbClr val="FF0000"/>
              </a:solidFill>
            </a:endParaRPr>
          </a:p>
          <a:p>
            <a:endParaRPr lang="uk-UA" dirty="0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65407" y="2163131"/>
            <a:ext cx="3031331" cy="479822"/>
          </a:xfrm>
        </p:spPr>
        <p:txBody>
          <a:bodyPr/>
          <a:lstStyle/>
          <a:p>
            <a:r>
              <a:rPr lang="uk-UA" dirty="0" smtClean="0"/>
              <a:t>ненавмисний</a:t>
            </a:r>
            <a:endParaRPr lang="uk-UA" dirty="0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36429" y="2710567"/>
            <a:ext cx="3031331" cy="2963466"/>
          </a:xfrm>
        </p:spPr>
        <p:txBody>
          <a:bodyPr>
            <a:normAutofit fontScale="55000" lnSpcReduction="20000"/>
          </a:bodyPr>
          <a:lstStyle/>
          <a:p>
            <a:pPr fontAlgn="t"/>
            <a:r>
              <a:rPr lang="uk-UA" b="1" dirty="0">
                <a:solidFill>
                  <a:srgbClr val="00B050"/>
                </a:solidFill>
              </a:rPr>
              <a:t>Копіювання речення чи двох</a:t>
            </a:r>
            <a:endParaRPr lang="uk-UA" dirty="0">
              <a:solidFill>
                <a:srgbClr val="00B050"/>
              </a:solidFill>
            </a:endParaRPr>
          </a:p>
          <a:p>
            <a:pPr fontAlgn="t"/>
            <a:r>
              <a:rPr lang="uk-UA" b="1" dirty="0">
                <a:solidFill>
                  <a:srgbClr val="00B050"/>
                </a:solidFill>
              </a:rPr>
              <a:t>Надто тісна співпраця зі співавтором</a:t>
            </a:r>
            <a:endParaRPr lang="uk-UA" dirty="0">
              <a:solidFill>
                <a:srgbClr val="00B050"/>
              </a:solidFill>
            </a:endParaRPr>
          </a:p>
          <a:p>
            <a:pPr fontAlgn="t"/>
            <a:r>
              <a:rPr lang="uk-UA" b="1" dirty="0">
                <a:solidFill>
                  <a:srgbClr val="00B050"/>
                </a:solidFill>
              </a:rPr>
              <a:t>Погані вміння перефразування</a:t>
            </a:r>
            <a:endParaRPr lang="uk-UA" dirty="0">
              <a:solidFill>
                <a:srgbClr val="00B050"/>
              </a:solidFill>
            </a:endParaRPr>
          </a:p>
          <a:p>
            <a:pPr fontAlgn="t"/>
            <a:r>
              <a:rPr lang="uk-UA" b="1" dirty="0">
                <a:solidFill>
                  <a:srgbClr val="00B050"/>
                </a:solidFill>
              </a:rPr>
              <a:t>Брати матеріал дослівно  з підручника, щоб відповісти на запитання домашнього завдання</a:t>
            </a:r>
            <a:endParaRPr lang="uk-UA" dirty="0">
              <a:solidFill>
                <a:srgbClr val="00B050"/>
              </a:solidFill>
            </a:endParaRPr>
          </a:p>
          <a:p>
            <a:pPr fontAlgn="t"/>
            <a:r>
              <a:rPr lang="uk-UA" b="1" dirty="0">
                <a:solidFill>
                  <a:srgbClr val="00B050"/>
                </a:solidFill>
              </a:rPr>
              <a:t>Включення джерел у список бібліографії, але без цитування їх у тексті роботи.</a:t>
            </a:r>
            <a:endParaRPr lang="uk-UA" dirty="0">
              <a:solidFill>
                <a:srgbClr val="00B050"/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9158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1" y="5296184"/>
            <a:ext cx="4760785" cy="990600"/>
          </a:xfrm>
        </p:spPr>
        <p:txBody>
          <a:bodyPr/>
          <a:lstStyle/>
          <a:p>
            <a:r>
              <a:rPr lang="uk-UA" dirty="0" err="1" smtClean="0"/>
              <a:t>Баррі</a:t>
            </a:r>
            <a:r>
              <a:rPr lang="uk-UA" dirty="0" smtClean="0"/>
              <a:t> </a:t>
            </a:r>
            <a:r>
              <a:rPr lang="uk-UA" dirty="0" err="1" smtClean="0"/>
              <a:t>Гілмор</a:t>
            </a:r>
            <a:endParaRPr lang="uk-UA" dirty="0"/>
          </a:p>
        </p:txBody>
      </p:sp>
      <p:pic>
        <p:nvPicPr>
          <p:cNvPr id="4" name="Объект 3" descr="Ð ÐµÐ·ÑÐ»ÑÑÐ°Ñ Ð¿Ð¾ÑÑÐºÑ Ð·Ð¾Ð±ÑÐ°Ð¶ÐµÐ½Ñ Ð·Ð° Ð·Ð°Ð¿Ð¸ÑÐ¾Ð¼ &quot;intentional and unintentional plagiarism barry guilmore&quot;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62" y="90152"/>
            <a:ext cx="7536557" cy="51275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092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err="1"/>
              <a:t>Тедді</a:t>
            </a:r>
            <a:r>
              <a:rPr lang="uk-UA" dirty="0"/>
              <a:t> </a:t>
            </a:r>
            <a:r>
              <a:rPr lang="uk-UA" dirty="0" err="1"/>
              <a:t>Фішман</a:t>
            </a:r>
            <a:r>
              <a:rPr lang="uk-UA" dirty="0"/>
              <a:t> з Університету </a:t>
            </a:r>
            <a:r>
              <a:rPr lang="uk-UA" dirty="0" err="1"/>
              <a:t>Клемсон</a:t>
            </a:r>
            <a:r>
              <a:rPr lang="uk-UA" dirty="0"/>
              <a:t> (США)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200" dirty="0"/>
              <a:t>Називає плагіат крадіжкою, обманом, порушенням авторського права, він зазначає, що плагіат виникає у таких випадках:</a:t>
            </a:r>
          </a:p>
          <a:p>
            <a:r>
              <a:rPr lang="uk-UA" sz="3200" dirty="0"/>
              <a:t>Коли особа використовує чужі слова, тексти, ідеї, при цьому не називаючи джерело зі свідомою метою отримати від цього певну вигоду.</a:t>
            </a:r>
          </a:p>
          <a:p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425048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Результат пошуку зображень за запитом &quot;blair hornstine harvard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71" y="351025"/>
            <a:ext cx="5968721" cy="4481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кутник 3">
            <a:hlinkClick r:id="rId3"/>
          </p:cNvPr>
          <p:cNvSpPr/>
          <p:nvPr/>
        </p:nvSpPr>
        <p:spPr>
          <a:xfrm>
            <a:off x="1771616" y="4832244"/>
            <a:ext cx="5471141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350" dirty="0">
                <a:hlinkClick r:id="rId3"/>
              </a:rPr>
              <a:t>Плагіат має наслідки</a:t>
            </a:r>
            <a:endParaRPr lang="uk-UA" sz="1350" dirty="0"/>
          </a:p>
        </p:txBody>
      </p:sp>
    </p:spTree>
    <p:extLst>
      <p:ext uri="{BB962C8B-B14F-4D97-AF65-F5344CB8AC3E}">
        <p14:creationId xmlns:p14="http://schemas.microsoft.com/office/powerpoint/2010/main" val="228859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0"/>
          <p:cNvSpPr txBox="1">
            <a:spLocks noGrp="1"/>
          </p:cNvSpPr>
          <p:nvPr>
            <p:ph type="title"/>
          </p:nvPr>
        </p:nvSpPr>
        <p:spPr>
          <a:xfrm>
            <a:off x="1376775" y="2329781"/>
            <a:ext cx="6390450" cy="14726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68569" rIns="68569" bIns="68569" rtlCol="0" anchor="b" anchorCtr="0">
            <a:noAutofit/>
          </a:bodyPr>
          <a:lstStyle/>
          <a:p>
            <a:r>
              <a:rPr lang="uk-UA" sz="4950"/>
              <a:t>Фабрикація та фальсифікація</a:t>
            </a:r>
            <a:endParaRPr sz="4950"/>
          </a:p>
        </p:txBody>
      </p:sp>
    </p:spTree>
    <p:extLst>
      <p:ext uri="{BB962C8B-B14F-4D97-AF65-F5344CB8AC3E}">
        <p14:creationId xmlns:p14="http://schemas.microsoft.com/office/powerpoint/2010/main" val="152688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360608" y="776757"/>
            <a:ext cx="847429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/>
              <a:t>Європейські та новозеландські науковці Е. </a:t>
            </a:r>
            <a:r>
              <a:rPr lang="uk-UA" sz="2400" dirty="0" err="1"/>
              <a:t>Льофстрьом</a:t>
            </a:r>
            <a:r>
              <a:rPr lang="uk-UA" sz="2400" dirty="0"/>
              <a:t>, Т. </a:t>
            </a:r>
            <a:r>
              <a:rPr lang="uk-UA" sz="2400" dirty="0" err="1"/>
              <a:t>Тротман</a:t>
            </a:r>
            <a:r>
              <a:rPr lang="uk-UA" sz="2400" dirty="0"/>
              <a:t>, М. </a:t>
            </a:r>
            <a:r>
              <a:rPr lang="uk-UA" sz="2400" dirty="0" err="1"/>
              <a:t>Фурнарі</a:t>
            </a:r>
            <a:r>
              <a:rPr lang="uk-UA" sz="2400" dirty="0"/>
              <a:t>, К. </a:t>
            </a:r>
            <a:r>
              <a:rPr lang="uk-UA" sz="2400" dirty="0" err="1"/>
              <a:t>Шепард</a:t>
            </a:r>
            <a:r>
              <a:rPr lang="uk-UA" sz="2400" dirty="0"/>
              <a:t> визначають поняття «академічна доброчесність» </a:t>
            </a:r>
            <a:r>
              <a:rPr lang="uk-UA" sz="2400" b="1" dirty="0">
                <a:solidFill>
                  <a:srgbClr val="FF0000"/>
                </a:solidFill>
              </a:rPr>
              <a:t>як усвідомлення культури поведінки в академічному середовищі </a:t>
            </a:r>
            <a:r>
              <a:rPr lang="uk-UA" sz="2400" dirty="0"/>
              <a:t>та вміння чесно діяти у ньому відповідно до встановлених етичних норм та поважати  наукові здобутки колег. </a:t>
            </a:r>
          </a:p>
          <a:p>
            <a:r>
              <a:rPr lang="ru-RU" sz="2400" dirty="0"/>
              <a:t>	</a:t>
            </a:r>
          </a:p>
          <a:p>
            <a:endParaRPr lang="ru-RU" sz="2400" dirty="0"/>
          </a:p>
          <a:p>
            <a:endParaRPr lang="ru-RU" sz="2400" dirty="0"/>
          </a:p>
          <a:p>
            <a:r>
              <a:rPr lang="ru-RU" sz="2400" dirty="0" err="1"/>
              <a:t>Поняття</a:t>
            </a:r>
            <a:r>
              <a:rPr lang="uk-UA" sz="2400" dirty="0"/>
              <a:t> «академічна доброчесність» є всеохоплюючим. Воно стосується не лише загальної корпоративної культури вищого навчального закладу, а й у той же час і </a:t>
            </a:r>
            <a:r>
              <a:rPr lang="uk-UA" sz="2400" dirty="0">
                <a:solidFill>
                  <a:srgbClr val="FF0000"/>
                </a:solidFill>
              </a:rPr>
              <a:t>внутрішньої культури особистості.</a:t>
            </a:r>
          </a:p>
        </p:txBody>
      </p:sp>
    </p:spTree>
    <p:extLst>
      <p:ext uri="{BB962C8B-B14F-4D97-AF65-F5344CB8AC3E}">
        <p14:creationId xmlns:p14="http://schemas.microsoft.com/office/powerpoint/2010/main" val="200326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 rotWithShape="1">
          <a:blip r:embed="rId3">
            <a:alphaModFix/>
          </a:blip>
          <a:srcRect l="1154" t="13886" r="2948" b="9723"/>
          <a:stretch/>
        </p:blipFill>
        <p:spPr>
          <a:xfrm>
            <a:off x="476518" y="682580"/>
            <a:ext cx="7997781" cy="55121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967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32"/>
          <p:cNvPicPr preferRelativeResize="0"/>
          <p:nvPr/>
        </p:nvPicPr>
        <p:blipFill rotWithShape="1">
          <a:blip r:embed="rId3">
            <a:alphaModFix/>
          </a:blip>
          <a:srcRect l="386" t="15461" r="3204" b="7715"/>
          <a:stretch/>
        </p:blipFill>
        <p:spPr>
          <a:xfrm>
            <a:off x="682580" y="746975"/>
            <a:ext cx="7522627" cy="45888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089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7200" dirty="0"/>
              <a:t>45 показників за 10 років!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5725" indent="0">
              <a:buNone/>
            </a:pPr>
            <a:r>
              <a:rPr lang="uk-UA" dirty="0" smtClean="0"/>
              <a:t>Підробка!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2227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909" y="1803115"/>
            <a:ext cx="4973735" cy="331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36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33"/>
          <p:cNvPicPr preferRelativeResize="0"/>
          <p:nvPr/>
        </p:nvPicPr>
        <p:blipFill rotWithShape="1">
          <a:blip r:embed="rId3">
            <a:alphaModFix/>
          </a:blip>
          <a:srcRect l="898" t="12517" r="2435" b="10635"/>
          <a:stretch/>
        </p:blipFill>
        <p:spPr>
          <a:xfrm>
            <a:off x="515155" y="914399"/>
            <a:ext cx="8435662" cy="50098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805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6775" y="3039003"/>
            <a:ext cx="6390450" cy="1472625"/>
          </a:xfrm>
        </p:spPr>
        <p:txBody>
          <a:bodyPr/>
          <a:lstStyle/>
          <a:p>
            <a:r>
              <a:rPr lang="uk-UA" sz="4950" dirty="0"/>
              <a:t/>
            </a:r>
            <a:br>
              <a:rPr lang="uk-UA" sz="4950" dirty="0"/>
            </a:br>
            <a:r>
              <a:rPr lang="uk-UA" sz="4950" dirty="0"/>
              <a:t/>
            </a:r>
            <a:br>
              <a:rPr lang="uk-UA" sz="4950" dirty="0"/>
            </a:br>
            <a:r>
              <a:rPr lang="uk-UA" sz="4950" dirty="0"/>
              <a:t/>
            </a:r>
            <a:br>
              <a:rPr lang="uk-UA" sz="4950" dirty="0"/>
            </a:br>
            <a:r>
              <a:rPr lang="uk-UA" sz="4950" dirty="0"/>
              <a:t>9000  </a:t>
            </a:r>
            <a:r>
              <a:rPr lang="uk-UA" sz="4950" dirty="0" err="1"/>
              <a:t>фейк</a:t>
            </a:r>
            <a:r>
              <a:rPr lang="uk-UA" sz="4950" dirty="0"/>
              <a:t>- експертиз за рік </a:t>
            </a:r>
            <a:r>
              <a:rPr lang="uk-UA" sz="4950" dirty="0" err="1"/>
              <a:t>напротивагу</a:t>
            </a:r>
            <a:r>
              <a:rPr lang="uk-UA" sz="4950" dirty="0"/>
              <a:t> 3000 реальних експертиз!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6775" y="4511628"/>
            <a:ext cx="6390450" cy="975600"/>
          </a:xfrm>
        </p:spPr>
        <p:txBody>
          <a:bodyPr/>
          <a:lstStyle/>
          <a:p>
            <a:r>
              <a:rPr lang="uk-UA" dirty="0" smtClean="0"/>
              <a:t>Підробка!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1592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727" y="1682395"/>
            <a:ext cx="4657805" cy="310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27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Інформаційна грамотність</a:t>
            </a:r>
            <a:br>
              <a:rPr lang="uk-UA" dirty="0" smtClean="0"/>
            </a:br>
            <a:r>
              <a:rPr lang="uk-UA" dirty="0" smtClean="0"/>
              <a:t>(її </a:t>
            </a:r>
            <a:r>
              <a:rPr lang="uk-UA" dirty="0"/>
              <a:t>компоненти)</a:t>
            </a:r>
          </a:p>
        </p:txBody>
      </p:sp>
    </p:spTree>
    <p:extLst>
      <p:ext uri="{BB962C8B-B14F-4D97-AF65-F5344CB8AC3E}">
        <p14:creationId xmlns:p14="http://schemas.microsoft.com/office/powerpoint/2010/main" val="75466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54194" y="1307875"/>
            <a:ext cx="7159496" cy="4301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76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76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76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76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76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76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76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76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76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uk-UA" altLang="uk-UA" sz="4400" b="1" dirty="0">
                <a:solidFill>
                  <a:srgbClr val="00337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«Здатність особи, знаходити релевантну інформацію та вміння користуватись нею».</a:t>
            </a:r>
            <a:endParaRPr lang="uk-UA" altLang="uk-UA" sz="2000" b="1" dirty="0">
              <a:solidFill>
                <a:srgbClr val="003374"/>
              </a:solidFill>
            </a:endParaRPr>
          </a:p>
          <a:p>
            <a:pPr eaLnBrk="0" hangingPunct="0"/>
            <a:endParaRPr lang="uk-UA" altLang="uk-UA" sz="33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altLang="uk-UA" sz="3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Бібліотека </a:t>
            </a:r>
            <a:r>
              <a:rPr lang="uk-UA" altLang="uk-UA" sz="33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Шеффілдського</a:t>
            </a:r>
            <a:r>
              <a:rPr lang="uk-UA" altLang="uk-UA" sz="3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університету</a:t>
            </a:r>
            <a:endParaRPr lang="uk-UA" altLang="uk-UA" sz="4050" dirty="0"/>
          </a:p>
        </p:txBody>
      </p:sp>
    </p:spTree>
    <p:extLst>
      <p:ext uri="{BB962C8B-B14F-4D97-AF65-F5344CB8AC3E}">
        <p14:creationId xmlns:p14="http://schemas.microsoft.com/office/powerpoint/2010/main" val="400023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UNESCO </a:t>
            </a:r>
            <a:r>
              <a:rPr lang="ru-RU" dirty="0" smtClean="0"/>
              <a:t>5 </a:t>
            </a:r>
            <a:r>
              <a:rPr lang="ru-RU" dirty="0" err="1" smtClean="0"/>
              <a:t>законів</a:t>
            </a:r>
            <a:r>
              <a:rPr lang="ru-RU" dirty="0" smtClean="0"/>
              <a:t> </a:t>
            </a:r>
            <a:r>
              <a:rPr lang="ru-RU" dirty="0" err="1" smtClean="0"/>
              <a:t>інформац</a:t>
            </a:r>
            <a:r>
              <a:rPr lang="uk-UA" dirty="0"/>
              <a:t>і</a:t>
            </a:r>
            <a:r>
              <a:rPr lang="ru-RU" dirty="0" err="1" smtClean="0"/>
              <a:t>йної</a:t>
            </a:r>
            <a:r>
              <a:rPr lang="ru-RU" dirty="0" smtClean="0"/>
              <a:t> </a:t>
            </a:r>
            <a:r>
              <a:rPr lang="ru-RU" dirty="0" err="1" smtClean="0"/>
              <a:t>грамотност</a:t>
            </a:r>
            <a:r>
              <a:rPr lang="uk-UA" dirty="0" smtClean="0"/>
              <a:t>і</a:t>
            </a:r>
            <a:endParaRPr lang="uk-UA" dirty="0"/>
          </a:p>
        </p:txBody>
      </p:sp>
      <p:pic>
        <p:nvPicPr>
          <p:cNvPr id="2050" name="Picture 2" descr="http://www.unesco.org/new/fileadmin/MULTIMEDIA/HQ/CI/CI/pdf/Events/mil_five_laws_english.pn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465" y="2057401"/>
            <a:ext cx="5219163" cy="464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95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965915" y="1176003"/>
            <a:ext cx="790762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Науковці Сіракузького університету (США) зазначають, що академічна доброчесність – це </a:t>
            </a:r>
            <a:r>
              <a:rPr lang="uk-UA" sz="3200" b="1" dirty="0">
                <a:solidFill>
                  <a:srgbClr val="FF0000"/>
                </a:solidFill>
              </a:rPr>
              <a:t>«чесна гра», «гра без обману».</a:t>
            </a:r>
          </a:p>
          <a:p>
            <a:endParaRPr lang="uk-UA" sz="3200" dirty="0"/>
          </a:p>
          <a:p>
            <a:endParaRPr lang="uk-UA" sz="3200" dirty="0"/>
          </a:p>
          <a:p>
            <a:endParaRPr lang="uk-UA" sz="3200" dirty="0"/>
          </a:p>
          <a:p>
            <a:r>
              <a:rPr lang="uk-UA" sz="3200" dirty="0"/>
              <a:t> І якби всі її дотримувались, освіта б функціонувала так, як треба</a:t>
            </a:r>
          </a:p>
        </p:txBody>
      </p:sp>
    </p:spTree>
    <p:extLst>
      <p:ext uri="{BB962C8B-B14F-4D97-AF65-F5344CB8AC3E}">
        <p14:creationId xmlns:p14="http://schemas.microsoft.com/office/powerpoint/2010/main" val="164970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93183" y="489397"/>
            <a:ext cx="8770513" cy="51377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225" dirty="0"/>
              <a:t>1 Закон перший</a:t>
            </a:r>
          </a:p>
          <a:p>
            <a:endParaRPr lang="uk-UA" dirty="0"/>
          </a:p>
          <a:p>
            <a:pPr marL="0" indent="0">
              <a:buNone/>
            </a:pPr>
            <a:r>
              <a:rPr lang="uk-UA" sz="3500" dirty="0"/>
              <a:t>Інформація, комунікаційні технології, бібліотеки, засоби масової інформації, Інтернет, а також інші джерела інформації використовуються суспільством критично з метою забезпечення сталого розвитку. Вони повинні розглядатись як рівні - тобто жодне не є більш релевантним за інше</a:t>
            </a:r>
          </a:p>
        </p:txBody>
      </p:sp>
    </p:spTree>
    <p:extLst>
      <p:ext uri="{BB962C8B-B14F-4D97-AF65-F5344CB8AC3E}">
        <p14:creationId xmlns:p14="http://schemas.microsoft.com/office/powerpoint/2010/main" val="130039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2. Закон другий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28651" y="1690689"/>
            <a:ext cx="8116104" cy="369758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dirty="0"/>
              <a:t>Кожен громадянин є творцем інформації / знань і доносить певне повідомлення. Громадяни повинні мати право доступу до інформації / знань та самовираження. Медіа- та інформаційна грамотність для всіх однакова незалежно від статі і є одним з основних прав людини.</a:t>
            </a:r>
          </a:p>
        </p:txBody>
      </p:sp>
    </p:spTree>
    <p:extLst>
      <p:ext uri="{BB962C8B-B14F-4D97-AF65-F5344CB8AC3E}">
        <p14:creationId xmlns:p14="http://schemas.microsoft.com/office/powerpoint/2010/main" val="312791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3. Закон третій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80305" y="1846629"/>
            <a:ext cx="8963696" cy="2910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dirty="0"/>
              <a:t>Інформація, знання та повідомлення не завжди є нейтральними чи незалежними від упереджень. Будь-яка концептуалізація, використання та застосування МІГ повинні зробити таку інформацію прозорою та зрозумілою для всіх громадян.</a:t>
            </a:r>
          </a:p>
        </p:txBody>
      </p:sp>
    </p:spTree>
    <p:extLst>
      <p:ext uri="{BB962C8B-B14F-4D97-AF65-F5344CB8AC3E}">
        <p14:creationId xmlns:p14="http://schemas.microsoft.com/office/powerpoint/2010/main" val="192588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4. Закон четвертий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21973" y="2191091"/>
            <a:ext cx="8448540" cy="2910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dirty="0"/>
              <a:t>Кожен громадянин хоче знати і розуміти нову інформацію, отримувати знання та повідомлення, а також мати можливість спілкуватися, навіть якщо він / вона не висловлює наразі такого прагнення. Проте їхні права ніколи не повинні бути порушені.</a:t>
            </a:r>
          </a:p>
        </p:txBody>
      </p:sp>
    </p:spTree>
    <p:extLst>
      <p:ext uri="{BB962C8B-B14F-4D97-AF65-F5344CB8AC3E}">
        <p14:creationId xmlns:p14="http://schemas.microsoft.com/office/powerpoint/2010/main" val="51588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5. Закон п'ятий 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73487" y="2085549"/>
            <a:ext cx="8474299" cy="33027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dirty="0" smtClean="0"/>
              <a:t>Медіа- </a:t>
            </a:r>
            <a:r>
              <a:rPr lang="uk-UA" sz="3200" dirty="0"/>
              <a:t>та інформаційна грамотність не набуваються відразу. Це живий і динамічний досвід , процес. Він вважається завершеним, коли включає в себе знання, вміння та навички, коли він охоплює доступ, оцінку використання, виробництво та передачу інформації.</a:t>
            </a:r>
          </a:p>
        </p:txBody>
      </p:sp>
    </p:spTree>
    <p:extLst>
      <p:ext uri="{BB962C8B-B14F-4D97-AF65-F5344CB8AC3E}">
        <p14:creationId xmlns:p14="http://schemas.microsoft.com/office/powerpoint/2010/main" val="26693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862885" y="670508"/>
            <a:ext cx="670023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>
                <a:solidFill>
                  <a:schemeClr val="accent1">
                    <a:lumMod val="75000"/>
                  </a:schemeClr>
                </a:solidFill>
              </a:rPr>
              <a:t>Інформаційна грамотність </a:t>
            </a:r>
            <a:r>
              <a:rPr lang="uk-UA" sz="3000" dirty="0">
                <a:solidFill>
                  <a:schemeClr val="accent1">
                    <a:lumMod val="75000"/>
                  </a:schemeClr>
                </a:solidFill>
              </a:rPr>
              <a:t>– здатність визначити, який об'єм інформації є необхідним для виконання завдання. </a:t>
            </a:r>
          </a:p>
          <a:p>
            <a:endParaRPr lang="uk-UA" sz="3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uk-UA" sz="3000" dirty="0">
                <a:solidFill>
                  <a:schemeClr val="accent1">
                    <a:lumMod val="75000"/>
                  </a:schemeClr>
                </a:solidFill>
              </a:rPr>
              <a:t>Вміння розміщувати, оцінювати та ефективно використовувати відповідну інформацію для виконання завдання.</a:t>
            </a:r>
          </a:p>
        </p:txBody>
      </p:sp>
    </p:spTree>
    <p:extLst>
      <p:ext uri="{BB962C8B-B14F-4D97-AF65-F5344CB8AC3E}">
        <p14:creationId xmlns:p14="http://schemas.microsoft.com/office/powerpoint/2010/main" val="258219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ТИПИ ДЖЕРЕЛ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50075" y="1558345"/>
            <a:ext cx="7243164" cy="382993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chemeClr val="tx2">
                    <a:lumMod val="75000"/>
                  </a:schemeClr>
                </a:solidFill>
              </a:rPr>
              <a:t>Первинні –</a:t>
            </a:r>
            <a:r>
              <a:rPr lang="uk-UA" sz="2400" dirty="0"/>
              <a:t> неінтерпретована інформація чи дані: збір даних, перепис, безпосередні дані, сирі дані </a:t>
            </a:r>
            <a:r>
              <a:rPr lang="uk-UA" sz="2400" dirty="0" smtClean="0"/>
              <a:t>опитувань</a:t>
            </a:r>
          </a:p>
          <a:p>
            <a:endParaRPr lang="uk-UA" sz="2400" dirty="0" smtClean="0"/>
          </a:p>
          <a:p>
            <a:endParaRPr lang="uk-UA" sz="2400" dirty="0"/>
          </a:p>
          <a:p>
            <a:r>
              <a:rPr lang="uk-UA" sz="2400" b="1" dirty="0"/>
              <a:t>Вторинні</a:t>
            </a:r>
            <a:r>
              <a:rPr lang="uk-UA" sz="2400" dirty="0"/>
              <a:t> – збирають та інтерпретують інформацію з першоджерел: огляди, рецензії, що аналізують </a:t>
            </a:r>
            <a:r>
              <a:rPr lang="uk-UA" sz="2400" dirty="0" smtClean="0"/>
              <a:t>дослідження</a:t>
            </a:r>
          </a:p>
          <a:p>
            <a:endParaRPr lang="uk-UA" sz="2400" dirty="0"/>
          </a:p>
          <a:p>
            <a:endParaRPr lang="uk-UA" sz="2400" dirty="0"/>
          </a:p>
          <a:p>
            <a:r>
              <a:rPr lang="ru-RU" sz="2400" b="1" dirty="0" err="1"/>
              <a:t>Третинні</a:t>
            </a:r>
            <a:r>
              <a:rPr lang="ru-RU" sz="2400" dirty="0"/>
              <a:t> – </a:t>
            </a:r>
            <a:r>
              <a:rPr lang="ru-RU" sz="2400" dirty="0" err="1"/>
              <a:t>енциклопедії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надають</a:t>
            </a:r>
            <a:r>
              <a:rPr lang="ru-RU" sz="2400" dirty="0"/>
              <a:t> </a:t>
            </a:r>
            <a:r>
              <a:rPr lang="ru-RU" sz="2400" dirty="0" err="1"/>
              <a:t>концентрований</a:t>
            </a:r>
            <a:r>
              <a:rPr lang="ru-RU" sz="2400" dirty="0"/>
              <a:t> </a:t>
            </a:r>
            <a:r>
              <a:rPr lang="ru-RU" sz="2400" dirty="0" err="1"/>
              <a:t>огляд</a:t>
            </a:r>
            <a:r>
              <a:rPr lang="ru-RU" sz="2400" dirty="0"/>
              <a:t> </a:t>
            </a:r>
            <a:r>
              <a:rPr lang="ru-RU" sz="2400" dirty="0" err="1"/>
              <a:t>інформації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91738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5559" y="2521761"/>
            <a:ext cx="6172200" cy="857250"/>
          </a:xfrm>
        </p:spPr>
        <p:txBody>
          <a:bodyPr>
            <a:noAutofit/>
          </a:bodyPr>
          <a:lstStyle/>
          <a:p>
            <a:pPr algn="ctr"/>
            <a:r>
              <a:rPr lang="uk-UA" sz="4500" b="1" dirty="0"/>
              <a:t>КРИТЕРІЇ ОЦІНКИ ДЖЕРЕЛ</a:t>
            </a:r>
          </a:p>
        </p:txBody>
      </p:sp>
    </p:spTree>
    <p:extLst>
      <p:ext uri="{BB962C8B-B14F-4D97-AF65-F5344CB8AC3E}">
        <p14:creationId xmlns:p14="http://schemas.microsoft.com/office/powerpoint/2010/main" val="357252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1. авторитет </a:t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4000" dirty="0"/>
              <a:t>Якщо джерело має авторитет, то автора визначено як </a:t>
            </a:r>
            <a:r>
              <a:rPr lang="uk-UA" sz="4000" u="sng" dirty="0"/>
              <a:t>експерта у галузі</a:t>
            </a:r>
            <a:r>
              <a:rPr lang="uk-UA" sz="4000" dirty="0"/>
              <a:t>, його добре цитують, він має досвід. Такий ресурс вартий довіри </a:t>
            </a:r>
          </a:p>
          <a:p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346153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2. надійність </a:t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dirty="0"/>
              <a:t>Надійність – критерій, що стосується вірно задокументованих джерел, які мають наукове підґрунтя і використовують лише перевірені дані. Точка зору висловлена прозоро та неупереджено</a:t>
            </a:r>
          </a:p>
        </p:txBody>
      </p:sp>
    </p:spTree>
    <p:extLst>
      <p:ext uri="{BB962C8B-B14F-4D97-AF65-F5344CB8AC3E}">
        <p14:creationId xmlns:p14="http://schemas.microsoft.com/office/powerpoint/2010/main" val="152107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123" y="2331785"/>
            <a:ext cx="8641723" cy="2173309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3374"/>
                </a:solidFill>
              </a:rPr>
              <a:t>Проблема академічної доброчесності включає в себе:</a:t>
            </a:r>
            <a:br>
              <a:rPr lang="uk-UA" b="1" dirty="0" smtClean="0">
                <a:solidFill>
                  <a:srgbClr val="003374"/>
                </a:solidFill>
              </a:rPr>
            </a:br>
            <a:r>
              <a:rPr lang="uk-UA" b="1" dirty="0" smtClean="0">
                <a:solidFill>
                  <a:srgbClr val="003374"/>
                </a:solidFill>
              </a:rPr>
              <a:t> 	</a:t>
            </a:r>
            <a:br>
              <a:rPr lang="uk-UA" b="1" dirty="0" smtClean="0">
                <a:solidFill>
                  <a:srgbClr val="003374"/>
                </a:solidFill>
              </a:rPr>
            </a:br>
            <a:r>
              <a:rPr lang="uk-UA" b="1" dirty="0">
                <a:solidFill>
                  <a:srgbClr val="003374"/>
                </a:solidFill>
              </a:rPr>
              <a:t>	</a:t>
            </a:r>
            <a:r>
              <a:rPr lang="uk-UA" b="1" dirty="0" smtClean="0">
                <a:solidFill>
                  <a:srgbClr val="003374"/>
                </a:solidFill>
              </a:rPr>
              <a:t>-боротьбу з плагіатом, </a:t>
            </a:r>
            <a:br>
              <a:rPr lang="uk-UA" b="1" dirty="0" smtClean="0">
                <a:solidFill>
                  <a:srgbClr val="003374"/>
                </a:solidFill>
              </a:rPr>
            </a:br>
            <a:r>
              <a:rPr lang="uk-UA" b="1" dirty="0" smtClean="0">
                <a:solidFill>
                  <a:srgbClr val="003374"/>
                </a:solidFill>
              </a:rPr>
              <a:t>	-протидію корупції, </a:t>
            </a:r>
            <a:br>
              <a:rPr lang="uk-UA" b="1" dirty="0" smtClean="0">
                <a:solidFill>
                  <a:srgbClr val="003374"/>
                </a:solidFill>
              </a:rPr>
            </a:br>
            <a:r>
              <a:rPr lang="uk-UA" b="1" dirty="0" smtClean="0">
                <a:solidFill>
                  <a:srgbClr val="003374"/>
                </a:solidFill>
              </a:rPr>
              <a:t>	-розроблення кодексу честі навчального 	закладу. </a:t>
            </a:r>
            <a:br>
              <a:rPr lang="uk-UA" b="1" dirty="0" smtClean="0">
                <a:solidFill>
                  <a:srgbClr val="003374"/>
                </a:solidFill>
              </a:rPr>
            </a:br>
            <a:endParaRPr lang="uk-UA" b="1" dirty="0">
              <a:solidFill>
                <a:srgbClr val="0033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5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3. покриття </a:t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4000" dirty="0"/>
              <a:t>Покриття – спосіб, у який джерело подає тему. Аналіз різноманітних джерел буде знайомити дослідника з різними точками зору. </a:t>
            </a:r>
          </a:p>
          <a:p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358558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4. актуальність</a:t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dirty="0"/>
              <a:t>Актуальність - дати публікації показують, чи є вона новою. Старі джерела можуть слугувати для дослідження історичного аспекту, проте найбільш важливими вважаються нові публікації. </a:t>
            </a:r>
          </a:p>
          <a:p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295565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618186" y="347730"/>
            <a:ext cx="770156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i="1" dirty="0">
                <a:solidFill>
                  <a:schemeClr val="accent1">
                    <a:lumMod val="75000"/>
                  </a:schemeClr>
                </a:solidFill>
              </a:rPr>
              <a:t>Для того щоб звузити свій науковий пошук, варто сфокусуватись на підтемі, часових рамках те географії досліджень.</a:t>
            </a:r>
          </a:p>
          <a:p>
            <a:pPr algn="ctr"/>
            <a:endParaRPr lang="uk-UA" sz="3600" b="1" i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uk-UA" sz="3600" b="1" i="1" dirty="0">
                <a:solidFill>
                  <a:schemeClr val="accent1">
                    <a:lumMod val="75000"/>
                  </a:schemeClr>
                </a:solidFill>
              </a:rPr>
              <a:t> Маючи </a:t>
            </a:r>
            <a:r>
              <a:rPr lang="uk-UA" sz="3600" b="1" i="1" u="sng" dirty="0">
                <a:solidFill>
                  <a:schemeClr val="accent1">
                    <a:lumMod val="75000"/>
                  </a:schemeClr>
                </a:solidFill>
              </a:rPr>
              <a:t>тему,</a:t>
            </a:r>
            <a:r>
              <a:rPr lang="uk-UA" sz="3600" b="1" i="1" dirty="0">
                <a:solidFill>
                  <a:schemeClr val="accent1">
                    <a:lumMod val="75000"/>
                  </a:schemeClr>
                </a:solidFill>
              </a:rPr>
              <a:t> потрібно розбити її на </a:t>
            </a:r>
            <a:r>
              <a:rPr lang="uk-UA" sz="3600" b="1" i="1" u="sng" dirty="0">
                <a:solidFill>
                  <a:schemeClr val="accent1">
                    <a:lumMod val="75000"/>
                  </a:schemeClr>
                </a:solidFill>
              </a:rPr>
              <a:t>ключові слова </a:t>
            </a:r>
            <a:r>
              <a:rPr lang="uk-UA" sz="3600" b="1" i="1" dirty="0">
                <a:solidFill>
                  <a:schemeClr val="accent1">
                    <a:lumMod val="75000"/>
                  </a:schemeClr>
                </a:solidFill>
              </a:rPr>
              <a:t>та шукати за ними</a:t>
            </a:r>
          </a:p>
        </p:txBody>
      </p:sp>
    </p:spTree>
    <p:extLst>
      <p:ext uri="{BB962C8B-B14F-4D97-AF65-F5344CB8AC3E}">
        <p14:creationId xmlns:p14="http://schemas.microsoft.com/office/powerpoint/2010/main" val="426681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Інформаційний пошук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600198" y="2477694"/>
            <a:ext cx="7221829" cy="2910580"/>
          </a:xfrm>
        </p:spPr>
        <p:txBody>
          <a:bodyPr>
            <a:noAutofit/>
          </a:bodyPr>
          <a:lstStyle/>
          <a:p>
            <a:r>
              <a:rPr lang="uk-UA" sz="3200" dirty="0"/>
              <a:t>Базовий (з подальшим використанням фільтрів – звуження пошукового результату</a:t>
            </a:r>
            <a:r>
              <a:rPr lang="uk-UA" sz="3200" dirty="0" smtClean="0"/>
              <a:t>)</a:t>
            </a:r>
          </a:p>
          <a:p>
            <a:endParaRPr lang="uk-UA" sz="3200" dirty="0"/>
          </a:p>
          <a:p>
            <a:r>
              <a:rPr lang="uk-UA" sz="3200" dirty="0"/>
              <a:t>Розширений (з використанням логічних операторів: «та», «ні», «чи», усічень «*», скорочень і </a:t>
            </a:r>
            <a:r>
              <a:rPr lang="uk-UA" sz="3200" dirty="0" err="1"/>
              <a:t>т.д</a:t>
            </a:r>
            <a:r>
              <a:rPr lang="uk-UA" sz="3200" dirty="0"/>
              <a:t>.)</a:t>
            </a:r>
          </a:p>
          <a:p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53291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Важливі елементи у бібліографічному описі</a:t>
            </a: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Цитування та баланс голосу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9739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Chicago</a:t>
            </a:r>
            <a:r>
              <a:rPr lang="uk-UA" dirty="0"/>
              <a:t> (книга)</a:t>
            </a:r>
            <a:r>
              <a:rPr lang="en-US" dirty="0"/>
              <a:t> 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R. A. Harris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The Plagiarism Handbook: strategies for preventing, detecting, and dealing with plagiarism </a:t>
            </a:r>
            <a:r>
              <a:rPr lang="en-US" dirty="0"/>
              <a:t>( </a:t>
            </a:r>
            <a:r>
              <a:rPr lang="en-US" dirty="0" err="1"/>
              <a:t>Pyrczak</a:t>
            </a:r>
            <a:r>
              <a:rPr lang="en-US" dirty="0"/>
              <a:t> Publishing, 2001), </a:t>
            </a:r>
            <a:r>
              <a:rPr lang="en-US" dirty="0">
                <a:solidFill>
                  <a:srgbClr val="7030A0"/>
                </a:solidFill>
              </a:rPr>
              <a:t>132 - 141</a:t>
            </a:r>
            <a:r>
              <a:rPr lang="en-US" dirty="0"/>
              <a:t>.</a:t>
            </a:r>
            <a:endParaRPr lang="uk-UA" dirty="0"/>
          </a:p>
          <a:p>
            <a:endParaRPr lang="uk-UA" dirty="0"/>
          </a:p>
        </p:txBody>
      </p:sp>
      <p:sp>
        <p:nvSpPr>
          <p:cNvPr id="4" name="Виноска 2 3"/>
          <p:cNvSpPr/>
          <p:nvPr/>
        </p:nvSpPr>
        <p:spPr>
          <a:xfrm>
            <a:off x="1763688" y="4401108"/>
            <a:ext cx="756084" cy="59406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42591"/>
              <a:gd name="adj6" fmla="val 287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dirty="0"/>
              <a:t>автор</a:t>
            </a:r>
            <a:endParaRPr lang="uk-UA" sz="1350" dirty="0"/>
          </a:p>
        </p:txBody>
      </p:sp>
      <p:sp>
        <p:nvSpPr>
          <p:cNvPr id="5" name="Виноска 1 4"/>
          <p:cNvSpPr/>
          <p:nvPr/>
        </p:nvSpPr>
        <p:spPr>
          <a:xfrm>
            <a:off x="3383868" y="3861048"/>
            <a:ext cx="1296144" cy="837093"/>
          </a:xfrm>
          <a:prstGeom prst="borderCallout1">
            <a:avLst>
              <a:gd name="adj1" fmla="val -4835"/>
              <a:gd name="adj2" fmla="val 49388"/>
              <a:gd name="adj3" fmla="val -177494"/>
              <a:gd name="adj4" fmla="val 500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dirty="0" err="1"/>
              <a:t>Назва</a:t>
            </a:r>
            <a:endParaRPr lang="uk-UA" sz="1350" dirty="0"/>
          </a:p>
        </p:txBody>
      </p:sp>
      <p:sp>
        <p:nvSpPr>
          <p:cNvPr id="6" name="Виноска 2 5"/>
          <p:cNvSpPr/>
          <p:nvPr/>
        </p:nvSpPr>
        <p:spPr>
          <a:xfrm>
            <a:off x="3383868" y="4956888"/>
            <a:ext cx="2376264" cy="972108"/>
          </a:xfrm>
          <a:prstGeom prst="borderCallout2">
            <a:avLst>
              <a:gd name="adj1" fmla="val 19819"/>
              <a:gd name="adj2" fmla="val 3036"/>
              <a:gd name="adj3" fmla="val 18750"/>
              <a:gd name="adj4" fmla="val -16667"/>
              <a:gd name="adj5" fmla="val -148494"/>
              <a:gd name="adj6" fmla="val -192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350" dirty="0"/>
              <a:t>Процитовані сторінки – не весь обсяг, а те, що процитовано</a:t>
            </a:r>
          </a:p>
        </p:txBody>
      </p:sp>
      <p:sp>
        <p:nvSpPr>
          <p:cNvPr id="7" name="Виноска 1 6"/>
          <p:cNvSpPr/>
          <p:nvPr/>
        </p:nvSpPr>
        <p:spPr>
          <a:xfrm>
            <a:off x="5436096" y="3861048"/>
            <a:ext cx="1944216" cy="837093"/>
          </a:xfrm>
          <a:prstGeom prst="borderCallout1">
            <a:avLst>
              <a:gd name="adj1" fmla="val 130"/>
              <a:gd name="adj2" fmla="val 47715"/>
              <a:gd name="adj3" fmla="val -81459"/>
              <a:gd name="adj4" fmla="val 159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dirty="0" err="1"/>
              <a:t>Видавництво</a:t>
            </a:r>
            <a:r>
              <a:rPr lang="ru-RU" sz="1350" dirty="0"/>
              <a:t> </a:t>
            </a:r>
            <a:r>
              <a:rPr lang="ru-RU" sz="1350" dirty="0" err="1"/>
              <a:t>чи</a:t>
            </a:r>
            <a:r>
              <a:rPr lang="ru-RU" sz="1350" dirty="0"/>
              <a:t> </a:t>
            </a:r>
            <a:r>
              <a:rPr lang="ru-RU" sz="1350" dirty="0" err="1"/>
              <a:t>місце</a:t>
            </a:r>
            <a:r>
              <a:rPr lang="ru-RU" sz="1350" dirty="0"/>
              <a:t> </a:t>
            </a:r>
            <a:r>
              <a:rPr lang="ru-RU" sz="1350" dirty="0" err="1"/>
              <a:t>видання</a:t>
            </a:r>
            <a:r>
              <a:rPr lang="ru-RU" sz="1350" dirty="0"/>
              <a:t> та </a:t>
            </a:r>
            <a:r>
              <a:rPr lang="ru-RU" sz="1350" dirty="0" err="1"/>
              <a:t>рік</a:t>
            </a:r>
            <a:endParaRPr lang="uk-UA" sz="1350" dirty="0"/>
          </a:p>
        </p:txBody>
      </p:sp>
    </p:spTree>
    <p:extLst>
      <p:ext uri="{BB962C8B-B14F-4D97-AF65-F5344CB8AC3E}">
        <p14:creationId xmlns:p14="http://schemas.microsoft.com/office/powerpoint/2010/main" val="419881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9990" y="705840"/>
            <a:ext cx="7774010" cy="857250"/>
          </a:xfrm>
        </p:spPr>
        <p:txBody>
          <a:bodyPr>
            <a:normAutofit fontScale="90000"/>
          </a:bodyPr>
          <a:lstStyle/>
          <a:p>
            <a:r>
              <a:rPr lang="uk-UA" dirty="0"/>
              <a:t>3 СТРАТЕГІЇ ІНТЕГРОВАНОГО ДОСЛІДЖЕННЯ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592151" y="3042634"/>
            <a:ext cx="7268513" cy="19390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Баланс </a:t>
            </a: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голосу </a:t>
            </a:r>
            <a:endParaRPr lang="ru-RU" sz="4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400" dirty="0" err="1" smtClean="0">
                <a:solidFill>
                  <a:schemeClr val="accent1">
                    <a:lumMod val="75000"/>
                  </a:schemeClr>
                </a:solidFill>
              </a:rPr>
              <a:t>Узагальнення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400" dirty="0" err="1" smtClean="0">
                <a:solidFill>
                  <a:schemeClr val="accent1">
                    <a:lumMod val="75000"/>
                  </a:schemeClr>
                </a:solidFill>
              </a:rPr>
              <a:t>Цитування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та </a:t>
            </a:r>
            <a:r>
              <a:rPr lang="ru-RU" sz="4400" dirty="0" err="1">
                <a:solidFill>
                  <a:schemeClr val="accent1">
                    <a:lumMod val="75000"/>
                  </a:schemeClr>
                </a:solidFill>
              </a:rPr>
              <a:t>посилання</a:t>
            </a:r>
            <a:endParaRPr lang="uk-UA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83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54547" y="573915"/>
            <a:ext cx="85386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БАЛАНС ГОЛОСУ </a:t>
            </a:r>
          </a:p>
          <a:p>
            <a:r>
              <a:rPr lang="ru-RU" sz="3600" dirty="0" err="1" smtClean="0"/>
              <a:t>Співвідношення</a:t>
            </a:r>
            <a:r>
              <a:rPr lang="ru-RU" sz="3600" dirty="0" smtClean="0"/>
              <a:t> </a:t>
            </a:r>
            <a:r>
              <a:rPr lang="ru-RU" sz="3600" dirty="0" err="1"/>
              <a:t>між</a:t>
            </a:r>
            <a:r>
              <a:rPr lang="ru-RU" sz="3600" dirty="0"/>
              <a:t> </a:t>
            </a:r>
            <a:r>
              <a:rPr lang="ru-RU" sz="3600" dirty="0" err="1"/>
              <a:t>цитованими</a:t>
            </a:r>
            <a:r>
              <a:rPr lang="ru-RU" sz="3600" dirty="0"/>
              <a:t> </a:t>
            </a:r>
            <a:r>
              <a:rPr lang="ru-RU" sz="3600" dirty="0" err="1"/>
              <a:t>джерелами</a:t>
            </a:r>
            <a:r>
              <a:rPr lang="ru-RU" sz="3600" dirty="0"/>
              <a:t> та вашими </a:t>
            </a:r>
            <a:r>
              <a:rPr lang="ru-RU" sz="3600" dirty="0" err="1"/>
              <a:t>оригінальними</a:t>
            </a:r>
            <a:r>
              <a:rPr lang="ru-RU" sz="3600" dirty="0"/>
              <a:t> думками та </a:t>
            </a:r>
            <a:r>
              <a:rPr lang="ru-RU" sz="3600" dirty="0" err="1"/>
              <a:t>ідеями</a:t>
            </a:r>
            <a:r>
              <a:rPr lang="ru-RU" sz="3600" dirty="0"/>
              <a:t>. </a:t>
            </a:r>
          </a:p>
          <a:p>
            <a:endParaRPr lang="ru-RU" sz="3600" dirty="0"/>
          </a:p>
          <a:p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</a:rPr>
              <a:t>Потрібно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</a:rPr>
              <a:t>брати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 до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</a:rPr>
              <a:t>уваги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</a:rPr>
              <a:t>щоб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</a:rPr>
              <a:t>ці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</a:rPr>
              <a:t>складові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</a:rPr>
              <a:t>гармонійно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</a:rPr>
              <a:t>доповнювали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 одна одну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</a:rPr>
              <a:t>аби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</a:rPr>
              <a:t>уникнути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</a:rPr>
              <a:t>зловживань</a:t>
            </a:r>
            <a:r>
              <a:rPr lang="ru-RU" sz="3600" dirty="0"/>
              <a:t>.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17945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784" y="216442"/>
            <a:ext cx="6172200" cy="857250"/>
          </a:xfrm>
        </p:spPr>
        <p:txBody>
          <a:bodyPr>
            <a:normAutofit/>
          </a:bodyPr>
          <a:lstStyle/>
          <a:p>
            <a:r>
              <a:rPr lang="uk-UA" sz="3000" b="1" dirty="0"/>
              <a:t>УЗАГАЛЬНЕННЯ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66543" y="924636"/>
            <a:ext cx="5858303" cy="2910580"/>
          </a:xfrm>
        </p:spPr>
        <p:txBody>
          <a:bodyPr>
            <a:noAutofit/>
          </a:bodyPr>
          <a:lstStyle/>
          <a:p>
            <a:r>
              <a:rPr lang="uk-UA" dirty="0"/>
              <a:t>Стисла версія інформації з джерела оригіналу, а перефразування – інакшим чином сформульовані пункти оригінального тексту. Узагальнення фокусується на головній суті висловлювання. </a:t>
            </a:r>
          </a:p>
          <a:p>
            <a:endParaRPr lang="uk-UA" b="1" dirty="0" smtClean="0"/>
          </a:p>
          <a:p>
            <a:r>
              <a:rPr lang="uk-UA" b="1" dirty="0" smtClean="0"/>
              <a:t>ПЕРЕФРАЗУВАННЯ </a:t>
            </a:r>
            <a:r>
              <a:rPr lang="uk-UA" dirty="0"/>
              <a:t>– передача оригінальних ідей власними словами, що допомагає вам удосконалити свій стиль.</a:t>
            </a:r>
          </a:p>
        </p:txBody>
      </p:sp>
    </p:spTree>
    <p:extLst>
      <p:ext uri="{BB962C8B-B14F-4D97-AF65-F5344CB8AC3E}">
        <p14:creationId xmlns:p14="http://schemas.microsoft.com/office/powerpoint/2010/main" val="171426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Можна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123895" y="730699"/>
            <a:ext cx="4760786" cy="2910580"/>
          </a:xfrm>
        </p:spPr>
        <p:txBody>
          <a:bodyPr>
            <a:normAutofit lnSpcReduction="10000"/>
          </a:bodyPr>
          <a:lstStyle/>
          <a:p>
            <a:r>
              <a:rPr lang="ru-RU" dirty="0" err="1"/>
              <a:t>Використовувати</a:t>
            </a:r>
            <a:r>
              <a:rPr lang="ru-RU" dirty="0"/>
              <a:t> </a:t>
            </a:r>
            <a:r>
              <a:rPr lang="ru-RU" dirty="0" err="1"/>
              <a:t>ваші</a:t>
            </a:r>
            <a:r>
              <a:rPr lang="ru-RU" dirty="0"/>
              <a:t> </a:t>
            </a:r>
            <a:r>
              <a:rPr lang="ru-RU" dirty="0" err="1"/>
              <a:t>власні</a:t>
            </a:r>
            <a:r>
              <a:rPr lang="ru-RU" dirty="0"/>
              <a:t> </a:t>
            </a:r>
            <a:r>
              <a:rPr lang="ru-RU" dirty="0" err="1"/>
              <a:t>фрази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Заново </a:t>
            </a:r>
            <a:r>
              <a:rPr lang="ru-RU" dirty="0" err="1"/>
              <a:t>обдумувати</a:t>
            </a:r>
            <a:r>
              <a:rPr lang="ru-RU" dirty="0"/>
              <a:t> абзац,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ви</a:t>
            </a:r>
            <a:r>
              <a:rPr lang="ru-RU" dirty="0"/>
              <a:t> </a:t>
            </a:r>
            <a:r>
              <a:rPr lang="ru-RU" dirty="0" err="1"/>
              <a:t>хочете</a:t>
            </a:r>
            <a:r>
              <a:rPr lang="ru-RU" dirty="0"/>
              <a:t> </a:t>
            </a:r>
            <a:r>
              <a:rPr lang="ru-RU" dirty="0" err="1"/>
              <a:t>процитувати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/>
              <a:t>Змінювати</a:t>
            </a:r>
            <a:r>
              <a:rPr lang="ru-RU" dirty="0"/>
              <a:t> структуру </a:t>
            </a:r>
            <a:r>
              <a:rPr lang="ru-RU" dirty="0" err="1"/>
              <a:t>речення</a:t>
            </a:r>
            <a:endParaRPr lang="uk-UA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28650" y="3641279"/>
            <a:ext cx="4760785" cy="990600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2700" dirty="0"/>
              <a:t>Заборонено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50608" y="4136579"/>
            <a:ext cx="55864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ru-RU" sz="2400" dirty="0" err="1"/>
              <a:t>Використовувати</a:t>
            </a:r>
            <a:r>
              <a:rPr lang="ru-RU" sz="2400" dirty="0"/>
              <a:t> </a:t>
            </a:r>
            <a:r>
              <a:rPr lang="ru-RU" sz="2400" dirty="0" err="1"/>
              <a:t>більшість</a:t>
            </a:r>
            <a:r>
              <a:rPr lang="ru-RU" sz="2400" dirty="0"/>
              <a:t> </a:t>
            </a:r>
            <a:r>
              <a:rPr lang="ru-RU" sz="2400" dirty="0" err="1"/>
              <a:t>слів</a:t>
            </a:r>
            <a:r>
              <a:rPr lang="ru-RU" sz="2400" dirty="0"/>
              <a:t> з тексту </a:t>
            </a:r>
            <a:r>
              <a:rPr lang="ru-RU" sz="2400" dirty="0" err="1"/>
              <a:t>оригіналу</a:t>
            </a:r>
            <a:r>
              <a:rPr lang="ru-RU" sz="2400" dirty="0"/>
              <a:t>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err="1"/>
              <a:t>Заміняти</a:t>
            </a:r>
            <a:r>
              <a:rPr lang="ru-RU" sz="2400" dirty="0"/>
              <a:t> слова на </a:t>
            </a:r>
            <a:r>
              <a:rPr lang="ru-RU" sz="2400" dirty="0" err="1"/>
              <a:t>синоніми</a:t>
            </a:r>
            <a:r>
              <a:rPr lang="ru-RU" sz="2400" dirty="0"/>
              <a:t>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err="1"/>
              <a:t>Залишати</a:t>
            </a:r>
            <a:r>
              <a:rPr lang="ru-RU" sz="2400" dirty="0"/>
              <a:t> </a:t>
            </a:r>
            <a:r>
              <a:rPr lang="ru-RU" sz="2400" dirty="0" err="1"/>
              <a:t>точну</a:t>
            </a:r>
            <a:r>
              <a:rPr lang="ru-RU" sz="2400" dirty="0"/>
              <a:t> структуру </a:t>
            </a:r>
            <a:r>
              <a:rPr lang="ru-RU" sz="2400" dirty="0" err="1"/>
              <a:t>речення</a:t>
            </a:r>
            <a:r>
              <a:rPr lang="ru-RU" sz="2400" dirty="0"/>
              <a:t> тексту </a:t>
            </a:r>
            <a:r>
              <a:rPr lang="ru-RU" sz="2400" dirty="0" err="1"/>
              <a:t>оригіналу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08974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632398" y="635089"/>
            <a:ext cx="698356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БРЮС МАКФЕРЛЕЙН ПРО АКАДЕМІЧНУ ДОБРОЧЕСНІСТЬ </a:t>
            </a:r>
            <a:r>
              <a:rPr lang="en-US" sz="2800" dirty="0"/>
              <a:t>The word “integrity” is often used in publications relating to the ethics of research. But it is a word that is more often asserted than explained. </a:t>
            </a:r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Термін радше декларують, ніж пояснюють На його думку –</a:t>
            </a:r>
            <a:r>
              <a:rPr lang="uk-UA" sz="2800" dirty="0">
                <a:solidFill>
                  <a:srgbClr val="FF0000"/>
                </a:solidFill>
              </a:rPr>
              <a:t> це ідеальна поведінка людини</a:t>
            </a:r>
          </a:p>
        </p:txBody>
      </p:sp>
    </p:spTree>
    <p:extLst>
      <p:ext uri="{BB962C8B-B14F-4D97-AF65-F5344CB8AC3E}">
        <p14:creationId xmlns:p14="http://schemas.microsoft.com/office/powerpoint/2010/main" val="11902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375" dirty="0"/>
              <a:t>перефразування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6102" y="1911024"/>
            <a:ext cx="7247587" cy="3897348"/>
          </a:xfrm>
        </p:spPr>
        <p:txBody>
          <a:bodyPr>
            <a:noAutofit/>
          </a:bodyPr>
          <a:lstStyle/>
          <a:p>
            <a:pPr algn="just"/>
            <a:r>
              <a:rPr lang="uk-UA" sz="2025" dirty="0"/>
              <a:t>Цитата	</a:t>
            </a:r>
          </a:p>
          <a:p>
            <a:pPr marL="0" indent="0" algn="just">
              <a:buNone/>
            </a:pPr>
            <a:r>
              <a:rPr lang="uk-UA" sz="2025" dirty="0"/>
              <a:t>Як зазначають у своїй роботі, присвяченій питанню інформаційної культури українські науковці Т. Ткаченко, В. Сологуб, Г. Пасинкова: </a:t>
            </a:r>
            <a:r>
              <a:rPr lang="uk-UA" sz="2025" b="1" dirty="0"/>
              <a:t>«Дослівне цитування тексту прийнято в науковій літературі для передачі думки автора. При цьому важливо, що текст, який цитується, однозначно ідентифікується як вставлений.» </a:t>
            </a:r>
            <a:r>
              <a:rPr lang="ru-RU" sz="2025" b="1" dirty="0"/>
              <a:t>[</a:t>
            </a:r>
            <a:r>
              <a:rPr lang="uk-UA" sz="2025" b="1" dirty="0"/>
              <a:t>1., с. 71</a:t>
            </a:r>
            <a:r>
              <a:rPr lang="ru-RU" sz="2025" b="1" dirty="0"/>
              <a:t>]</a:t>
            </a:r>
            <a:r>
              <a:rPr lang="uk-UA" sz="2025" b="1" dirty="0"/>
              <a:t>.</a:t>
            </a:r>
            <a:r>
              <a:rPr lang="uk-UA" sz="2025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1845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2124" y="296213"/>
            <a:ext cx="7894749" cy="520306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3200" dirty="0"/>
              <a:t>Фахівці з інформаційної культури Т. Ткаченко, В. Сологуб, Г. Пасинкова вважають, що цитування застосовується для того, щоб підкреслити та в точності передати авторську думку, при цьому застосувавши відповідні правила щодо належного його оформлення</a:t>
            </a:r>
            <a:r>
              <a:rPr lang="uk-UA" sz="3200" b="1" dirty="0"/>
              <a:t> [1., с. 71]. У свою чергу, ми вважаємо за необхідне доповнити це твердження ремаркою, що цитата повинна бути доречною та гармонійно вписуватись у контекст дослідження.</a:t>
            </a:r>
            <a:endParaRPr lang="uk-UA" sz="3200" dirty="0"/>
          </a:p>
          <a:p>
            <a:pPr algn="just"/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292446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Узагальнення</a:t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5762" y="1532585"/>
            <a:ext cx="7791719" cy="275607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dirty="0">
                <a:solidFill>
                  <a:schemeClr val="accent1">
                    <a:lumMod val="75000"/>
                  </a:schemeClr>
                </a:solidFill>
              </a:rPr>
              <a:t>У своїй роботі, присвяченій правилам запобігання плагіату Лінда Стерн звертає увагу на такі техніки академічного письма як: цитування, перефразування та узагальнення. Вона пояснює принципи кожної з них, даючи приклади коректного та некоректного їх застосування і таким чином пояснює різницю між справедливим використанням оригінальних текстів та плагіатом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</a:rPr>
              <a:t>2., с. 8-32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]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algn="just"/>
            <a:endParaRPr lang="uk-U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85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5219" y="1333685"/>
            <a:ext cx="6172200" cy="857250"/>
          </a:xfrm>
        </p:spPr>
        <p:txBody>
          <a:bodyPr>
            <a:normAutofit fontScale="90000"/>
          </a:bodyPr>
          <a:lstStyle/>
          <a:p>
            <a:r>
              <a:rPr lang="uk-UA" dirty="0"/>
              <a:t>ЦИТАТА (ПРЯМА МОВА)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514877" y="2356835"/>
            <a:ext cx="61722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700" dirty="0"/>
              <a:t>Повтор слово –в – слово </a:t>
            </a:r>
            <a:r>
              <a:rPr lang="ru-RU" sz="2700" dirty="0" err="1"/>
              <a:t>якогось</a:t>
            </a:r>
            <a:r>
              <a:rPr lang="ru-RU" sz="2700" dirty="0"/>
              <a:t> </a:t>
            </a:r>
            <a:r>
              <a:rPr lang="ru-RU" sz="2700" dirty="0" err="1"/>
              <a:t>елементу</a:t>
            </a:r>
            <a:r>
              <a:rPr lang="ru-RU" sz="2700" dirty="0"/>
              <a:t> з тексту </a:t>
            </a:r>
            <a:r>
              <a:rPr lang="ru-RU" sz="2700" dirty="0" err="1"/>
              <a:t>джерела</a:t>
            </a:r>
            <a:r>
              <a:rPr lang="ru-RU" sz="2700" dirty="0"/>
              <a:t>. Пряма </a:t>
            </a:r>
            <a:r>
              <a:rPr lang="ru-RU" sz="2700" dirty="0" err="1"/>
              <a:t>мова</a:t>
            </a:r>
            <a:r>
              <a:rPr lang="ru-RU" sz="2700" dirty="0"/>
              <a:t> </a:t>
            </a:r>
            <a:r>
              <a:rPr lang="ru-RU" sz="2700" dirty="0" err="1"/>
              <a:t>використовується</a:t>
            </a:r>
            <a:r>
              <a:rPr lang="ru-RU" sz="2700" dirty="0"/>
              <a:t> </a:t>
            </a:r>
            <a:r>
              <a:rPr lang="ru-RU" sz="2700" dirty="0" err="1"/>
              <a:t>тоді</a:t>
            </a:r>
            <a:r>
              <a:rPr lang="ru-RU" sz="2700" dirty="0"/>
              <a:t>, коли </a:t>
            </a:r>
            <a:r>
              <a:rPr lang="ru-RU" sz="2700" dirty="0" err="1"/>
              <a:t>висловлювання</a:t>
            </a:r>
            <a:r>
              <a:rPr lang="ru-RU" sz="2700" dirty="0"/>
              <a:t> </a:t>
            </a:r>
            <a:r>
              <a:rPr lang="ru-RU" sz="2700" dirty="0" err="1"/>
              <a:t>оригіналу</a:t>
            </a:r>
            <a:r>
              <a:rPr lang="ru-RU" sz="2700" dirty="0"/>
              <a:t> </a:t>
            </a:r>
            <a:r>
              <a:rPr lang="ru-RU" sz="2700" dirty="0" err="1"/>
              <a:t>настільки</a:t>
            </a:r>
            <a:r>
              <a:rPr lang="ru-RU" sz="2700" dirty="0"/>
              <a:t> </a:t>
            </a:r>
            <a:r>
              <a:rPr lang="ru-RU" sz="2700" dirty="0" err="1"/>
              <a:t>унікальне</a:t>
            </a:r>
            <a:r>
              <a:rPr lang="ru-RU" sz="2700" dirty="0"/>
              <a:t>, </a:t>
            </a:r>
            <a:r>
              <a:rPr lang="ru-RU" sz="2700" dirty="0" err="1"/>
              <a:t>що</a:t>
            </a:r>
            <a:r>
              <a:rPr lang="ru-RU" sz="2700" dirty="0"/>
              <a:t> </a:t>
            </a:r>
            <a:r>
              <a:rPr lang="ru-RU" sz="2700" dirty="0" err="1"/>
              <a:t>його</a:t>
            </a:r>
            <a:r>
              <a:rPr lang="ru-RU" sz="2700" dirty="0"/>
              <a:t> </a:t>
            </a:r>
            <a:r>
              <a:rPr lang="ru-RU" sz="2700" dirty="0" err="1"/>
              <a:t>неможливо</a:t>
            </a:r>
            <a:r>
              <a:rPr lang="ru-RU" sz="2700" dirty="0"/>
              <a:t> </a:t>
            </a:r>
            <a:r>
              <a:rPr lang="ru-RU" sz="2700" dirty="0" err="1"/>
              <a:t>відтворити</a:t>
            </a:r>
            <a:r>
              <a:rPr lang="ru-RU" sz="2700" dirty="0"/>
              <a:t> </a:t>
            </a:r>
            <a:r>
              <a:rPr lang="ru-RU" sz="2700" dirty="0" err="1"/>
              <a:t>іншими</a:t>
            </a:r>
            <a:r>
              <a:rPr lang="ru-RU" sz="2700" dirty="0"/>
              <a:t> словами.</a:t>
            </a:r>
            <a:endParaRPr lang="uk-UA" sz="2700" dirty="0"/>
          </a:p>
        </p:txBody>
      </p:sp>
    </p:spTree>
    <p:extLst>
      <p:ext uri="{BB962C8B-B14F-4D97-AF65-F5344CB8AC3E}">
        <p14:creationId xmlns:p14="http://schemas.microsoft.com/office/powerpoint/2010/main" val="65061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Можна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55443" y="1391829"/>
            <a:ext cx="4760786" cy="2910580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/>
              <a:t>Цитувати</a:t>
            </a:r>
            <a:r>
              <a:rPr lang="ru-RU" dirty="0"/>
              <a:t> </a:t>
            </a:r>
            <a:r>
              <a:rPr lang="ru-RU" dirty="0" err="1"/>
              <a:t>експерта</a:t>
            </a:r>
            <a:r>
              <a:rPr lang="ru-RU" dirty="0"/>
              <a:t> з </a:t>
            </a:r>
            <a:r>
              <a:rPr lang="ru-RU" dirty="0" err="1"/>
              <a:t>галузі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/>
              <a:t>Ілюструвати</a:t>
            </a:r>
            <a:r>
              <a:rPr lang="ru-RU" dirty="0"/>
              <a:t> думку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/>
              <a:t>Цитувати</a:t>
            </a:r>
            <a:r>
              <a:rPr lang="ru-RU" dirty="0"/>
              <a:t> точку </a:t>
            </a:r>
            <a:r>
              <a:rPr lang="ru-RU" dirty="0" err="1"/>
              <a:t>зору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/>
              <a:t>Пояснювати</a:t>
            </a:r>
            <a:r>
              <a:rPr lang="ru-RU" dirty="0"/>
              <a:t> </a:t>
            </a:r>
            <a:r>
              <a:rPr lang="ru-RU" dirty="0" err="1"/>
              <a:t>цитати</a:t>
            </a:r>
            <a:r>
              <a:rPr lang="ru-RU" dirty="0"/>
              <a:t> </a:t>
            </a:r>
            <a:r>
              <a:rPr lang="ru-RU" dirty="0" err="1"/>
              <a:t>своїми</a:t>
            </a:r>
            <a:r>
              <a:rPr lang="ru-RU" dirty="0"/>
              <a:t> словами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/>
              <a:t>Знаходити</a:t>
            </a:r>
            <a:r>
              <a:rPr lang="ru-RU" dirty="0"/>
              <a:t> баланс голосу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/>
              <a:t>Брати</a:t>
            </a:r>
            <a:r>
              <a:rPr lang="ru-RU" dirty="0"/>
              <a:t> цитату в лапки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/>
              <a:t>Звертати</a:t>
            </a:r>
            <a:r>
              <a:rPr lang="ru-RU" dirty="0"/>
              <a:t> </a:t>
            </a:r>
            <a:r>
              <a:rPr lang="ru-RU" dirty="0" err="1"/>
              <a:t>увагу</a:t>
            </a:r>
            <a:r>
              <a:rPr lang="ru-RU" dirty="0"/>
              <a:t> на </a:t>
            </a:r>
            <a:r>
              <a:rPr lang="ru-RU" dirty="0" err="1"/>
              <a:t>довжину</a:t>
            </a:r>
            <a:r>
              <a:rPr lang="ru-RU" dirty="0"/>
              <a:t> </a:t>
            </a:r>
            <a:r>
              <a:rPr lang="ru-RU" dirty="0" err="1"/>
              <a:t>цитати</a:t>
            </a:r>
            <a:endParaRPr lang="uk-UA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55443" y="4059356"/>
            <a:ext cx="4760785" cy="990600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2700" dirty="0"/>
              <a:t>Заборонено</a:t>
            </a:r>
          </a:p>
        </p:txBody>
      </p:sp>
      <p:sp>
        <p:nvSpPr>
          <p:cNvPr id="6" name="Місце для вмісту 2"/>
          <p:cNvSpPr txBox="1">
            <a:spLocks/>
          </p:cNvSpPr>
          <p:nvPr/>
        </p:nvSpPr>
        <p:spPr>
          <a:xfrm>
            <a:off x="3033214" y="4545461"/>
            <a:ext cx="5634268" cy="291058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err="1"/>
              <a:t>Цитувати</a:t>
            </a:r>
            <a:r>
              <a:rPr lang="ru-RU" sz="2800" dirty="0"/>
              <a:t> </a:t>
            </a:r>
            <a:r>
              <a:rPr lang="ru-RU" sz="2800" dirty="0" err="1"/>
              <a:t>ненадійні</a:t>
            </a:r>
            <a:r>
              <a:rPr lang="ru-RU" sz="2800" dirty="0"/>
              <a:t> </a:t>
            </a:r>
            <a:r>
              <a:rPr lang="ru-RU" sz="2800" dirty="0" err="1"/>
              <a:t>джерела</a:t>
            </a:r>
            <a:r>
              <a:rPr lang="ru-RU" sz="2800" dirty="0"/>
              <a:t> </a:t>
            </a:r>
          </a:p>
          <a:p>
            <a:r>
              <a:rPr lang="ru-RU" sz="2800" dirty="0" err="1"/>
              <a:t>Надмірно</a:t>
            </a:r>
            <a:r>
              <a:rPr lang="ru-RU" sz="2800" dirty="0"/>
              <a:t> </a:t>
            </a:r>
            <a:r>
              <a:rPr lang="ru-RU" sz="2800" dirty="0" err="1"/>
              <a:t>цитувати</a:t>
            </a:r>
            <a:r>
              <a:rPr lang="ru-RU" sz="2800" dirty="0"/>
              <a:t> </a:t>
            </a:r>
          </a:p>
          <a:p>
            <a:r>
              <a:rPr lang="ru-RU" sz="2800" dirty="0"/>
              <a:t> Не </a:t>
            </a:r>
            <a:r>
              <a:rPr lang="ru-RU" sz="2800" dirty="0" err="1"/>
              <a:t>посилатись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402782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5860" y="0"/>
            <a:ext cx="5915025" cy="745629"/>
          </a:xfrm>
        </p:spPr>
        <p:txBody>
          <a:bodyPr>
            <a:normAutofit/>
          </a:bodyPr>
          <a:lstStyle/>
          <a:p>
            <a:r>
              <a:rPr lang="uk-UA" sz="2700" dirty="0"/>
              <a:t>Цитування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5860" y="1174903"/>
            <a:ext cx="8396320" cy="24476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dirty="0"/>
              <a:t>Як зазначають у своїй роботі, присвяченій питанню інформаційної культури українські науковці Т. Ткаченко, В. Сологуб, Г. Пасинкова: </a:t>
            </a:r>
            <a:r>
              <a:rPr lang="uk-UA" b="1" dirty="0"/>
              <a:t>«Дослівне цитування тексту прийнято в науковій літературі для передачі думки автора. При цьому важливо, що текст, який цитується, однозначно ідентифікується як вставлений.» </a:t>
            </a:r>
            <a:r>
              <a:rPr lang="ru-RU" b="1" dirty="0"/>
              <a:t>[</a:t>
            </a:r>
            <a:r>
              <a:rPr lang="uk-UA" b="1" dirty="0"/>
              <a:t>1., с. 71</a:t>
            </a:r>
            <a:r>
              <a:rPr lang="ru-RU" b="1" dirty="0"/>
              <a:t>]</a:t>
            </a:r>
            <a:r>
              <a:rPr lang="uk-UA" b="1" dirty="0"/>
              <a:t>.</a:t>
            </a:r>
            <a:r>
              <a:rPr lang="uk-UA" dirty="0"/>
              <a:t> Ми погоджуємося з вищезазначеними авторами і у свою чергу, вважаємо за потрібне додати та наголосити на тому факті, що дослівне цитування застосовується лише тоді, коли ідея настільки оригінальна, що її важко передати власними словами.</a:t>
            </a:r>
          </a:p>
          <a:p>
            <a:pPr algn="just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4606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713" dirty="0" err="1"/>
              <a:t>джерело</a:t>
            </a:r>
            <a:endParaRPr lang="uk-UA" sz="3713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852" y="2477694"/>
            <a:ext cx="8603086" cy="29105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700" b="1" dirty="0"/>
              <a:t>1.Ткаченко Т. П. Основи інформаційної культури: навчальний посібник / Т. П. Ткаченко, В. І. Сологуб, Г. І. Пасинкова. – Донецьк: </a:t>
            </a:r>
            <a:r>
              <a:rPr lang="uk-UA" sz="2700" b="1" dirty="0" err="1"/>
              <a:t>Ноулідж</a:t>
            </a:r>
            <a:r>
              <a:rPr lang="uk-UA" sz="2700" b="1" dirty="0"/>
              <a:t>, 2012. – 364 с.</a:t>
            </a:r>
            <a:endParaRPr lang="uk-UA" sz="2700" dirty="0"/>
          </a:p>
          <a:p>
            <a:endParaRPr lang="uk-UA" sz="2700" dirty="0"/>
          </a:p>
          <a:p>
            <a:endParaRPr lang="uk-UA" sz="2700" dirty="0"/>
          </a:p>
        </p:txBody>
      </p:sp>
    </p:spTree>
    <p:extLst>
      <p:ext uri="{BB962C8B-B14F-4D97-AF65-F5344CB8AC3E}">
        <p14:creationId xmlns:p14="http://schemas.microsoft.com/office/powerpoint/2010/main" val="133096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950" dirty="0" err="1"/>
              <a:t>ориг</a:t>
            </a:r>
            <a:r>
              <a:rPr lang="uk-UA" sz="4950" dirty="0" err="1"/>
              <a:t>інал</a:t>
            </a:r>
            <a:endParaRPr lang="uk-UA" sz="495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8796" y="2416279"/>
            <a:ext cx="6400801" cy="29105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038" dirty="0"/>
              <a:t>Американська дослідниця Лінда Стерн, підкреслює : </a:t>
            </a:r>
            <a:r>
              <a:rPr lang="uk-UA" sz="3038" b="1" dirty="0"/>
              <a:t>«</a:t>
            </a:r>
            <a:r>
              <a:rPr lang="en-US" sz="3038" b="1" dirty="0"/>
              <a:t>Summary is a brief restatement in your own words of the main ideas in a source.</a:t>
            </a:r>
            <a:r>
              <a:rPr lang="uk-UA" sz="3038" b="1" dirty="0"/>
              <a:t>»</a:t>
            </a:r>
            <a:r>
              <a:rPr lang="uk-UA" sz="3038" dirty="0"/>
              <a:t>	</a:t>
            </a:r>
            <a:r>
              <a:rPr lang="ru-RU" sz="3038" dirty="0"/>
              <a:t>[2., </a:t>
            </a:r>
            <a:r>
              <a:rPr lang="en-US" sz="3038" dirty="0"/>
              <a:t>c</a:t>
            </a:r>
            <a:r>
              <a:rPr lang="ru-RU" sz="3038" dirty="0"/>
              <a:t>. 8].</a:t>
            </a:r>
            <a:endParaRPr lang="uk-UA" sz="3038" dirty="0"/>
          </a:p>
          <a:p>
            <a:endParaRPr lang="uk-UA" sz="3038" dirty="0"/>
          </a:p>
        </p:txBody>
      </p:sp>
    </p:spTree>
    <p:extLst>
      <p:ext uri="{BB962C8B-B14F-4D97-AF65-F5344CB8AC3E}">
        <p14:creationId xmlns:p14="http://schemas.microsoft.com/office/powerpoint/2010/main" val="59630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500" dirty="0"/>
              <a:t>переклад</a:t>
            </a:r>
            <a:endParaRPr lang="uk-UA" sz="3375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5842" y="2527101"/>
            <a:ext cx="6183671" cy="25373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475" dirty="0"/>
              <a:t>Американська дослідниця Лінда Стерн, підкреслює : </a:t>
            </a:r>
            <a:r>
              <a:rPr lang="uk-UA" sz="2475" b="1" dirty="0"/>
              <a:t>«Узагальненням називається викладення основних положень або ідей оригінального твору власними словами» </a:t>
            </a:r>
            <a:r>
              <a:rPr lang="en-US" sz="2475" dirty="0"/>
              <a:t>(Stern, 2007</a:t>
            </a:r>
            <a:r>
              <a:rPr lang="ru-RU" sz="2475" dirty="0"/>
              <a:t>., </a:t>
            </a:r>
            <a:r>
              <a:rPr lang="en-US" sz="2475" dirty="0"/>
              <a:t>c</a:t>
            </a:r>
            <a:r>
              <a:rPr lang="ru-RU" sz="2475" dirty="0"/>
              <a:t>.</a:t>
            </a:r>
            <a:r>
              <a:rPr lang="en-US" sz="2475" dirty="0"/>
              <a:t>8</a:t>
            </a:r>
            <a:r>
              <a:rPr lang="ru-RU" sz="2475" dirty="0"/>
              <a:t> </a:t>
            </a:r>
            <a:r>
              <a:rPr lang="en-US" sz="2475" dirty="0"/>
              <a:t>)</a:t>
            </a:r>
            <a:r>
              <a:rPr lang="ru-RU" sz="2475" dirty="0"/>
              <a:t>.</a:t>
            </a:r>
            <a:r>
              <a:rPr lang="uk-UA" sz="2475" dirty="0"/>
              <a:t> (</a:t>
            </a:r>
            <a:r>
              <a:rPr lang="uk-UA" sz="2475" i="1" dirty="0"/>
              <a:t>Переклад з </a:t>
            </a:r>
            <a:r>
              <a:rPr lang="uk-UA" sz="2475" i="1" dirty="0" err="1"/>
              <a:t>англ</a:t>
            </a:r>
            <a:r>
              <a:rPr lang="uk-UA" sz="2475" i="1" dirty="0"/>
              <a:t>. мови – наш. С. Ч</a:t>
            </a:r>
            <a:r>
              <a:rPr lang="uk-UA" sz="2475" dirty="0"/>
              <a:t>.)</a:t>
            </a:r>
          </a:p>
          <a:p>
            <a:endParaRPr lang="uk-UA" sz="2475" dirty="0"/>
          </a:p>
          <a:p>
            <a:endParaRPr lang="uk-UA" sz="2475" dirty="0"/>
          </a:p>
        </p:txBody>
      </p:sp>
    </p:spTree>
    <p:extLst>
      <p:ext uri="{BB962C8B-B14F-4D97-AF65-F5344CB8AC3E}">
        <p14:creationId xmlns:p14="http://schemas.microsoft.com/office/powerpoint/2010/main" val="221416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7787" y="1708085"/>
            <a:ext cx="6172200" cy="857250"/>
          </a:xfrm>
        </p:spPr>
        <p:txBody>
          <a:bodyPr>
            <a:normAutofit fontScale="90000"/>
          </a:bodyPr>
          <a:lstStyle/>
          <a:p>
            <a:r>
              <a:rPr lang="uk-UA" sz="2756" dirty="0"/>
              <a:t>Джерело у прикінцевому списку виглядає так: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4957" y="2487306"/>
            <a:ext cx="6172200" cy="33944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700" dirty="0"/>
              <a:t>2. </a:t>
            </a:r>
            <a:r>
              <a:rPr lang="uk-UA" sz="2700" dirty="0" err="1"/>
              <a:t>Stern</a:t>
            </a:r>
            <a:r>
              <a:rPr lang="uk-UA" sz="2700" dirty="0"/>
              <a:t> </a:t>
            </a:r>
            <a:r>
              <a:rPr lang="uk-UA" sz="2700" dirty="0" err="1"/>
              <a:t>Linda</a:t>
            </a:r>
            <a:r>
              <a:rPr lang="en-US" sz="2700" dirty="0"/>
              <a:t>. </a:t>
            </a:r>
            <a:r>
              <a:rPr lang="uk-UA" sz="2700" dirty="0" err="1"/>
              <a:t>What</a:t>
            </a:r>
            <a:r>
              <a:rPr lang="uk-UA" sz="2700" dirty="0"/>
              <a:t> </a:t>
            </a:r>
            <a:r>
              <a:rPr lang="uk-UA" sz="2700" dirty="0" err="1"/>
              <a:t>every</a:t>
            </a:r>
            <a:r>
              <a:rPr lang="uk-UA" sz="2700" dirty="0"/>
              <a:t> </a:t>
            </a:r>
            <a:r>
              <a:rPr lang="uk-UA" sz="2700" dirty="0" err="1"/>
              <a:t>student</a:t>
            </a:r>
            <a:r>
              <a:rPr lang="uk-UA" sz="2700" dirty="0"/>
              <a:t> </a:t>
            </a:r>
            <a:r>
              <a:rPr lang="uk-UA" sz="2700" dirty="0" err="1"/>
              <a:t>should</a:t>
            </a:r>
            <a:r>
              <a:rPr lang="uk-UA" sz="2700" dirty="0"/>
              <a:t> </a:t>
            </a:r>
            <a:r>
              <a:rPr lang="uk-UA" sz="2700" dirty="0" err="1"/>
              <a:t>know</a:t>
            </a:r>
            <a:r>
              <a:rPr lang="uk-UA" sz="2700" dirty="0"/>
              <a:t> </a:t>
            </a:r>
            <a:r>
              <a:rPr lang="uk-UA" sz="2700" dirty="0" err="1"/>
              <a:t>about</a:t>
            </a:r>
            <a:r>
              <a:rPr lang="uk-UA" sz="2700" dirty="0"/>
              <a:t> </a:t>
            </a:r>
            <a:r>
              <a:rPr lang="uk-UA" sz="2700" dirty="0" err="1"/>
              <a:t>avoiding</a:t>
            </a:r>
            <a:r>
              <a:rPr lang="uk-UA" sz="2700" dirty="0"/>
              <a:t> </a:t>
            </a:r>
            <a:r>
              <a:rPr lang="uk-UA" sz="2700" dirty="0" err="1"/>
              <a:t>plagiarism</a:t>
            </a:r>
            <a:r>
              <a:rPr lang="uk-UA" sz="2700" dirty="0"/>
              <a:t> / </a:t>
            </a:r>
            <a:r>
              <a:rPr lang="uk-UA" sz="2700" dirty="0" err="1"/>
              <a:t>Linda</a:t>
            </a:r>
            <a:r>
              <a:rPr lang="uk-UA" sz="2700" dirty="0"/>
              <a:t> </a:t>
            </a:r>
            <a:r>
              <a:rPr lang="uk-UA" sz="2700" dirty="0" err="1"/>
              <a:t>Stern</a:t>
            </a:r>
            <a:r>
              <a:rPr lang="uk-UA" sz="2700" dirty="0"/>
              <a:t>. - </a:t>
            </a:r>
            <a:r>
              <a:rPr lang="uk-UA" sz="2700" dirty="0" err="1"/>
              <a:t>New</a:t>
            </a:r>
            <a:r>
              <a:rPr lang="uk-UA" sz="2700" dirty="0"/>
              <a:t> </a:t>
            </a:r>
            <a:r>
              <a:rPr lang="uk-UA" sz="2700" dirty="0" err="1"/>
              <a:t>York</a:t>
            </a:r>
            <a:r>
              <a:rPr lang="uk-UA" sz="2700" dirty="0"/>
              <a:t> : </a:t>
            </a:r>
            <a:r>
              <a:rPr lang="uk-UA" sz="2700" dirty="0" err="1"/>
              <a:t>Pearson</a:t>
            </a:r>
            <a:r>
              <a:rPr lang="uk-UA" sz="2700" dirty="0"/>
              <a:t>/</a:t>
            </a:r>
            <a:r>
              <a:rPr lang="uk-UA" sz="2700" dirty="0" err="1"/>
              <a:t>Longman</a:t>
            </a:r>
            <a:r>
              <a:rPr lang="uk-UA" sz="2700" dirty="0"/>
              <a:t>, [2007]. - vi, 74 p.</a:t>
            </a:r>
          </a:p>
          <a:p>
            <a:endParaRPr lang="uk-UA" sz="2700" dirty="0"/>
          </a:p>
        </p:txBody>
      </p:sp>
    </p:spTree>
    <p:extLst>
      <p:ext uri="{BB962C8B-B14F-4D97-AF65-F5344CB8AC3E}">
        <p14:creationId xmlns:p14="http://schemas.microsoft.com/office/powerpoint/2010/main" val="286889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862886" y="463640"/>
            <a:ext cx="774020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uk-UA" sz="4000" dirty="0"/>
              <a:t>Чесно визнаєте свої помилки, </a:t>
            </a:r>
            <a:r>
              <a:rPr lang="uk-UA" sz="4000" dirty="0" err="1"/>
              <a:t>відповідально</a:t>
            </a:r>
            <a:r>
              <a:rPr lang="uk-UA" sz="4000" dirty="0"/>
              <a:t> ставитесь до навчання та дослідження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uk-UA" sz="4000" dirty="0"/>
              <a:t>Використовуєте лише перевірені дані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uk-UA" sz="4000" dirty="0"/>
              <a:t>Уникаєте плагіату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uk-UA" sz="4000" dirty="0"/>
              <a:t>Належно цитуєте роботи інших</a:t>
            </a:r>
          </a:p>
        </p:txBody>
      </p:sp>
    </p:spTree>
    <p:extLst>
      <p:ext uri="{BB962C8B-B14F-4D97-AF65-F5344CB8AC3E}">
        <p14:creationId xmlns:p14="http://schemas.microsoft.com/office/powerpoint/2010/main" val="112911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ПОСИЛАННЯ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Для прикладу стиль АРА </a:t>
            </a:r>
          </a:p>
          <a:p>
            <a:r>
              <a:rPr lang="uk-UA" dirty="0"/>
              <a:t>Прізвище автора, дата публікації, номер сторінки якщо є, всі дані виділяються комами </a:t>
            </a:r>
          </a:p>
          <a:p>
            <a:endParaRPr lang="uk-UA" dirty="0"/>
          </a:p>
          <a:p>
            <a:pPr marL="0" indent="0">
              <a:buNone/>
            </a:pPr>
            <a:r>
              <a:rPr lang="uk-UA" sz="3000" dirty="0">
                <a:solidFill>
                  <a:schemeClr val="accent1">
                    <a:lumMod val="75000"/>
                  </a:schemeClr>
                </a:solidFill>
              </a:rPr>
              <a:t>(Іванова, 2013, с.35).</a:t>
            </a:r>
          </a:p>
        </p:txBody>
      </p:sp>
    </p:spTree>
    <p:extLst>
      <p:ext uri="{BB962C8B-B14F-4D97-AF65-F5344CB8AC3E}">
        <p14:creationId xmlns:p14="http://schemas.microsoft.com/office/powerpoint/2010/main" val="277119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7280" y="2194666"/>
            <a:ext cx="7235713" cy="24476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700" dirty="0"/>
              <a:t>Американська дослідниця Лінда Стерн, підкреслює : </a:t>
            </a:r>
            <a:r>
              <a:rPr lang="uk-UA" sz="2700" b="1" dirty="0"/>
              <a:t>«Узагальненням називається викладення основних положень або ідей оригінального твору власними словами» </a:t>
            </a:r>
            <a:r>
              <a:rPr lang="ru-RU" sz="2700" dirty="0"/>
              <a:t>[2., </a:t>
            </a:r>
            <a:r>
              <a:rPr lang="en-US" sz="2700" dirty="0"/>
              <a:t>c</a:t>
            </a:r>
            <a:r>
              <a:rPr lang="ru-RU" sz="2700" dirty="0"/>
              <a:t>. 8; 3., с. 15].</a:t>
            </a:r>
            <a:endParaRPr lang="uk-UA" sz="2700" dirty="0"/>
          </a:p>
          <a:p>
            <a:pPr algn="just"/>
            <a:endParaRPr lang="uk-UA" sz="2700" dirty="0"/>
          </a:p>
        </p:txBody>
      </p:sp>
    </p:spTree>
    <p:extLst>
      <p:ext uri="{BB962C8B-B14F-4D97-AF65-F5344CB8AC3E}">
        <p14:creationId xmlns:p14="http://schemas.microsoft.com/office/powerpoint/2010/main" val="219699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uk-UA" dirty="0" err="1" smtClean="0"/>
              <a:t>ідсторінкові</a:t>
            </a:r>
            <a:r>
              <a:rPr lang="uk-UA" dirty="0" smtClean="0"/>
              <a:t> посилання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3250" y="1923902"/>
            <a:ext cx="6257499" cy="29105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025" dirty="0"/>
              <a:t>Американська дослідниця Лінда Стерн, підкреслює: </a:t>
            </a:r>
            <a:r>
              <a:rPr lang="uk-UA" sz="2025" b="1" dirty="0"/>
              <a:t>«Узагальненням називається викладення основних положень або ідей оригінального твору власними словами»</a:t>
            </a:r>
            <a:r>
              <a:rPr lang="uk-UA" sz="2025" b="1" baseline="30000" dirty="0"/>
              <a:t>2</a:t>
            </a:r>
          </a:p>
          <a:p>
            <a:pPr marL="0" indent="0">
              <a:buNone/>
            </a:pPr>
            <a:r>
              <a:rPr lang="uk-UA" sz="2025" dirty="0" smtClean="0"/>
              <a:t>__________________________________________</a:t>
            </a:r>
            <a:endParaRPr lang="uk-UA" sz="2025" dirty="0"/>
          </a:p>
          <a:p>
            <a:pPr marL="0" indent="0">
              <a:buNone/>
            </a:pPr>
            <a:r>
              <a:rPr lang="en-US" dirty="0"/>
              <a:t>2. </a:t>
            </a:r>
            <a:r>
              <a:rPr lang="uk-UA" dirty="0" err="1"/>
              <a:t>Stern</a:t>
            </a:r>
            <a:r>
              <a:rPr lang="uk-UA" dirty="0"/>
              <a:t> </a:t>
            </a:r>
            <a:r>
              <a:rPr lang="uk-UA" dirty="0" err="1"/>
              <a:t>Linda</a:t>
            </a:r>
            <a:r>
              <a:rPr lang="en-US" dirty="0"/>
              <a:t>. </a:t>
            </a:r>
            <a:r>
              <a:rPr lang="uk-UA" dirty="0" err="1"/>
              <a:t>What</a:t>
            </a:r>
            <a:r>
              <a:rPr lang="uk-UA" dirty="0"/>
              <a:t> </a:t>
            </a:r>
            <a:r>
              <a:rPr lang="uk-UA" dirty="0" err="1"/>
              <a:t>every</a:t>
            </a:r>
            <a:r>
              <a:rPr lang="uk-UA" dirty="0"/>
              <a:t> </a:t>
            </a:r>
            <a:r>
              <a:rPr lang="uk-UA" dirty="0" err="1"/>
              <a:t>student</a:t>
            </a:r>
            <a:r>
              <a:rPr lang="uk-UA" dirty="0"/>
              <a:t> </a:t>
            </a:r>
            <a:r>
              <a:rPr lang="uk-UA" dirty="0" err="1"/>
              <a:t>should</a:t>
            </a:r>
            <a:r>
              <a:rPr lang="uk-UA" dirty="0"/>
              <a:t> </a:t>
            </a:r>
            <a:r>
              <a:rPr lang="uk-UA" dirty="0" err="1"/>
              <a:t>know</a:t>
            </a:r>
            <a:r>
              <a:rPr lang="uk-UA" dirty="0"/>
              <a:t> </a:t>
            </a:r>
            <a:r>
              <a:rPr lang="uk-UA" dirty="0" err="1"/>
              <a:t>about</a:t>
            </a:r>
            <a:r>
              <a:rPr lang="uk-UA" dirty="0"/>
              <a:t> </a:t>
            </a:r>
            <a:r>
              <a:rPr lang="uk-UA" dirty="0" err="1"/>
              <a:t>avoiding</a:t>
            </a:r>
            <a:r>
              <a:rPr lang="uk-UA" dirty="0"/>
              <a:t> </a:t>
            </a:r>
            <a:r>
              <a:rPr lang="uk-UA" dirty="0" err="1"/>
              <a:t>plagiarism</a:t>
            </a:r>
            <a:r>
              <a:rPr lang="uk-UA" dirty="0"/>
              <a:t> / </a:t>
            </a:r>
            <a:r>
              <a:rPr lang="uk-UA" dirty="0" err="1"/>
              <a:t>Linda</a:t>
            </a:r>
            <a:r>
              <a:rPr lang="uk-UA" dirty="0"/>
              <a:t> </a:t>
            </a:r>
            <a:r>
              <a:rPr lang="uk-UA" dirty="0" err="1"/>
              <a:t>Stern</a:t>
            </a:r>
            <a:r>
              <a:rPr lang="uk-UA" dirty="0"/>
              <a:t>. - </a:t>
            </a:r>
            <a:r>
              <a:rPr lang="uk-UA" dirty="0" err="1"/>
              <a:t>New</a:t>
            </a:r>
            <a:r>
              <a:rPr lang="uk-UA" dirty="0"/>
              <a:t> </a:t>
            </a:r>
            <a:r>
              <a:rPr lang="uk-UA" dirty="0" err="1"/>
              <a:t>York</a:t>
            </a:r>
            <a:r>
              <a:rPr lang="uk-UA" dirty="0"/>
              <a:t> : </a:t>
            </a:r>
            <a:r>
              <a:rPr lang="uk-UA" dirty="0" err="1"/>
              <a:t>Pearson</a:t>
            </a:r>
            <a:r>
              <a:rPr lang="uk-UA" dirty="0"/>
              <a:t>/</a:t>
            </a:r>
            <a:r>
              <a:rPr lang="uk-UA" dirty="0" err="1"/>
              <a:t>Longman</a:t>
            </a:r>
            <a:r>
              <a:rPr lang="uk-UA" dirty="0"/>
              <a:t>, [2007]. - vi, 74 p.</a:t>
            </a:r>
          </a:p>
          <a:p>
            <a:pPr marL="0" indent="0">
              <a:buNone/>
            </a:pPr>
            <a:endParaRPr lang="uk-UA" sz="2025" dirty="0"/>
          </a:p>
        </p:txBody>
      </p:sp>
    </p:spTree>
    <p:extLst>
      <p:ext uri="{BB962C8B-B14F-4D97-AF65-F5344CB8AC3E}">
        <p14:creationId xmlns:p14="http://schemas.microsoft.com/office/powerpoint/2010/main" val="272403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695459" y="643944"/>
            <a:ext cx="6581105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chemeClr val="accent1">
                    <a:lumMod val="75000"/>
                  </a:schemeClr>
                </a:solidFill>
              </a:rPr>
              <a:t>Пам'ятайте, що будь-яка цитата повинна бути суголосною з вашими ідеями. Використовуйте </a:t>
            </a:r>
            <a:r>
              <a:rPr lang="uk-UA" sz="2400" b="1" u="sng" dirty="0">
                <a:solidFill>
                  <a:schemeClr val="accent1">
                    <a:lumMod val="75000"/>
                  </a:schemeClr>
                </a:solidFill>
              </a:rPr>
              <a:t>«сигнальні фрази»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endParaRPr lang="uk-UA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uk-U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</a:rPr>
              <a:t>автор пояснює»; </a:t>
            </a:r>
            <a:endParaRPr lang="uk-UA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</a:rPr>
              <a:t>на думку автора» тощо. </a:t>
            </a:r>
          </a:p>
          <a:p>
            <a:endParaRPr lang="uk-U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uk-UA" sz="3600" b="1" dirty="0">
                <a:solidFill>
                  <a:schemeClr val="accent1">
                    <a:lumMod val="75000"/>
                  </a:schemeClr>
                </a:solidFill>
              </a:rPr>
              <a:t>Після цитування </a:t>
            </a:r>
            <a:r>
              <a:rPr lang="uk-UA" sz="3600" b="1" u="sng" dirty="0">
                <a:solidFill>
                  <a:schemeClr val="accent1">
                    <a:lumMod val="75000"/>
                  </a:schemeClr>
                </a:solidFill>
              </a:rPr>
              <a:t>поясніть</a:t>
            </a:r>
            <a:r>
              <a:rPr lang="uk-UA" sz="3600" b="1" dirty="0">
                <a:solidFill>
                  <a:schemeClr val="accent1">
                    <a:lumMod val="75000"/>
                  </a:schemeClr>
                </a:solidFill>
              </a:rPr>
              <a:t>, яким чином це стосується вашого дослідження.</a:t>
            </a:r>
          </a:p>
        </p:txBody>
      </p:sp>
    </p:spTree>
    <p:extLst>
      <p:ext uri="{BB962C8B-B14F-4D97-AF65-F5344CB8AC3E}">
        <p14:creationId xmlns:p14="http://schemas.microsoft.com/office/powerpoint/2010/main" val="53697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hlinkClick r:id="rId2"/>
              </a:rPr>
              <a:t>Бібліографічні менеджери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28650" y="2146965"/>
            <a:ext cx="8244893" cy="32413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400" dirty="0"/>
              <a:t>Застосовуються для:</a:t>
            </a:r>
          </a:p>
          <a:p>
            <a:pPr fontAlgn="base"/>
            <a:r>
              <a:rPr lang="uk-UA" sz="2400" dirty="0"/>
              <a:t>формування особистої або інтегрованої бібліографії для проведення дослідження</a:t>
            </a:r>
          </a:p>
          <a:p>
            <a:pPr fontAlgn="base"/>
            <a:r>
              <a:rPr lang="uk-UA" sz="2400" dirty="0"/>
              <a:t>організація наукових джерел, їх систематизація та коментування</a:t>
            </a:r>
          </a:p>
          <a:p>
            <a:pPr fontAlgn="base"/>
            <a:r>
              <a:rPr lang="uk-UA" sz="2400" dirty="0"/>
              <a:t>інтеграція з текстовими процесорами (</a:t>
            </a:r>
            <a:r>
              <a:rPr lang="en-US" sz="2400" dirty="0"/>
              <a:t>Microsoft Word, </a:t>
            </a:r>
            <a:r>
              <a:rPr lang="en-US" sz="2400" dirty="0" err="1"/>
              <a:t>iWorks</a:t>
            </a:r>
            <a:r>
              <a:rPr lang="en-US" sz="2400" dirty="0"/>
              <a:t> Pages, Open Office, </a:t>
            </a:r>
            <a:r>
              <a:rPr lang="en-US" sz="2400" dirty="0" err="1"/>
              <a:t>LaTeX</a:t>
            </a:r>
            <a:r>
              <a:rPr lang="en-US" sz="2400" dirty="0"/>
              <a:t>, Scrivener </a:t>
            </a:r>
            <a:r>
              <a:rPr lang="uk-UA" sz="2400" dirty="0"/>
              <a:t>та ін.) для автоматичної генерації бібліографії та посилань</a:t>
            </a:r>
          </a:p>
          <a:p>
            <a:pPr fontAlgn="base"/>
            <a:r>
              <a:rPr lang="uk-UA" sz="2400" dirty="0"/>
              <a:t>оформлення рукописів статей, дисертацій, монографій відповідно до вимог різних академічних стилів (</a:t>
            </a:r>
            <a:r>
              <a:rPr lang="en-US" sz="2400" dirty="0"/>
              <a:t>http://bit.ly/2wnbEdX</a:t>
            </a:r>
            <a:r>
              <a:rPr lang="uk-UA" sz="2400" dirty="0"/>
              <a:t>)</a:t>
            </a:r>
          </a:p>
          <a:p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19090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1" t="20598" r="15468" b="39701"/>
          <a:stretch/>
        </p:blipFill>
        <p:spPr bwMode="auto">
          <a:xfrm>
            <a:off x="1273708" y="857250"/>
            <a:ext cx="6645500" cy="217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Результат пошуку зображень за запитом &quot;mendeley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188" y="3035391"/>
            <a:ext cx="1591248" cy="126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85" b="51894"/>
          <a:stretch/>
        </p:blipFill>
        <p:spPr bwMode="auto">
          <a:xfrm>
            <a:off x="1474349" y="4395266"/>
            <a:ext cx="6033087" cy="1248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95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Новий ДСТУ</a:t>
            </a:r>
            <a:r>
              <a:rPr lang="en-US" dirty="0" smtClean="0"/>
              <a:t> </a:t>
            </a:r>
            <a:r>
              <a:rPr lang="en-US" dirty="0">
                <a:hlinkClick r:id="rId2"/>
              </a:rPr>
              <a:t>https://4ref.onaft.edu.ua/</a:t>
            </a: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56" t="16208" r="1344" b="5692"/>
          <a:stretch/>
        </p:blipFill>
        <p:spPr>
          <a:xfrm>
            <a:off x="1562670" y="2607575"/>
            <a:ext cx="5947012" cy="265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4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13" t="14595" r="1004" b="8406"/>
          <a:stretch/>
        </p:blipFill>
        <p:spPr>
          <a:xfrm>
            <a:off x="656823" y="965914"/>
            <a:ext cx="7877882" cy="516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36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Завдання 1 (роздається на аркуші)</a:t>
            </a:r>
            <a:endParaRPr lang="uk-UA" dirty="0"/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/>
          </p:nvPr>
        </p:nvGraphicFramePr>
        <p:xfrm>
          <a:off x="2060620" y="3214084"/>
          <a:ext cx="5486400" cy="2745617"/>
        </p:xfrm>
        <a:graphic>
          <a:graphicData uri="http://schemas.openxmlformats.org/drawingml/2006/table">
            <a:tbl>
              <a:tblPr/>
              <a:tblGrid>
                <a:gridCol w="2148700"/>
                <a:gridCol w="354182"/>
                <a:gridCol w="240318"/>
                <a:gridCol w="2743200"/>
              </a:tblGrid>
              <a:tr h="285738">
                <a:tc>
                  <a:txBody>
                    <a:bodyPr/>
                    <a:lstStyle/>
                    <a:p>
                      <a:r>
                        <a:rPr lang="uk-UA" sz="700" dirty="0">
                          <a:effectLst/>
                        </a:rPr>
                        <a:t>Чесність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А.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Вимоги та очікування результатів роботи є чіткими та прозорими. Оцінювання має бути прозорим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4015">
                <a:tc>
                  <a:txBody>
                    <a:bodyPr/>
                    <a:lstStyle/>
                    <a:p>
                      <a:r>
                        <a:rPr lang="uk-UA" sz="700" dirty="0">
                          <a:effectLst/>
                        </a:rPr>
                        <a:t>Довіра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>
                          <a:effectLst/>
                        </a:rPr>
                        <a:t>B.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Здатність відстояти ключові цінності академічної доброчесності та власне перейти від слів до дій і є сміливістю.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5738">
                <a:tc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Повага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>
                          <a:effectLst/>
                        </a:rPr>
                        <a:t>C.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Кожен учасник навчального та наукового процесу несе відповідальність за його цілісність.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0042">
                <a:tc>
                  <a:txBody>
                    <a:bodyPr/>
                    <a:lstStyle/>
                    <a:p>
                      <a:r>
                        <a:rPr lang="uk-UA" sz="700" dirty="0">
                          <a:effectLst/>
                        </a:rPr>
                        <a:t>Справедливість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>
                          <a:effectLst/>
                        </a:rPr>
                        <a:t>D.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Науковий та освітній процес – це взаємодія, під час якої усі учасники повинні з повагою ставитись до робіт одне одного. Повага в академічному середовищі повинна бути категорією взаємною.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7173">
                <a:tc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Відповідальність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>
                          <a:effectLst/>
                        </a:rPr>
                        <a:t>E.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Основа основ навчання та викладання і надання освітніх послуг. Саме завдяки чесності можлива реалізація усіх наступних ключових цінностей.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2911">
                <a:tc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Сміливість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>
                          <a:effectLst/>
                        </a:rPr>
                        <a:t>F.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err="1">
                          <a:effectLst/>
                        </a:rPr>
                        <a:t>Чеснота</a:t>
                      </a:r>
                      <a:r>
                        <a:rPr lang="ru-RU" sz="700" dirty="0">
                          <a:effectLst/>
                        </a:rPr>
                        <a:t>, </a:t>
                      </a:r>
                      <a:r>
                        <a:rPr lang="ru-RU" sz="700" dirty="0" err="1">
                          <a:effectLst/>
                        </a:rPr>
                        <a:t>що</a:t>
                      </a:r>
                      <a:r>
                        <a:rPr lang="ru-RU" sz="700" dirty="0">
                          <a:effectLst/>
                        </a:rPr>
                        <a:t> </a:t>
                      </a:r>
                      <a:r>
                        <a:rPr lang="ru-RU" sz="700" dirty="0" err="1">
                          <a:effectLst/>
                        </a:rPr>
                        <a:t>розбудовується</a:t>
                      </a:r>
                      <a:r>
                        <a:rPr lang="ru-RU" sz="700" dirty="0">
                          <a:effectLst/>
                        </a:rPr>
                        <a:t> на </a:t>
                      </a:r>
                      <a:r>
                        <a:rPr lang="ru-RU" sz="700" dirty="0" err="1">
                          <a:effectLst/>
                        </a:rPr>
                        <a:t>діях</a:t>
                      </a:r>
                      <a:r>
                        <a:rPr lang="ru-RU" sz="700" dirty="0">
                          <a:effectLst/>
                        </a:rPr>
                        <a:t>, а не на словах і </a:t>
                      </a:r>
                      <a:r>
                        <a:rPr lang="ru-RU" sz="700" dirty="0" err="1">
                          <a:effectLst/>
                        </a:rPr>
                        <a:t>означає</a:t>
                      </a:r>
                      <a:r>
                        <a:rPr lang="ru-RU" sz="700" dirty="0">
                          <a:effectLst/>
                        </a:rPr>
                        <a:t>, </a:t>
                      </a:r>
                      <a:r>
                        <a:rPr lang="ru-RU" sz="700" dirty="0" err="1">
                          <a:effectLst/>
                        </a:rPr>
                        <a:t>що</a:t>
                      </a:r>
                      <a:r>
                        <a:rPr lang="ru-RU" sz="700" dirty="0">
                          <a:effectLst/>
                        </a:rPr>
                        <a:t> </a:t>
                      </a:r>
                      <a:r>
                        <a:rPr lang="ru-RU" sz="700" dirty="0" err="1">
                          <a:effectLst/>
                        </a:rPr>
                        <a:t>усі</a:t>
                      </a:r>
                      <a:r>
                        <a:rPr lang="ru-RU" sz="700" dirty="0">
                          <a:effectLst/>
                        </a:rPr>
                        <a:t> </a:t>
                      </a:r>
                      <a:r>
                        <a:rPr lang="ru-RU" sz="700" dirty="0" err="1">
                          <a:effectLst/>
                        </a:rPr>
                        <a:t>учасники</a:t>
                      </a:r>
                      <a:r>
                        <a:rPr lang="ru-RU" sz="700" dirty="0">
                          <a:effectLst/>
                        </a:rPr>
                        <a:t> </a:t>
                      </a:r>
                      <a:r>
                        <a:rPr lang="ru-RU" sz="700" dirty="0" err="1">
                          <a:effectLst/>
                        </a:rPr>
                        <a:t>наукового</a:t>
                      </a:r>
                      <a:r>
                        <a:rPr lang="ru-RU" sz="700" dirty="0">
                          <a:effectLst/>
                        </a:rPr>
                        <a:t> </a:t>
                      </a:r>
                      <a:r>
                        <a:rPr lang="ru-RU" sz="700" dirty="0" err="1">
                          <a:effectLst/>
                        </a:rPr>
                        <a:t>процесу</a:t>
                      </a:r>
                      <a:r>
                        <a:rPr lang="ru-RU" sz="700" dirty="0">
                          <a:effectLst/>
                        </a:rPr>
                        <a:t> не бояться </a:t>
                      </a:r>
                      <a:r>
                        <a:rPr lang="ru-RU" sz="700" dirty="0" err="1">
                          <a:effectLst/>
                        </a:rPr>
                        <a:t>ділитись</a:t>
                      </a:r>
                      <a:r>
                        <a:rPr lang="ru-RU" sz="700" dirty="0">
                          <a:effectLst/>
                        </a:rPr>
                        <a:t> думками та </a:t>
                      </a:r>
                      <a:r>
                        <a:rPr lang="ru-RU" sz="700" dirty="0" err="1">
                          <a:effectLst/>
                        </a:rPr>
                        <a:t>ідеями</a:t>
                      </a:r>
                      <a:r>
                        <a:rPr lang="ru-RU" sz="700" dirty="0">
                          <a:effectLst/>
                        </a:rPr>
                        <a:t>. </a:t>
                      </a:r>
                      <a:r>
                        <a:rPr lang="ru-RU" sz="700" dirty="0" err="1">
                          <a:effectLst/>
                        </a:rPr>
                        <a:t>Теж</a:t>
                      </a:r>
                      <a:r>
                        <a:rPr lang="ru-RU" sz="700" dirty="0">
                          <a:effectLst/>
                        </a:rPr>
                        <a:t> </a:t>
                      </a:r>
                      <a:r>
                        <a:rPr lang="ru-RU" sz="700" dirty="0" err="1">
                          <a:effectLst/>
                        </a:rPr>
                        <a:t>саме</a:t>
                      </a:r>
                      <a:r>
                        <a:rPr lang="ru-RU" sz="700" dirty="0">
                          <a:effectLst/>
                        </a:rPr>
                        <a:t> </a:t>
                      </a:r>
                      <a:r>
                        <a:rPr lang="ru-RU" sz="700" dirty="0" err="1">
                          <a:effectLst/>
                        </a:rPr>
                        <a:t>стосується</a:t>
                      </a:r>
                      <a:r>
                        <a:rPr lang="ru-RU" sz="700" dirty="0">
                          <a:effectLst/>
                        </a:rPr>
                        <a:t> </a:t>
                      </a:r>
                      <a:r>
                        <a:rPr lang="ru-RU" sz="700" dirty="0" err="1">
                          <a:effectLst/>
                        </a:rPr>
                        <a:t>освітнього</a:t>
                      </a:r>
                      <a:r>
                        <a:rPr lang="ru-RU" sz="700" dirty="0">
                          <a:effectLst/>
                        </a:rPr>
                        <a:t> контексту, коли </a:t>
                      </a:r>
                      <a:r>
                        <a:rPr lang="ru-RU" sz="700" dirty="0" err="1">
                          <a:effectLst/>
                        </a:rPr>
                        <a:t>викладачі</a:t>
                      </a:r>
                      <a:r>
                        <a:rPr lang="ru-RU" sz="700" dirty="0">
                          <a:effectLst/>
                        </a:rPr>
                        <a:t> </a:t>
                      </a:r>
                      <a:r>
                        <a:rPr lang="ru-RU" sz="700" dirty="0" err="1">
                          <a:effectLst/>
                        </a:rPr>
                        <a:t>ставлять</a:t>
                      </a:r>
                      <a:r>
                        <a:rPr lang="ru-RU" sz="700" dirty="0">
                          <a:effectLst/>
                        </a:rPr>
                        <a:t> </a:t>
                      </a:r>
                      <a:r>
                        <a:rPr lang="ru-RU" sz="700" dirty="0" err="1">
                          <a:effectLst/>
                        </a:rPr>
                        <a:t>чіткі</a:t>
                      </a:r>
                      <a:r>
                        <a:rPr lang="ru-RU" sz="700" dirty="0">
                          <a:effectLst/>
                        </a:rPr>
                        <a:t> </a:t>
                      </a:r>
                      <a:r>
                        <a:rPr lang="ru-RU" sz="700" dirty="0" err="1">
                          <a:effectLst/>
                        </a:rPr>
                        <a:t>вимоги</a:t>
                      </a:r>
                      <a:r>
                        <a:rPr lang="ru-RU" sz="700" dirty="0">
                          <a:effectLst/>
                        </a:rPr>
                        <a:t> до </a:t>
                      </a:r>
                      <a:r>
                        <a:rPr lang="ru-RU" sz="700" dirty="0" err="1">
                          <a:effectLst/>
                        </a:rPr>
                        <a:t>робіт</a:t>
                      </a:r>
                      <a:r>
                        <a:rPr lang="ru-RU" sz="700" dirty="0">
                          <a:effectLst/>
                        </a:rPr>
                        <a:t> </a:t>
                      </a:r>
                      <a:r>
                        <a:rPr lang="ru-RU" sz="700" dirty="0" err="1">
                          <a:effectLst/>
                        </a:rPr>
                        <a:t>студентів</a:t>
                      </a:r>
                      <a:r>
                        <a:rPr lang="ru-RU" sz="700" dirty="0">
                          <a:effectLst/>
                        </a:rPr>
                        <a:t> та </a:t>
                      </a:r>
                      <a:r>
                        <a:rPr lang="ru-RU" sz="700" dirty="0" err="1">
                          <a:effectLst/>
                        </a:rPr>
                        <a:t>чесно</a:t>
                      </a:r>
                      <a:r>
                        <a:rPr lang="ru-RU" sz="700" dirty="0">
                          <a:effectLst/>
                        </a:rPr>
                        <a:t> </a:t>
                      </a:r>
                      <a:r>
                        <a:rPr lang="ru-RU" sz="700" dirty="0" err="1">
                          <a:effectLst/>
                        </a:rPr>
                        <a:t>їх</a:t>
                      </a:r>
                      <a:r>
                        <a:rPr lang="ru-RU" sz="700" dirty="0">
                          <a:effectLst/>
                        </a:rPr>
                        <a:t> </a:t>
                      </a:r>
                      <a:r>
                        <a:rPr lang="ru-RU" sz="700" dirty="0" err="1">
                          <a:effectLst/>
                        </a:rPr>
                        <a:t>оцінюють</a:t>
                      </a:r>
                      <a:r>
                        <a:rPr lang="ru-RU" sz="700" dirty="0">
                          <a:effectLst/>
                        </a:rPr>
                        <a:t>.</a:t>
                      </a:r>
                    </a:p>
                  </a:txBody>
                  <a:tcPr marL="24959" marR="249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87321" y="1801002"/>
            <a:ext cx="8634195" cy="110799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0" rIns="6858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uk-UA" altLang="uk-UA" sz="900" dirty="0">
                <a:solidFill>
                  <a:srgbClr val="000000"/>
                </a:solidFill>
                <a:latin typeface="Verdana" panose="020B0604030504040204" pitchFamily="34" charset="0"/>
              </a:rPr>
              <a:t>Завдання 1</a:t>
            </a:r>
            <a:endParaRPr lang="uk-UA" altLang="uk-UA" sz="600" dirty="0"/>
          </a:p>
          <a:p>
            <a:r>
              <a:rPr lang="uk-UA" altLang="uk-UA" sz="900" dirty="0">
                <a:solidFill>
                  <a:srgbClr val="000000"/>
                </a:solidFill>
                <a:latin typeface="Verdana" panose="020B0604030504040204" pitchFamily="34" charset="0"/>
              </a:rPr>
              <a:t>Скільки існує ключових цінностей Академічної доброчесності?_______________________________</a:t>
            </a:r>
            <a:endParaRPr lang="uk-UA" altLang="uk-UA" sz="600" dirty="0"/>
          </a:p>
          <a:p>
            <a:r>
              <a:rPr lang="uk-UA" altLang="uk-UA" sz="900" dirty="0" err="1">
                <a:solidFill>
                  <a:srgbClr val="000000"/>
                </a:solidFill>
                <a:latin typeface="Verdana" panose="020B0604030504040204" pitchFamily="34" charset="0"/>
              </a:rPr>
              <a:t>Співставте</a:t>
            </a:r>
            <a:r>
              <a:rPr lang="uk-UA" altLang="uk-UA" sz="900" dirty="0">
                <a:solidFill>
                  <a:srgbClr val="000000"/>
                </a:solidFill>
                <a:latin typeface="Verdana" panose="020B0604030504040204" pitchFamily="34" charset="0"/>
              </a:rPr>
              <a:t> назву чесноти з її описом</a:t>
            </a:r>
          </a:p>
          <a:p>
            <a:r>
              <a:rPr lang="uk-UA" altLang="uk-UA" sz="900" dirty="0">
                <a:solidFill>
                  <a:srgbClr val="000000"/>
                </a:solidFill>
                <a:latin typeface="Verdana" panose="020B0604030504040204" pitchFamily="34" charset="0"/>
              </a:rPr>
              <a:t> </a:t>
            </a:r>
            <a:endParaRPr lang="uk-UA" altLang="uk-UA" sz="600" dirty="0"/>
          </a:p>
          <a:p>
            <a:r>
              <a:rPr lang="uk-UA" altLang="uk-UA" sz="900" dirty="0">
                <a:solidFill>
                  <a:srgbClr val="000000"/>
                </a:solidFill>
                <a:latin typeface="Verdana" panose="020B0604030504040204" pitchFamily="34" charset="0"/>
              </a:rPr>
              <a:t> </a:t>
            </a:r>
            <a:endParaRPr lang="uk-UA" altLang="uk-UA" sz="600" dirty="0"/>
          </a:p>
          <a:p>
            <a:r>
              <a:rPr lang="uk-UA" altLang="uk-UA" sz="1350" dirty="0"/>
              <a:t/>
            </a:r>
            <a:br>
              <a:rPr lang="uk-UA" altLang="uk-UA" sz="1350" dirty="0"/>
            </a:br>
            <a:endParaRPr lang="uk-UA" altLang="uk-UA" sz="1350" dirty="0"/>
          </a:p>
        </p:txBody>
      </p:sp>
    </p:spTree>
    <p:extLst>
      <p:ext uri="{BB962C8B-B14F-4D97-AF65-F5344CB8AC3E}">
        <p14:creationId xmlns:p14="http://schemas.microsoft.com/office/powerpoint/2010/main" val="25264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562" y="609248"/>
            <a:ext cx="6172200" cy="85725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Завдання 2 (хто уважно дивився презентацію, той згадає </a:t>
            </a:r>
            <a:r>
              <a:rPr lang="uk-UA" dirty="0" smtClean="0">
                <a:sym typeface="Wingdings" panose="05000000000000000000" pitchFamily="2" charset="2"/>
              </a:rPr>
              <a:t>)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95559" y="2337517"/>
            <a:ext cx="6172200" cy="339447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uk-UA" dirty="0"/>
              <a:t>Що потребує цитування, а що не потребує? Поділіть аркуш на дві частини та віднесіть подані нижче пункти до тієї або іншої колонки</a:t>
            </a:r>
          </a:p>
          <a:p>
            <a:pPr lvl="0"/>
            <a:r>
              <a:rPr lang="uk-UA" dirty="0"/>
              <a:t>пряма </a:t>
            </a:r>
            <a:r>
              <a:rPr lang="uk-UA" dirty="0" smtClean="0"/>
              <a:t>мова</a:t>
            </a:r>
          </a:p>
          <a:p>
            <a:pPr lvl="0"/>
            <a:r>
              <a:rPr lang="uk-UA" dirty="0"/>
              <a:t>статистичні дані</a:t>
            </a:r>
          </a:p>
          <a:p>
            <a:pPr lvl="0"/>
            <a:r>
              <a:rPr lang="uk-UA" dirty="0"/>
              <a:t>загальні знання</a:t>
            </a:r>
          </a:p>
          <a:p>
            <a:pPr lvl="0"/>
            <a:r>
              <a:rPr lang="uk-UA" dirty="0" smtClean="0"/>
              <a:t>перефразування </a:t>
            </a:r>
            <a:r>
              <a:rPr lang="uk-UA" dirty="0"/>
              <a:t>чужих ідей</a:t>
            </a:r>
          </a:p>
          <a:p>
            <a:pPr lvl="0"/>
            <a:r>
              <a:rPr lang="uk-UA" dirty="0"/>
              <a:t>спірні положення, з якими автор не погоджується</a:t>
            </a:r>
          </a:p>
          <a:p>
            <a:pPr lvl="0"/>
            <a:r>
              <a:rPr lang="uk-UA" dirty="0" smtClean="0"/>
              <a:t>факти</a:t>
            </a:r>
            <a:r>
              <a:rPr lang="uk-UA" dirty="0"/>
              <a:t>, що містяться у більшості енциклопедичних джерел</a:t>
            </a:r>
          </a:p>
          <a:p>
            <a:pPr lvl="0"/>
            <a:r>
              <a:rPr lang="uk-UA" dirty="0"/>
              <a:t>власні ідеї та розробки</a:t>
            </a:r>
          </a:p>
          <a:p>
            <a:endParaRPr lang="uk-UA" dirty="0"/>
          </a:p>
          <a:p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7802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2972</Words>
  <Application>Microsoft Office PowerPoint</Application>
  <PresentationFormat>Екран (4:3)</PresentationFormat>
  <Paragraphs>368</Paragraphs>
  <Slides>100</Slides>
  <Notes>5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100</vt:i4>
      </vt:variant>
    </vt:vector>
  </HeadingPairs>
  <TitlesOfParts>
    <vt:vector size="107" baseType="lpstr">
      <vt:lpstr>Arial</vt:lpstr>
      <vt:lpstr>Calibri</vt:lpstr>
      <vt:lpstr>Times New Roman</vt:lpstr>
      <vt:lpstr>Verdana</vt:lpstr>
      <vt:lpstr>Wingdings</vt:lpstr>
      <vt:lpstr>Wingdings 3</vt:lpstr>
      <vt:lpstr>Тема Office</vt:lpstr>
      <vt:lpstr>Академічна доброчесність</vt:lpstr>
      <vt:lpstr>План семінару</vt:lpstr>
      <vt:lpstr>Поняття Академічної доброчесності</vt:lpstr>
      <vt:lpstr>Закон України «Про освіту»</vt:lpstr>
      <vt:lpstr>Презентація PowerPoint</vt:lpstr>
      <vt:lpstr>Презентація PowerPoint</vt:lpstr>
      <vt:lpstr>Проблема академічної доброчесності включає в себе:     -боротьбу з плагіатом,   -протидію корупції,   -розроблення кодексу честі навчального  закладу.  </vt:lpstr>
      <vt:lpstr>Презентація PowerPoint</vt:lpstr>
      <vt:lpstr>Презентація PowerPoint</vt:lpstr>
      <vt:lpstr>Презентація PowerPoint</vt:lpstr>
      <vt:lpstr>Існує шість ключових цінностей їх називають фундаментальними</vt:lpstr>
      <vt:lpstr>Чесність</vt:lpstr>
      <vt:lpstr>Довіра</vt:lpstr>
      <vt:lpstr>Справедливість</vt:lpstr>
      <vt:lpstr>Повага</vt:lpstr>
      <vt:lpstr>Відповідальність</vt:lpstr>
      <vt:lpstr>Сміливість</vt:lpstr>
      <vt:lpstr>Кодекс честі університету</vt:lpstr>
      <vt:lpstr>Презентація PowerPoint</vt:lpstr>
      <vt:lpstr>Кодекс честі (академічна система честі)</vt:lpstr>
      <vt:lpstr>Norwich University &gt; Campus Life &gt; Honor Code</vt:lpstr>
      <vt:lpstr>Складові кодексу честі: на прикладі Ун-ту Валпаріїзо</vt:lpstr>
      <vt:lpstr>Презентація PowerPoint</vt:lpstr>
      <vt:lpstr>Академічний плагіат </vt:lpstr>
      <vt:lpstr>Фабрикація</vt:lpstr>
      <vt:lpstr>Cписування</vt:lpstr>
      <vt:lpstr>Хабарництво</vt:lpstr>
      <vt:lpstr>Презентація PowerPoint</vt:lpstr>
      <vt:lpstr>Положення про академічну доброчесність</vt:lpstr>
      <vt:lpstr>Види плагіату та як його уникати </vt:lpstr>
      <vt:lpstr>Плагіат – це видавання чужих ідей, думок, концепцій, творів, текстів, наукових робіт (академічний плагіат) як своїх власних.</vt:lpstr>
      <vt:lpstr>Проведемо анонімне опитування Р. Гарріса.  Візьміть аркуш паперу, напишіть лише ваш факультет та спеціальність та дайте відповіді на такі питання  </vt:lpstr>
      <vt:lpstr>1</vt:lpstr>
      <vt:lpstr>2</vt:lpstr>
      <vt:lpstr>3</vt:lpstr>
      <vt:lpstr>4</vt:lpstr>
      <vt:lpstr>5.</vt:lpstr>
      <vt:lpstr>6</vt:lpstr>
      <vt:lpstr>7</vt:lpstr>
      <vt:lpstr>Визначення плагіату за Робертом А. Гаррісом</vt:lpstr>
      <vt:lpstr> У свою чергу доктор Кен К. Вонг виділяє 5 видів плагіату: </vt:lpstr>
      <vt:lpstr>Правила цитування(маємо на увазі проставлення посилань) Джуд Керролл </vt:lpstr>
      <vt:lpstr>Отже,</vt:lpstr>
      <vt:lpstr>Плагіат академічний</vt:lpstr>
      <vt:lpstr>Розподіл на навмисний та ненавмисний плагіат за Баррі Гілмором</vt:lpstr>
      <vt:lpstr>Баррі Гілмор</vt:lpstr>
      <vt:lpstr>Тедді Фішман з Університету Клемсон (США)</vt:lpstr>
      <vt:lpstr>Презентація PowerPoint</vt:lpstr>
      <vt:lpstr>Фабрикація та фальсифікація</vt:lpstr>
      <vt:lpstr>Презентація PowerPoint</vt:lpstr>
      <vt:lpstr>Презентація PowerPoint</vt:lpstr>
      <vt:lpstr>45 показників за 10 років!</vt:lpstr>
      <vt:lpstr>Презентація PowerPoint</vt:lpstr>
      <vt:lpstr>Презентація PowerPoint</vt:lpstr>
      <vt:lpstr>   9000  фейк- експертиз за рік напротивагу 3000 реальних експертиз!</vt:lpstr>
      <vt:lpstr>Презентація PowerPoint</vt:lpstr>
      <vt:lpstr>Інформаційна грамотність (її компоненти)</vt:lpstr>
      <vt:lpstr>Презентація PowerPoint</vt:lpstr>
      <vt:lpstr>UNESCO 5 законів інформаційної грамотності</vt:lpstr>
      <vt:lpstr>Презентація PowerPoint</vt:lpstr>
      <vt:lpstr>2. Закон другий</vt:lpstr>
      <vt:lpstr>3. Закон третій</vt:lpstr>
      <vt:lpstr>4. Закон четвертий</vt:lpstr>
      <vt:lpstr>5. Закон п'ятий </vt:lpstr>
      <vt:lpstr>Презентація PowerPoint</vt:lpstr>
      <vt:lpstr>ТИПИ ДЖЕРЕЛ</vt:lpstr>
      <vt:lpstr>КРИТЕРІЇ ОЦІНКИ ДЖЕРЕЛ</vt:lpstr>
      <vt:lpstr>1. авторитет  </vt:lpstr>
      <vt:lpstr>2. надійність  </vt:lpstr>
      <vt:lpstr>3. покриття  </vt:lpstr>
      <vt:lpstr>4. актуальність </vt:lpstr>
      <vt:lpstr>Презентація PowerPoint</vt:lpstr>
      <vt:lpstr>Інформаційний пошук</vt:lpstr>
      <vt:lpstr>Важливі елементи у бібліографічному описі</vt:lpstr>
      <vt:lpstr>Chicago (книга) </vt:lpstr>
      <vt:lpstr>3 СТРАТЕГІЇ ІНТЕГРОВАНОГО ДОСЛІДЖЕННЯ</vt:lpstr>
      <vt:lpstr>Презентація PowerPoint</vt:lpstr>
      <vt:lpstr>УЗАГАЛЬНЕННЯ</vt:lpstr>
      <vt:lpstr>Можна</vt:lpstr>
      <vt:lpstr>перефразування</vt:lpstr>
      <vt:lpstr>Презентація PowerPoint</vt:lpstr>
      <vt:lpstr>Узагальнення </vt:lpstr>
      <vt:lpstr>ЦИТАТА (ПРЯМА МОВА)</vt:lpstr>
      <vt:lpstr>Можна</vt:lpstr>
      <vt:lpstr>Цитування</vt:lpstr>
      <vt:lpstr>джерело</vt:lpstr>
      <vt:lpstr>оригінал</vt:lpstr>
      <vt:lpstr>переклад</vt:lpstr>
      <vt:lpstr>Джерело у прикінцевому списку виглядає так: </vt:lpstr>
      <vt:lpstr>ПОСИЛАННЯ</vt:lpstr>
      <vt:lpstr>Презентація PowerPoint</vt:lpstr>
      <vt:lpstr>Підсторінкові посилання</vt:lpstr>
      <vt:lpstr>Презентація PowerPoint</vt:lpstr>
      <vt:lpstr>Бібліографічні менеджери</vt:lpstr>
      <vt:lpstr>Презентація PowerPoint</vt:lpstr>
      <vt:lpstr>Новий ДСТУ https://4ref.onaft.edu.ua/</vt:lpstr>
      <vt:lpstr>Презентація PowerPoint</vt:lpstr>
      <vt:lpstr>Завдання 1 (роздається на аркуші)</vt:lpstr>
      <vt:lpstr>Завдання 2 (хто уважно дивився презентацію, той згадає )</vt:lpstr>
      <vt:lpstr>Час на завдання пішов!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Академічна доброчесність</dc:title>
  <dc:creator>Чуканова Світлана Олександрівна</dc:creator>
  <cp:lastModifiedBy>AmerLib-4-1</cp:lastModifiedBy>
  <cp:revision>10</cp:revision>
  <dcterms:created xsi:type="dcterms:W3CDTF">2019-09-21T11:52:38Z</dcterms:created>
  <dcterms:modified xsi:type="dcterms:W3CDTF">2019-09-25T08:43:53Z</dcterms:modified>
</cp:coreProperties>
</file>